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Lst>
  <p:sldSz cx="7556500" cy="10693400"/>
  <p:notesSz cx="6858000" cy="9144000"/>
  <p:embeddedFontLst>
    <p:embeddedFont>
      <p:font typeface="Open Sans Bold" charset="1" panose="020B0806030504020204"/>
      <p:regular r:id="rId96"/>
    </p:embeddedFont>
    <p:embeddedFont>
      <p:font typeface="IBM Plex Sans" charset="1" panose="020B0503050203000203"/>
      <p:regular r:id="rId97"/>
    </p:embeddedFont>
    <p:embeddedFont>
      <p:font typeface="Montserrat Bold" charset="1" panose="00000600000000000000"/>
      <p:regular r:id="rId98"/>
    </p:embeddedFont>
    <p:embeddedFont>
      <p:font typeface="Poppins Semi-Bold" charset="1" panose="00000700000000000000"/>
      <p:regular r:id="rId99"/>
    </p:embeddedFont>
    <p:embeddedFont>
      <p:font typeface="Canva Sans Bold" charset="1" panose="020B0803030501040103"/>
      <p:regular r:id="rId100"/>
    </p:embeddedFont>
    <p:embeddedFont>
      <p:font typeface="Canva Sans" charset="1" panose="020B0503030501040103"/>
      <p:regular r:id="rId101"/>
    </p:embeddedFont>
    <p:embeddedFont>
      <p:font typeface="Arsenal" charset="1" panose="00000500000000000000"/>
      <p:regular r:id="rId102"/>
    </p:embeddedFont>
    <p:embeddedFont>
      <p:font typeface="Lora" charset="1" panose="00000500000000000000"/>
      <p:regular r:id="rId103"/>
    </p:embeddedFont>
    <p:embeddedFont>
      <p:font typeface="Lora Bold" charset="1" panose="00000800000000000000"/>
      <p:regular r:id="rId104"/>
    </p:embeddedFont>
    <p:embeddedFont>
      <p:font typeface="Poppins Bold" charset="1" panose="00000800000000000000"/>
      <p:regular r:id="rId105"/>
    </p:embeddedFont>
    <p:embeddedFont>
      <p:font typeface="Aerospace bold" charset="1" panose="00000500000000000000"/>
      <p:regular r:id="rId106"/>
    </p:embeddedFont>
    <p:embeddedFont>
      <p:font typeface="Poppins" charset="1" panose="00000500000000000000"/>
      <p:regular r:id="rId107"/>
    </p:embeddedFont>
    <p:embeddedFont>
      <p:font typeface="Luciole Bold" charset="1" panose="020B0800020200000003"/>
      <p:regular r:id="rId108"/>
    </p:embeddedFont>
    <p:embeddedFont>
      <p:font typeface="Kollektif" charset="1" panose="020B0604020101010102"/>
      <p:regular r:id="rId109"/>
    </p:embeddedFont>
    <p:embeddedFont>
      <p:font typeface="Poppins Light" charset="1" panose="00000400000000000000"/>
      <p:regular r:id="rId110"/>
    </p:embeddedFont>
    <p:embeddedFont>
      <p:font typeface="Quicksand" charset="1" panose="00000500000000000000"/>
      <p:regular r:id="rId111"/>
    </p:embeddedFont>
    <p:embeddedFont>
      <p:font typeface="Pacifico" charset="1" panose="00000500000000000000"/>
      <p:regular r:id="rId112"/>
    </p:embeddedFont>
    <p:embeddedFont>
      <p:font typeface="Poppins Medium Bold" charset="1" panose="02000000000000000000"/>
      <p:regular r:id="rId113"/>
    </p:embeddedFont>
    <p:embeddedFont>
      <p:font typeface="Maely" charset="1" panose="00000000000000000000"/>
      <p:regular r:id="rId114"/>
    </p:embeddedFont>
    <p:embeddedFont>
      <p:font typeface="League Spartan" charset="1" panose="00000800000000000000"/>
      <p:regular r:id="rId115"/>
    </p:embeddedFont>
    <p:embeddedFont>
      <p:font typeface="Glacial Indifference" charset="1" panose="00000000000000000000"/>
      <p:regular r:id="rId116"/>
    </p:embeddedFont>
    <p:embeddedFont>
      <p:font typeface="Glacial Indifference Bold" charset="1" panose="00000800000000000000"/>
      <p:regular r:id="rId117"/>
    </p:embeddedFont>
    <p:embeddedFont>
      <p:font typeface="Ample Display" charset="1" panose="00000500000000000000"/>
      <p:regular r:id="rId118"/>
    </p:embeddedFont>
    <p:embeddedFont>
      <p:font typeface="Raleway Bold" charset="1" panose="020B0803030101060003"/>
      <p:regular r:id="rId119"/>
    </p:embeddedFont>
    <p:embeddedFont>
      <p:font typeface="Luckiest Guy" charset="1" panose="02000506000000020004"/>
      <p:regular r:id="rId120"/>
    </p:embeddedFont>
    <p:embeddedFont>
      <p:font typeface="DM Serif Display" charset="1" panose="00000000000000000000"/>
      <p:regular r:id="rId121"/>
    </p:embeddedFont>
    <p:embeddedFont>
      <p:font typeface="Barlow SemiCondensed" charset="1" panose="00000506000000000000"/>
      <p:regular r:id="rId122"/>
    </p:embeddedFont>
    <p:embeddedFont>
      <p:font typeface="Open Sans Light" charset="1" panose="020B0306030504020204"/>
      <p:regular r:id="rId123"/>
    </p:embeddedFont>
    <p:embeddedFont>
      <p:font typeface="Calibri (MS)" charset="1" panose="020F0502020204030204"/>
      <p:regular r:id="rId124"/>
    </p:embeddedFont>
    <p:embeddedFont>
      <p:font typeface="Agrandir" charset="1" panose="00000500000000000000"/>
      <p:regular r:id="rId125"/>
    </p:embeddedFont>
    <p:embeddedFont>
      <p:font typeface="Alice Bold" charset="1" panose="00000500000000000000"/>
      <p:regular r:id="rId126"/>
    </p:embeddedFont>
    <p:embeddedFont>
      <p:font typeface="Le Petit Cochon" charset="1" panose="00000500000000000000"/>
      <p:regular r:id="rId127"/>
    </p:embeddedFont>
    <p:embeddedFont>
      <p:font typeface="Alice" charset="1" panose="00000500000000000000"/>
      <p:regular r:id="rId128"/>
    </p:embeddedFont>
    <p:embeddedFont>
      <p:font typeface="Helios Bold" charset="1" panose="020B0704020202020204"/>
      <p:regular r:id="rId129"/>
    </p:embeddedFont>
    <p:embeddedFont>
      <p:font typeface="Jua" charset="1" panose="00000000000000000000"/>
      <p:regular r:id="rId130"/>
    </p:embeddedFont>
    <p:embeddedFont>
      <p:font typeface="Helvetica World" charset="1" panose="020B0500040000020004"/>
      <p:regular r:id="rId131"/>
    </p:embeddedFont>
    <p:embeddedFont>
      <p:font typeface="Helvetica World Bold" charset="1" panose="020B0800040000020004"/>
      <p:regular r:id="rId132"/>
    </p:embeddedFont>
    <p:embeddedFont>
      <p:font typeface="Garet" charset="1" panose="00000000000000000000"/>
      <p:regular r:id="rId133"/>
    </p:embeddedFont>
    <p:embeddedFont>
      <p:font typeface="Garet Bold" charset="1" panose="00000000000000000000"/>
      <p:regular r:id="rId134"/>
    </p:embeddedFont>
    <p:embeddedFont>
      <p:font typeface="Body Grotesque" charset="1" panose="02000503040000020004"/>
      <p:regular r:id="rId135"/>
    </p:embeddedFont>
    <p:embeddedFont>
      <p:font typeface="TT Commons Pro" charset="1" panose="020B0103030102020204"/>
      <p:regular r:id="rId136"/>
    </p:embeddedFont>
    <p:embeddedFont>
      <p:font typeface="TT Commons Pro Bold" charset="1" panose="020B0103030102020204"/>
      <p:regular r:id="rId1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fonts/font100.fntdata" Type="http://schemas.openxmlformats.org/officeDocument/2006/relationships/font"/><Relationship Id="rId101" Target="fonts/font101.fntdata" Type="http://schemas.openxmlformats.org/officeDocument/2006/relationships/font"/><Relationship Id="rId102" Target="fonts/font102.fntdata" Type="http://schemas.openxmlformats.org/officeDocument/2006/relationships/font"/><Relationship Id="rId103" Target="fonts/font103.fntdata" Type="http://schemas.openxmlformats.org/officeDocument/2006/relationships/font"/><Relationship Id="rId104" Target="fonts/font104.fntdata" Type="http://schemas.openxmlformats.org/officeDocument/2006/relationships/font"/><Relationship Id="rId105" Target="fonts/font105.fntdata" Type="http://schemas.openxmlformats.org/officeDocument/2006/relationships/font"/><Relationship Id="rId106" Target="fonts/font106.fntdata" Type="http://schemas.openxmlformats.org/officeDocument/2006/relationships/font"/><Relationship Id="rId107" Target="fonts/font107.fntdata" Type="http://schemas.openxmlformats.org/officeDocument/2006/relationships/font"/><Relationship Id="rId108" Target="fonts/font108.fntdata" Type="http://schemas.openxmlformats.org/officeDocument/2006/relationships/font"/><Relationship Id="rId109" Target="fonts/font109.fntdata" Type="http://schemas.openxmlformats.org/officeDocument/2006/relationships/font"/><Relationship Id="rId11" Target="slides/slide6.xml" Type="http://schemas.openxmlformats.org/officeDocument/2006/relationships/slide"/><Relationship Id="rId110" Target="fonts/font110.fntdata" Type="http://schemas.openxmlformats.org/officeDocument/2006/relationships/font"/><Relationship Id="rId111" Target="fonts/font111.fntdata" Type="http://schemas.openxmlformats.org/officeDocument/2006/relationships/font"/><Relationship Id="rId112" Target="fonts/font112.fntdata" Type="http://schemas.openxmlformats.org/officeDocument/2006/relationships/font"/><Relationship Id="rId113" Target="fonts/font113.fntdata" Type="http://schemas.openxmlformats.org/officeDocument/2006/relationships/font"/><Relationship Id="rId114" Target="fonts/font114.fntdata" Type="http://schemas.openxmlformats.org/officeDocument/2006/relationships/font"/><Relationship Id="rId115" Target="fonts/font115.fntdata" Type="http://schemas.openxmlformats.org/officeDocument/2006/relationships/font"/><Relationship Id="rId116" Target="fonts/font116.fntdata" Type="http://schemas.openxmlformats.org/officeDocument/2006/relationships/font"/><Relationship Id="rId117" Target="fonts/font117.fntdata" Type="http://schemas.openxmlformats.org/officeDocument/2006/relationships/font"/><Relationship Id="rId118" Target="fonts/font118.fntdata" Type="http://schemas.openxmlformats.org/officeDocument/2006/relationships/font"/><Relationship Id="rId119" Target="fonts/font119.fntdata" Type="http://schemas.openxmlformats.org/officeDocument/2006/relationships/font"/><Relationship Id="rId12" Target="slides/slide7.xml" Type="http://schemas.openxmlformats.org/officeDocument/2006/relationships/slide"/><Relationship Id="rId120" Target="fonts/font120.fntdata" Type="http://schemas.openxmlformats.org/officeDocument/2006/relationships/font"/><Relationship Id="rId121" Target="fonts/font121.fntdata" Type="http://schemas.openxmlformats.org/officeDocument/2006/relationships/font"/><Relationship Id="rId122" Target="fonts/font122.fntdata" Type="http://schemas.openxmlformats.org/officeDocument/2006/relationships/font"/><Relationship Id="rId123" Target="fonts/font123.fntdata" Type="http://schemas.openxmlformats.org/officeDocument/2006/relationships/font"/><Relationship Id="rId124" Target="fonts/font124.fntdata" Type="http://schemas.openxmlformats.org/officeDocument/2006/relationships/font"/><Relationship Id="rId125" Target="fonts/font125.fntdata" Type="http://schemas.openxmlformats.org/officeDocument/2006/relationships/font"/><Relationship Id="rId126" Target="fonts/font126.fntdata" Type="http://schemas.openxmlformats.org/officeDocument/2006/relationships/font"/><Relationship Id="rId127" Target="fonts/font127.fntdata" Type="http://schemas.openxmlformats.org/officeDocument/2006/relationships/font"/><Relationship Id="rId128" Target="fonts/font128.fntdata" Type="http://schemas.openxmlformats.org/officeDocument/2006/relationships/font"/><Relationship Id="rId129" Target="fonts/font129.fntdata" Type="http://schemas.openxmlformats.org/officeDocument/2006/relationships/font"/><Relationship Id="rId13" Target="slides/slide8.xml" Type="http://schemas.openxmlformats.org/officeDocument/2006/relationships/slide"/><Relationship Id="rId130" Target="fonts/font130.fntdata" Type="http://schemas.openxmlformats.org/officeDocument/2006/relationships/font"/><Relationship Id="rId131" Target="fonts/font131.fntdata" Type="http://schemas.openxmlformats.org/officeDocument/2006/relationships/font"/><Relationship Id="rId132" Target="fonts/font132.fntdata" Type="http://schemas.openxmlformats.org/officeDocument/2006/relationships/font"/><Relationship Id="rId133" Target="fonts/font133.fntdata" Type="http://schemas.openxmlformats.org/officeDocument/2006/relationships/font"/><Relationship Id="rId134" Target="fonts/font134.fntdata" Type="http://schemas.openxmlformats.org/officeDocument/2006/relationships/font"/><Relationship Id="rId135" Target="fonts/font135.fntdata" Type="http://schemas.openxmlformats.org/officeDocument/2006/relationships/font"/><Relationship Id="rId136" Target="fonts/font136.fntdata" Type="http://schemas.openxmlformats.org/officeDocument/2006/relationships/font"/><Relationship Id="rId137" Target="fonts/font137.fntdata" Type="http://schemas.openxmlformats.org/officeDocument/2006/relationships/font"/><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slides/slide89.xml" Type="http://schemas.openxmlformats.org/officeDocument/2006/relationships/slide"/><Relationship Id="rId95" Target="slides/slide90.xml" Type="http://schemas.openxmlformats.org/officeDocument/2006/relationships/slide"/><Relationship Id="rId96" Target="fonts/font96.fntdata" Type="http://schemas.openxmlformats.org/officeDocument/2006/relationships/font"/><Relationship Id="rId97" Target="fonts/font97.fntdata" Type="http://schemas.openxmlformats.org/officeDocument/2006/relationships/font"/><Relationship Id="rId98" Target="fonts/font98.fntdata" Type="http://schemas.openxmlformats.org/officeDocument/2006/relationships/font"/><Relationship Id="rId99" Target="fonts/font9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7.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4.png" Type="http://schemas.openxmlformats.org/officeDocument/2006/relationships/image"/><Relationship Id="rId7" Target="../media/image4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3.png" Type="http://schemas.openxmlformats.org/officeDocument/2006/relationships/image"/><Relationship Id="rId4" Target="../media/image46.png" Type="http://schemas.openxmlformats.org/officeDocument/2006/relationships/image"/><Relationship Id="rId5" Target="../media/image4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png" Type="http://schemas.openxmlformats.org/officeDocument/2006/relationships/image"/><Relationship Id="rId2" Target="../media/image48.png" Type="http://schemas.openxmlformats.org/officeDocument/2006/relationships/image"/><Relationship Id="rId3" Target="../media/image49.sv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52.png" Type="http://schemas.openxmlformats.org/officeDocument/2006/relationships/image"/><Relationship Id="rId7" Target="../media/image53.svg" Type="http://schemas.openxmlformats.org/officeDocument/2006/relationships/image"/><Relationship Id="rId8" Target="../media/image54.png" Type="http://schemas.openxmlformats.org/officeDocument/2006/relationships/image"/><Relationship Id="rId9" Target="../media/image4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 Id="rId4" Target="../media/image57.png" Type="http://schemas.openxmlformats.org/officeDocument/2006/relationships/image"/><Relationship Id="rId5" Target="../media/image58.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 Id="rId4" Target="../media/image59.png" Type="http://schemas.openxmlformats.org/officeDocument/2006/relationships/image"/><Relationship Id="rId5" Target="../media/image60.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 Id="rId4" Target="../media/image61.png" Type="http://schemas.openxmlformats.org/officeDocument/2006/relationships/image"/><Relationship Id="rId5" Target="../media/image62.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 Id="rId4" Target="../media/image65.png" Type="http://schemas.openxmlformats.org/officeDocument/2006/relationships/image"/><Relationship Id="rId5" Target="../media/image66.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svg" Type="http://schemas.openxmlformats.org/officeDocument/2006/relationships/image"/><Relationship Id="rId12" Target="../media/image77.png" Type="http://schemas.openxmlformats.org/officeDocument/2006/relationships/image"/><Relationship Id="rId13" Target="../media/image78.svg" Type="http://schemas.openxmlformats.org/officeDocument/2006/relationships/image"/><Relationship Id="rId14" Target="../media/image46.png" Type="http://schemas.openxmlformats.org/officeDocument/2006/relationships/image"/><Relationship Id="rId15" Target="../media/image54.png" Type="http://schemas.openxmlformats.org/officeDocument/2006/relationships/image"/><Relationship Id="rId16" Target="../media/image43.png" Type="http://schemas.openxmlformats.org/officeDocument/2006/relationships/image"/><Relationship Id="rId17" Target="../media/image79.png" Type="http://schemas.openxmlformats.org/officeDocument/2006/relationships/image"/><Relationship Id="rId2" Target="../media/image67.png" Type="http://schemas.openxmlformats.org/officeDocument/2006/relationships/image"/><Relationship Id="rId3" Target="../media/image68.svg" Type="http://schemas.openxmlformats.org/officeDocument/2006/relationships/image"/><Relationship Id="rId4" Target="../media/image69.png" Type="http://schemas.openxmlformats.org/officeDocument/2006/relationships/image"/><Relationship Id="rId5" Target="../media/image70.svg" Type="http://schemas.openxmlformats.org/officeDocument/2006/relationships/image"/><Relationship Id="rId6" Target="../media/image71.png" Type="http://schemas.openxmlformats.org/officeDocument/2006/relationships/image"/><Relationship Id="rId7" Target="../media/image72.svg" Type="http://schemas.openxmlformats.org/officeDocument/2006/relationships/image"/><Relationship Id="rId8" Target="../media/image73.png" Type="http://schemas.openxmlformats.org/officeDocument/2006/relationships/image"/><Relationship Id="rId9" Target="../media/image7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7.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85.png" Type="http://schemas.openxmlformats.org/officeDocument/2006/relationships/image"/><Relationship Id="rId2" Target="../media/image80.png" Type="http://schemas.openxmlformats.org/officeDocument/2006/relationships/image"/><Relationship Id="rId3" Target="../media/image81.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82.png" Type="http://schemas.openxmlformats.org/officeDocument/2006/relationships/image"/><Relationship Id="rId7" Target="../media/image83.svg" Type="http://schemas.openxmlformats.org/officeDocument/2006/relationships/image"/><Relationship Id="rId8" Target="../media/image84.png" Type="http://schemas.openxmlformats.org/officeDocument/2006/relationships/image"/><Relationship Id="rId9" Target="../media/image5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4.png" Type="http://schemas.openxmlformats.org/officeDocument/2006/relationships/image"/><Relationship Id="rId3" Target="../media/image86.png" Type="http://schemas.openxmlformats.org/officeDocument/2006/relationships/image"/><Relationship Id="rId4" Target="../media/image87.png" Type="http://schemas.openxmlformats.org/officeDocument/2006/relationships/image"/><Relationship Id="rId5" Target="../media/image88.png" Type="http://schemas.openxmlformats.org/officeDocument/2006/relationships/image"/><Relationship Id="rId6" Target="../media/image54.png" Type="http://schemas.openxmlformats.org/officeDocument/2006/relationships/image"/><Relationship Id="rId7" Target="../media/image43.png" Type="http://schemas.openxmlformats.org/officeDocument/2006/relationships/image"/><Relationship Id="rId8" Target="../media/image85.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4.png" Type="http://schemas.openxmlformats.org/officeDocument/2006/relationships/image"/><Relationship Id="rId3" Target="../media/image89.png" Type="http://schemas.openxmlformats.org/officeDocument/2006/relationships/image"/><Relationship Id="rId4" Target="../media/image90.png" Type="http://schemas.openxmlformats.org/officeDocument/2006/relationships/image"/><Relationship Id="rId5" Target="../media/image91.png" Type="http://schemas.openxmlformats.org/officeDocument/2006/relationships/image"/><Relationship Id="rId6" Target="../media/image92.png" Type="http://schemas.openxmlformats.org/officeDocument/2006/relationships/image"/><Relationship Id="rId7" Target="../media/image54.png" Type="http://schemas.openxmlformats.org/officeDocument/2006/relationships/image"/><Relationship Id="rId8" Target="../media/image43.png" Type="http://schemas.openxmlformats.org/officeDocument/2006/relationships/image"/><Relationship Id="rId9" Target="../media/image8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6.png" Type="http://schemas.openxmlformats.org/officeDocument/2006/relationships/image"/><Relationship Id="rId11" Target="../media/image97.svg" Type="http://schemas.openxmlformats.org/officeDocument/2006/relationships/image"/><Relationship Id="rId12" Target="../media/image98.png" Type="http://schemas.openxmlformats.org/officeDocument/2006/relationships/image"/><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28.png" Type="http://schemas.openxmlformats.org/officeDocument/2006/relationships/image"/><Relationship Id="rId7" Target="../media/image93.png" Type="http://schemas.openxmlformats.org/officeDocument/2006/relationships/image"/><Relationship Id="rId8" Target="../media/image94.svg" Type="http://schemas.openxmlformats.org/officeDocument/2006/relationships/image"/><Relationship Id="rId9" Target="../media/image95.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6.png" Type="http://schemas.openxmlformats.org/officeDocument/2006/relationships/image"/><Relationship Id="rId11" Target="../media/image97.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34.png" Type="http://schemas.openxmlformats.org/officeDocument/2006/relationships/image"/><Relationship Id="rId5" Target="../media/image7.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4.png" Type="http://schemas.openxmlformats.org/officeDocument/2006/relationships/image"/><Relationship Id="rId9" Target="../media/image95.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png" Type="http://schemas.openxmlformats.org/officeDocument/2006/relationships/image"/><Relationship Id="rId2" Target="../media/image99.png" Type="http://schemas.openxmlformats.org/officeDocument/2006/relationships/image"/><Relationship Id="rId3" Target="../media/image100.svg" Type="http://schemas.openxmlformats.org/officeDocument/2006/relationships/image"/><Relationship Id="rId4" Target="../media/image27.png" Type="http://schemas.openxmlformats.org/officeDocument/2006/relationships/image"/><Relationship Id="rId5" Target="../media/image101.png" Type="http://schemas.openxmlformats.org/officeDocument/2006/relationships/image"/><Relationship Id="rId6" Target="../media/image102.svg" Type="http://schemas.openxmlformats.org/officeDocument/2006/relationships/image"/><Relationship Id="rId7" Target="../media/image28.png" Type="http://schemas.openxmlformats.org/officeDocument/2006/relationships/image"/><Relationship Id="rId8" Target="../media/image7.png" Type="http://schemas.openxmlformats.org/officeDocument/2006/relationships/image"/><Relationship Id="rId9" Target="../media/image103.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9.png" Type="http://schemas.openxmlformats.org/officeDocument/2006/relationships/image"/><Relationship Id="rId3" Target="../media/image100.svg" Type="http://schemas.openxmlformats.org/officeDocument/2006/relationships/image"/><Relationship Id="rId4" Target="../media/image27.png" Type="http://schemas.openxmlformats.org/officeDocument/2006/relationships/image"/><Relationship Id="rId5" Target="../media/image101.png" Type="http://schemas.openxmlformats.org/officeDocument/2006/relationships/image"/><Relationship Id="rId6" Target="../media/image102.svg" Type="http://schemas.openxmlformats.org/officeDocument/2006/relationships/image"/><Relationship Id="rId7" Target="../media/image28.png" Type="http://schemas.openxmlformats.org/officeDocument/2006/relationships/image"/><Relationship Id="rId8" Target="../media/image7.png" Type="http://schemas.openxmlformats.org/officeDocument/2006/relationships/image"/><Relationship Id="rId9" Target="../media/image103.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28.png" Type="http://schemas.openxmlformats.org/officeDocument/2006/relationships/image"/><Relationship Id="rId7" Target="../media/image104.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svg" Type="http://schemas.openxmlformats.org/officeDocument/2006/relationships/image"/><Relationship Id="rId12" Target="../media/image16.png" Type="http://schemas.openxmlformats.org/officeDocument/2006/relationships/image"/><Relationship Id="rId13" Target="../media/image17.svg" Type="http://schemas.openxmlformats.org/officeDocument/2006/relationships/image"/><Relationship Id="rId14" Target="../media/image18.png" Type="http://schemas.openxmlformats.org/officeDocument/2006/relationships/image"/><Relationship Id="rId15" Target="../media/image19.svg" Type="http://schemas.openxmlformats.org/officeDocument/2006/relationships/image"/><Relationship Id="rId16" Target="../media/image7.png" Type="http://schemas.openxmlformats.org/officeDocument/2006/relationships/image"/><Relationship Id="rId17" Target="../media/image20.png" Type="http://schemas.openxmlformats.org/officeDocument/2006/relationships/image"/><Relationship Id="rId18" Target="../media/image21.svg" Type="http://schemas.openxmlformats.org/officeDocument/2006/relationships/image"/><Relationship Id="rId19" Target="../media/image22.png" Type="http://schemas.openxmlformats.org/officeDocument/2006/relationships/image"/><Relationship Id="rId2" Target="../media/image1.png" Type="http://schemas.openxmlformats.org/officeDocument/2006/relationships/image"/><Relationship Id="rId20" Target="../media/image23.png" Type="http://schemas.openxmlformats.org/officeDocument/2006/relationships/image"/><Relationship Id="rId21" Target="../media/image24.png" Type="http://schemas.openxmlformats.org/officeDocument/2006/relationships/image"/><Relationship Id="rId3" Target="../media/image2.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7.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4.png" Type="http://schemas.openxmlformats.org/officeDocument/2006/relationships/image"/><Relationship Id="rId7" Target="../media/image105.pn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4.png" Type="http://schemas.openxmlformats.org/officeDocument/2006/relationships/image"/><Relationship Id="rId11" Target="../media/image115.png" Type="http://schemas.openxmlformats.org/officeDocument/2006/relationships/image"/><Relationship Id="rId12" Target="../media/image116.svg" Type="http://schemas.openxmlformats.org/officeDocument/2006/relationships/image"/><Relationship Id="rId13" Target="../media/image117.png" Type="http://schemas.openxmlformats.org/officeDocument/2006/relationships/image"/><Relationship Id="rId14" Target="../media/image118.svg" Type="http://schemas.openxmlformats.org/officeDocument/2006/relationships/image"/><Relationship Id="rId15" Target="../media/image39.png" Type="http://schemas.openxmlformats.org/officeDocument/2006/relationships/image"/><Relationship Id="rId16" Target="../media/image119.png" Type="http://schemas.openxmlformats.org/officeDocument/2006/relationships/image"/><Relationship Id="rId17" Target="../media/image120.svg" Type="http://schemas.openxmlformats.org/officeDocument/2006/relationships/image"/><Relationship Id="rId18" Target="../media/image121.png" Type="http://schemas.openxmlformats.org/officeDocument/2006/relationships/image"/><Relationship Id="rId19" Target="../media/image7.png" Type="http://schemas.openxmlformats.org/officeDocument/2006/relationships/image"/><Relationship Id="rId2" Target="../media/image106.jpeg" Type="http://schemas.openxmlformats.org/officeDocument/2006/relationships/image"/><Relationship Id="rId20" Target="../media/image122.png" Type="http://schemas.openxmlformats.org/officeDocument/2006/relationships/image"/><Relationship Id="rId21" Target="../media/image123.png" Type="http://schemas.openxmlformats.org/officeDocument/2006/relationships/image"/><Relationship Id="rId22" Target="../media/image124.png" Type="http://schemas.openxmlformats.org/officeDocument/2006/relationships/image"/><Relationship Id="rId23" Target="../media/image125.png" Type="http://schemas.openxmlformats.org/officeDocument/2006/relationships/image"/><Relationship Id="rId24" Target="../media/image126.png" Type="http://schemas.openxmlformats.org/officeDocument/2006/relationships/image"/><Relationship Id="rId25" Target="../media/image127.png" Type="http://schemas.openxmlformats.org/officeDocument/2006/relationships/image"/><Relationship Id="rId26" Target="../media/image128.png" Type="http://schemas.openxmlformats.org/officeDocument/2006/relationships/image"/><Relationship Id="rId27" Target="../media/image47.png" Type="http://schemas.openxmlformats.org/officeDocument/2006/relationships/image"/><Relationship Id="rId3" Target="../media/image107.png" Type="http://schemas.openxmlformats.org/officeDocument/2006/relationships/image"/><Relationship Id="rId4" Target="../media/image108.png" Type="http://schemas.openxmlformats.org/officeDocument/2006/relationships/image"/><Relationship Id="rId5" Target="../media/image109.png" Type="http://schemas.openxmlformats.org/officeDocument/2006/relationships/image"/><Relationship Id="rId6" Target="../media/image110.png" Type="http://schemas.openxmlformats.org/officeDocument/2006/relationships/image"/><Relationship Id="rId7" Target="../media/image111.png" Type="http://schemas.openxmlformats.org/officeDocument/2006/relationships/image"/><Relationship Id="rId8" Target="../media/image112.png" Type="http://schemas.openxmlformats.org/officeDocument/2006/relationships/image"/><Relationship Id="rId9" Target="../media/image113.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2.svg" Type="http://schemas.openxmlformats.org/officeDocument/2006/relationships/image"/><Relationship Id="rId11" Target="../media/image23.png" Type="http://schemas.openxmlformats.org/officeDocument/2006/relationships/image"/><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129.png" Type="http://schemas.openxmlformats.org/officeDocument/2006/relationships/image"/><Relationship Id="rId7" Target="../media/image32.png" Type="http://schemas.openxmlformats.org/officeDocument/2006/relationships/image"/><Relationship Id="rId8" Target="../media/image130.png" Type="http://schemas.openxmlformats.org/officeDocument/2006/relationships/image"/><Relationship Id="rId9" Target="../media/image131.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2.svg" Type="http://schemas.openxmlformats.org/officeDocument/2006/relationships/image"/><Relationship Id="rId11" Target="../media/image23.pn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30.png" Type="http://schemas.openxmlformats.org/officeDocument/2006/relationships/image"/><Relationship Id="rId9" Target="../media/image131.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2.svg" Type="http://schemas.openxmlformats.org/officeDocument/2006/relationships/image"/><Relationship Id="rId11" Target="../media/image23.pn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30.png" Type="http://schemas.openxmlformats.org/officeDocument/2006/relationships/image"/><Relationship Id="rId9" Target="../media/image131.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3.png" Type="http://schemas.openxmlformats.org/officeDocument/2006/relationships/image"/><Relationship Id="rId3" Target="../media/image133.png" Type="http://schemas.openxmlformats.org/officeDocument/2006/relationships/image"/><Relationship Id="rId4" Target="../media/image130.png" Type="http://schemas.openxmlformats.org/officeDocument/2006/relationships/image"/><Relationship Id="rId5" Target="../media/image131.png" Type="http://schemas.openxmlformats.org/officeDocument/2006/relationships/image"/><Relationship Id="rId6" Target="../media/image132.svg" Type="http://schemas.openxmlformats.org/officeDocument/2006/relationships/image"/><Relationship Id="rId7" Target="../media/image23.png" Type="http://schemas.openxmlformats.org/officeDocument/2006/relationships/image"/><Relationship Id="rId8" Target="../media/image3.png" Type="http://schemas.openxmlformats.org/officeDocument/2006/relationships/image"/><Relationship Id="rId9" Target="../media/image47.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3.png" Type="http://schemas.openxmlformats.org/officeDocument/2006/relationships/image"/><Relationship Id="rId3" Target="../media/image133.png" Type="http://schemas.openxmlformats.org/officeDocument/2006/relationships/image"/><Relationship Id="rId4" Target="../media/image130.png" Type="http://schemas.openxmlformats.org/officeDocument/2006/relationships/image"/><Relationship Id="rId5" Target="../media/image131.png" Type="http://schemas.openxmlformats.org/officeDocument/2006/relationships/image"/><Relationship Id="rId6" Target="../media/image132.svg" Type="http://schemas.openxmlformats.org/officeDocument/2006/relationships/image"/><Relationship Id="rId7" Target="../media/image23.png" Type="http://schemas.openxmlformats.org/officeDocument/2006/relationships/image"/><Relationship Id="rId8" Target="../media/image3.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7.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23.png" Type="http://schemas.openxmlformats.org/officeDocument/2006/relationships/image"/><Relationship Id="rId7" Target="../media/image134.png" Type="http://schemas.openxmlformats.org/officeDocument/2006/relationships/image"/><Relationship Id="rId8" Target="../media/image135.svg" Type="http://schemas.openxmlformats.org/officeDocument/2006/relationships/image"/><Relationship Id="rId9" Target="../media/image136.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7.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4.png" Type="http://schemas.openxmlformats.org/officeDocument/2006/relationships/image"/><Relationship Id="rId7" Target="../media/image39.pn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media/image24.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2.png" Type="http://schemas.openxmlformats.org/officeDocument/2006/relationships/image"/><Relationship Id="rId8" Target="../media/image23.png" Type="http://schemas.openxmlformats.org/officeDocument/2006/relationships/image"/><Relationship Id="rId9" Target="../media/image27.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4.png" Type="http://schemas.openxmlformats.org/officeDocument/2006/relationships/image"/><Relationship Id="rId11" Target="../media/image145.png" Type="http://schemas.openxmlformats.org/officeDocument/2006/relationships/image"/><Relationship Id="rId12" Target="../media/image146.png" Type="http://schemas.openxmlformats.org/officeDocument/2006/relationships/image"/><Relationship Id="rId13" Target="../media/image147.svg" Type="http://schemas.openxmlformats.org/officeDocument/2006/relationships/image"/><Relationship Id="rId14" Target="../media/image148.png" Type="http://schemas.openxmlformats.org/officeDocument/2006/relationships/image"/><Relationship Id="rId15" Target="../media/image149.svg" Type="http://schemas.openxmlformats.org/officeDocument/2006/relationships/image"/><Relationship Id="rId16" Target="../media/image150.png" Type="http://schemas.openxmlformats.org/officeDocument/2006/relationships/image"/><Relationship Id="rId17" Target="../media/image151.svg" Type="http://schemas.openxmlformats.org/officeDocument/2006/relationships/image"/><Relationship Id="rId18" Target="../media/image47.png" Type="http://schemas.openxmlformats.org/officeDocument/2006/relationships/image"/><Relationship Id="rId2" Target="../media/image106.jpeg" Type="http://schemas.openxmlformats.org/officeDocument/2006/relationships/image"/><Relationship Id="rId3" Target="../media/image138.png" Type="http://schemas.openxmlformats.org/officeDocument/2006/relationships/image"/><Relationship Id="rId4" Target="../media/image139.svg" Type="http://schemas.openxmlformats.org/officeDocument/2006/relationships/image"/><Relationship Id="rId5" Target="../media/image140.png" Type="http://schemas.openxmlformats.org/officeDocument/2006/relationships/image"/><Relationship Id="rId6" Target="../media/image141.svg" Type="http://schemas.openxmlformats.org/officeDocument/2006/relationships/image"/><Relationship Id="rId7" Target="../media/image142.png" Type="http://schemas.openxmlformats.org/officeDocument/2006/relationships/image"/><Relationship Id="rId8" Target="../media/image143.svg" Type="http://schemas.openxmlformats.org/officeDocument/2006/relationships/image"/><Relationship Id="rId9" Target="../media/image7.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152.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52.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7.png" Type="http://schemas.openxmlformats.org/officeDocument/2006/relationships/image"/><Relationship Id="rId11" Target="../media/image158.svg" Type="http://schemas.openxmlformats.org/officeDocument/2006/relationships/image"/><Relationship Id="rId12" Target="../media/image159.png" Type="http://schemas.openxmlformats.org/officeDocument/2006/relationships/image"/><Relationship Id="rId13" Target="../media/image160.svg" Type="http://schemas.openxmlformats.org/officeDocument/2006/relationships/image"/><Relationship Id="rId14" Target="../media/image161.png" Type="http://schemas.openxmlformats.org/officeDocument/2006/relationships/image"/><Relationship Id="rId15" Target="../media/image162.svg" Type="http://schemas.openxmlformats.org/officeDocument/2006/relationships/image"/><Relationship Id="rId16" Target="../media/image163.png" Type="http://schemas.openxmlformats.org/officeDocument/2006/relationships/image"/><Relationship Id="rId17" Target="../media/image164.svg" Type="http://schemas.openxmlformats.org/officeDocument/2006/relationships/image"/><Relationship Id="rId18" Target="../media/image152.png" Type="http://schemas.openxmlformats.org/officeDocument/2006/relationships/image"/><Relationship Id="rId19" Target="../media/image105.pn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46.png" Type="http://schemas.openxmlformats.org/officeDocument/2006/relationships/image"/><Relationship Id="rId5" Target="../media/image24.png" Type="http://schemas.openxmlformats.org/officeDocument/2006/relationships/image"/><Relationship Id="rId6" Target="../media/image153.png" Type="http://schemas.openxmlformats.org/officeDocument/2006/relationships/image"/><Relationship Id="rId7" Target="../media/image154.svg" Type="http://schemas.openxmlformats.org/officeDocument/2006/relationships/image"/><Relationship Id="rId8" Target="../media/image155.png" Type="http://schemas.openxmlformats.org/officeDocument/2006/relationships/image"/><Relationship Id="rId9" Target="../media/image156.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5.png" Type="http://schemas.openxmlformats.org/officeDocument/2006/relationships/image"/><Relationship Id="rId3" Target="../media/image166.svg" Type="http://schemas.openxmlformats.org/officeDocument/2006/relationships/image"/><Relationship Id="rId4" Target="../media/image167.png" Type="http://schemas.openxmlformats.org/officeDocument/2006/relationships/image"/><Relationship Id="rId5" Target="../media/image168.svg" Type="http://schemas.openxmlformats.org/officeDocument/2006/relationships/image"/><Relationship Id="rId6" Target="../media/image152.png" Type="http://schemas.openxmlformats.org/officeDocument/2006/relationships/image"/><Relationship Id="rId7" Target="../media/image46.png" Type="http://schemas.openxmlformats.org/officeDocument/2006/relationships/image"/><Relationship Id="rId8" Target="../media/image47.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2.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105.png" Type="http://schemas.openxmlformats.org/officeDocument/2006/relationships/image"/><Relationship Id="rId7" Target="../media/image169.png" Type="http://schemas.openxmlformats.org/officeDocument/2006/relationships/image"/><Relationship Id="rId8" Target="../media/image170.svg" Type="http://schemas.openxmlformats.org/officeDocument/2006/relationships/image"/><Relationship Id="rId9" Target="../media/image171.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7.svg" Type="http://schemas.openxmlformats.org/officeDocument/2006/relationships/image"/><Relationship Id="rId11" Target="../media/image178.png" Type="http://schemas.openxmlformats.org/officeDocument/2006/relationships/image"/><Relationship Id="rId12" Target="../media/image179.png" Type="http://schemas.openxmlformats.org/officeDocument/2006/relationships/image"/><Relationship Id="rId13" Target="../media/image180.svg" Type="http://schemas.openxmlformats.org/officeDocument/2006/relationships/image"/><Relationship Id="rId14" Target="../media/image181.png" Type="http://schemas.openxmlformats.org/officeDocument/2006/relationships/image"/><Relationship Id="rId15" Target="../media/image182.svg" Type="http://schemas.openxmlformats.org/officeDocument/2006/relationships/image"/><Relationship Id="rId16" Target="../media/image183.png" Type="http://schemas.openxmlformats.org/officeDocument/2006/relationships/image"/><Relationship Id="rId17" Target="../media/image184.svg" Type="http://schemas.openxmlformats.org/officeDocument/2006/relationships/image"/><Relationship Id="rId18" Target="../media/image185.png" Type="http://schemas.openxmlformats.org/officeDocument/2006/relationships/image"/><Relationship Id="rId19" Target="../media/image186.svg" Type="http://schemas.openxmlformats.org/officeDocument/2006/relationships/image"/><Relationship Id="rId2" Target="../media/image29.png" Type="http://schemas.openxmlformats.org/officeDocument/2006/relationships/image"/><Relationship Id="rId20" Target="../media/image187.png" Type="http://schemas.openxmlformats.org/officeDocument/2006/relationships/image"/><Relationship Id="rId21" Target="../media/image32.png" Type="http://schemas.openxmlformats.org/officeDocument/2006/relationships/image"/><Relationship Id="rId22" Target="../media/image188.png" Type="http://schemas.openxmlformats.org/officeDocument/2006/relationships/image"/><Relationship Id="rId3" Target="../media/image30.svg" Type="http://schemas.openxmlformats.org/officeDocument/2006/relationships/image"/><Relationship Id="rId4" Target="../media/image46.png" Type="http://schemas.openxmlformats.org/officeDocument/2006/relationships/image"/><Relationship Id="rId5" Target="../media/image24.png" Type="http://schemas.openxmlformats.org/officeDocument/2006/relationships/image"/><Relationship Id="rId6" Target="../media/image173.png" Type="http://schemas.openxmlformats.org/officeDocument/2006/relationships/image"/><Relationship Id="rId7" Target="../media/image174.png" Type="http://schemas.openxmlformats.org/officeDocument/2006/relationships/image"/><Relationship Id="rId8" Target="../media/image175.svg" Type="http://schemas.openxmlformats.org/officeDocument/2006/relationships/image"/><Relationship Id="rId9" Target="../media/image176.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4.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0.svg" Type="http://schemas.openxmlformats.org/officeDocument/2006/relationships/image"/><Relationship Id="rId11" Target="../media/image191.png" Type="http://schemas.openxmlformats.org/officeDocument/2006/relationships/image"/><Relationship Id="rId12" Target="../media/image192.png" Type="http://schemas.openxmlformats.org/officeDocument/2006/relationships/image"/><Relationship Id="rId13" Target="../media/image193.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39.png" Type="http://schemas.openxmlformats.org/officeDocument/2006/relationships/image"/><Relationship Id="rId7" Target="../media/image23.png" Type="http://schemas.openxmlformats.org/officeDocument/2006/relationships/image"/><Relationship Id="rId8" Target="../media/image28.png" Type="http://schemas.openxmlformats.org/officeDocument/2006/relationships/image"/><Relationship Id="rId9" Target="../media/image189.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png" Type="http://schemas.openxmlformats.org/officeDocument/2006/relationships/image"/><Relationship Id="rId5" Target="../media/image24.png" Type="http://schemas.openxmlformats.org/officeDocument/2006/relationships/image"/><Relationship Id="rId6" Target="../media/image4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2.png" Type="http://schemas.openxmlformats.org/officeDocument/2006/relationships/image"/><Relationship Id="rId9" Target="../media/image194.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4.png" Type="http://schemas.openxmlformats.org/officeDocument/2006/relationships/image"/><Relationship Id="rId5" Target="../media/image7.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4.png" Type="http://schemas.openxmlformats.org/officeDocument/2006/relationships/image"/><Relationship Id="rId9" Target="../media/image195.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0.png" Type="http://schemas.openxmlformats.org/officeDocument/2006/relationships/image"/><Relationship Id="rId11" Target="../media/image201.svg" Type="http://schemas.openxmlformats.org/officeDocument/2006/relationships/image"/><Relationship Id="rId12" Target="../media/image202.png" Type="http://schemas.openxmlformats.org/officeDocument/2006/relationships/image"/><Relationship Id="rId13" Target="../media/image203.svg" Type="http://schemas.openxmlformats.org/officeDocument/2006/relationships/image"/><Relationship Id="rId14" Target="../media/image24.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196.png" Type="http://schemas.openxmlformats.org/officeDocument/2006/relationships/image"/><Relationship Id="rId5" Target="../media/image197.svg" Type="http://schemas.openxmlformats.org/officeDocument/2006/relationships/image"/><Relationship Id="rId6" Target="../media/image46.png" Type="http://schemas.openxmlformats.org/officeDocument/2006/relationships/image"/><Relationship Id="rId7" Target="../media/image187.png" Type="http://schemas.openxmlformats.org/officeDocument/2006/relationships/image"/><Relationship Id="rId8" Target="../media/image198.png" Type="http://schemas.openxmlformats.org/officeDocument/2006/relationships/image"/><Relationship Id="rId9" Target="../media/image199.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2.png" Type="http://schemas.openxmlformats.org/officeDocument/2006/relationships/image"/><Relationship Id="rId11" Target="../media/image213.svg" Type="http://schemas.openxmlformats.org/officeDocument/2006/relationships/image"/><Relationship Id="rId12" Target="../media/image214.png" Type="http://schemas.openxmlformats.org/officeDocument/2006/relationships/image"/><Relationship Id="rId13" Target="../media/image215.svg" Type="http://schemas.openxmlformats.org/officeDocument/2006/relationships/image"/><Relationship Id="rId14" Target="../media/image216.png" Type="http://schemas.openxmlformats.org/officeDocument/2006/relationships/image"/><Relationship Id="rId15" Target="../media/image217.svg" Type="http://schemas.openxmlformats.org/officeDocument/2006/relationships/image"/><Relationship Id="rId16" Target="../media/image218.png" Type="http://schemas.openxmlformats.org/officeDocument/2006/relationships/image"/><Relationship Id="rId17" Target="../media/image219.png" Type="http://schemas.openxmlformats.org/officeDocument/2006/relationships/image"/><Relationship Id="rId18" Target="../media/image220.png" Type="http://schemas.openxmlformats.org/officeDocument/2006/relationships/image"/><Relationship Id="rId19" Target="../media/image221.png" Type="http://schemas.openxmlformats.org/officeDocument/2006/relationships/image"/><Relationship Id="rId2" Target="../media/image204.jpeg" Type="http://schemas.openxmlformats.org/officeDocument/2006/relationships/image"/><Relationship Id="rId20" Target="../media/image222.png" Type="http://schemas.openxmlformats.org/officeDocument/2006/relationships/image"/><Relationship Id="rId21" Target="../media/image223.svg" Type="http://schemas.openxmlformats.org/officeDocument/2006/relationships/image"/><Relationship Id="rId22" Target="../media/image224.png" Type="http://schemas.openxmlformats.org/officeDocument/2006/relationships/image"/><Relationship Id="rId23" Target="../media/image225.svg" Type="http://schemas.openxmlformats.org/officeDocument/2006/relationships/image"/><Relationship Id="rId24" Target="../media/image226.png" Type="http://schemas.openxmlformats.org/officeDocument/2006/relationships/image"/><Relationship Id="rId25" Target="../media/image227.svg" Type="http://schemas.openxmlformats.org/officeDocument/2006/relationships/image"/><Relationship Id="rId26" Target="../media/image46.png" Type="http://schemas.openxmlformats.org/officeDocument/2006/relationships/image"/><Relationship Id="rId27" Target="../media/image187.png" Type="http://schemas.openxmlformats.org/officeDocument/2006/relationships/image"/><Relationship Id="rId28" Target="../media/image228.png" Type="http://schemas.openxmlformats.org/officeDocument/2006/relationships/image"/><Relationship Id="rId29" Target="../media/image229.svg" Type="http://schemas.openxmlformats.org/officeDocument/2006/relationships/image"/><Relationship Id="rId3" Target="../media/image205.png" Type="http://schemas.openxmlformats.org/officeDocument/2006/relationships/image"/><Relationship Id="rId30" Target="../media/image24.png" Type="http://schemas.openxmlformats.org/officeDocument/2006/relationships/image"/><Relationship Id="rId4" Target="../media/image206.svg" Type="http://schemas.openxmlformats.org/officeDocument/2006/relationships/image"/><Relationship Id="rId5" Target="../media/image207.png" Type="http://schemas.openxmlformats.org/officeDocument/2006/relationships/image"/><Relationship Id="rId6" Target="../media/image208.svg" Type="http://schemas.openxmlformats.org/officeDocument/2006/relationships/image"/><Relationship Id="rId7" Target="../media/image209.png" Type="http://schemas.openxmlformats.org/officeDocument/2006/relationships/image"/><Relationship Id="rId8" Target="../media/image210.png" Type="http://schemas.openxmlformats.org/officeDocument/2006/relationships/image"/><Relationship Id="rId9" Target="../media/image211.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8.png" Type="http://schemas.openxmlformats.org/officeDocument/2006/relationships/image"/><Relationship Id="rId11" Target="../media/image239.svg" Type="http://schemas.openxmlformats.org/officeDocument/2006/relationships/image"/><Relationship Id="rId12" Target="../media/image240.png" Type="http://schemas.openxmlformats.org/officeDocument/2006/relationships/image"/><Relationship Id="rId13" Target="../media/image241.svg" Type="http://schemas.openxmlformats.org/officeDocument/2006/relationships/image"/><Relationship Id="rId14" Target="../media/image242.png" Type="http://schemas.openxmlformats.org/officeDocument/2006/relationships/image"/><Relationship Id="rId15" Target="../media/image243.svg" Type="http://schemas.openxmlformats.org/officeDocument/2006/relationships/image"/><Relationship Id="rId16" Target="../media/image244.png" Type="http://schemas.openxmlformats.org/officeDocument/2006/relationships/image"/><Relationship Id="rId17" Target="../media/image245.svg" Type="http://schemas.openxmlformats.org/officeDocument/2006/relationships/image"/><Relationship Id="rId18" Target="../media/image246.png" Type="http://schemas.openxmlformats.org/officeDocument/2006/relationships/image"/><Relationship Id="rId19" Target="../media/image247.svg" Type="http://schemas.openxmlformats.org/officeDocument/2006/relationships/image"/><Relationship Id="rId2" Target="../media/image230.png" Type="http://schemas.openxmlformats.org/officeDocument/2006/relationships/image"/><Relationship Id="rId20" Target="../media/image248.png" Type="http://schemas.openxmlformats.org/officeDocument/2006/relationships/image"/><Relationship Id="rId21" Target="../media/image249.svg" Type="http://schemas.openxmlformats.org/officeDocument/2006/relationships/image"/><Relationship Id="rId22" Target="../media/image250.png" Type="http://schemas.openxmlformats.org/officeDocument/2006/relationships/image"/><Relationship Id="rId23" Target="../media/image251.svg" Type="http://schemas.openxmlformats.org/officeDocument/2006/relationships/image"/><Relationship Id="rId24" Target="../media/image252.png" Type="http://schemas.openxmlformats.org/officeDocument/2006/relationships/image"/><Relationship Id="rId25" Target="../media/image253.svg" Type="http://schemas.openxmlformats.org/officeDocument/2006/relationships/image"/><Relationship Id="rId26" Target="../media/image254.png" Type="http://schemas.openxmlformats.org/officeDocument/2006/relationships/image"/><Relationship Id="rId27" Target="../media/image255.svg" Type="http://schemas.openxmlformats.org/officeDocument/2006/relationships/image"/><Relationship Id="rId28" Target="../media/image256.png" Type="http://schemas.openxmlformats.org/officeDocument/2006/relationships/image"/><Relationship Id="rId29" Target="../media/image46.png" Type="http://schemas.openxmlformats.org/officeDocument/2006/relationships/image"/><Relationship Id="rId3" Target="../media/image231.svg" Type="http://schemas.openxmlformats.org/officeDocument/2006/relationships/image"/><Relationship Id="rId30" Target="../media/image257.png" Type="http://schemas.openxmlformats.org/officeDocument/2006/relationships/image"/><Relationship Id="rId31" Target="../media/image258.png" Type="http://schemas.openxmlformats.org/officeDocument/2006/relationships/image"/><Relationship Id="rId32" Target="../media/image259.svg" Type="http://schemas.openxmlformats.org/officeDocument/2006/relationships/image"/><Relationship Id="rId33" Target="../media/image24.png" Type="http://schemas.openxmlformats.org/officeDocument/2006/relationships/image"/><Relationship Id="rId4" Target="../media/image232.png" Type="http://schemas.openxmlformats.org/officeDocument/2006/relationships/image"/><Relationship Id="rId5" Target="../media/image233.svg" Type="http://schemas.openxmlformats.org/officeDocument/2006/relationships/image"/><Relationship Id="rId6" Target="../media/image234.png" Type="http://schemas.openxmlformats.org/officeDocument/2006/relationships/image"/><Relationship Id="rId7" Target="../media/image235.svg" Type="http://schemas.openxmlformats.org/officeDocument/2006/relationships/image"/><Relationship Id="rId8" Target="../media/image236.png" Type="http://schemas.openxmlformats.org/officeDocument/2006/relationships/image"/><Relationship Id="rId9" Target="../media/image237.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8.png" Type="http://schemas.openxmlformats.org/officeDocument/2006/relationships/image"/><Relationship Id="rId11" Target="../media/image269.svg" Type="http://schemas.openxmlformats.org/officeDocument/2006/relationships/image"/><Relationship Id="rId12" Target="../media/image270.png" Type="http://schemas.openxmlformats.org/officeDocument/2006/relationships/image"/><Relationship Id="rId13" Target="../media/image271.svg" Type="http://schemas.openxmlformats.org/officeDocument/2006/relationships/image"/><Relationship Id="rId14" Target="../media/image272.png" Type="http://schemas.openxmlformats.org/officeDocument/2006/relationships/image"/><Relationship Id="rId15" Target="../media/image273.svg" Type="http://schemas.openxmlformats.org/officeDocument/2006/relationships/image"/><Relationship Id="rId16" Target="../media/image274.png" Type="http://schemas.openxmlformats.org/officeDocument/2006/relationships/image"/><Relationship Id="rId17" Target="../media/image275.svg" Type="http://schemas.openxmlformats.org/officeDocument/2006/relationships/image"/><Relationship Id="rId18" Target="../media/image276.png" Type="http://schemas.openxmlformats.org/officeDocument/2006/relationships/image"/><Relationship Id="rId19" Target="../media/image277.svg" Type="http://schemas.openxmlformats.org/officeDocument/2006/relationships/image"/><Relationship Id="rId2" Target="../media/image260.png" Type="http://schemas.openxmlformats.org/officeDocument/2006/relationships/image"/><Relationship Id="rId20" Target="../media/image278.png" Type="http://schemas.openxmlformats.org/officeDocument/2006/relationships/image"/><Relationship Id="rId21" Target="../media/image279.svg" Type="http://schemas.openxmlformats.org/officeDocument/2006/relationships/image"/><Relationship Id="rId22" Target="../media/image46.png" Type="http://schemas.openxmlformats.org/officeDocument/2006/relationships/image"/><Relationship Id="rId23" Target="../media/image187.png" Type="http://schemas.openxmlformats.org/officeDocument/2006/relationships/image"/><Relationship Id="rId24" Target="../media/image200.png" Type="http://schemas.openxmlformats.org/officeDocument/2006/relationships/image"/><Relationship Id="rId25" Target="../media/image201.svg" Type="http://schemas.openxmlformats.org/officeDocument/2006/relationships/image"/><Relationship Id="rId26" Target="../media/image24.png" Type="http://schemas.openxmlformats.org/officeDocument/2006/relationships/image"/><Relationship Id="rId3" Target="../media/image261.svg" Type="http://schemas.openxmlformats.org/officeDocument/2006/relationships/image"/><Relationship Id="rId4" Target="../media/image262.png" Type="http://schemas.openxmlformats.org/officeDocument/2006/relationships/image"/><Relationship Id="rId5" Target="../media/image263.svg" Type="http://schemas.openxmlformats.org/officeDocument/2006/relationships/image"/><Relationship Id="rId6" Target="../media/image264.png" Type="http://schemas.openxmlformats.org/officeDocument/2006/relationships/image"/><Relationship Id="rId7" Target="../media/image265.svg" Type="http://schemas.openxmlformats.org/officeDocument/2006/relationships/image"/><Relationship Id="rId8" Target="../media/image266.png" Type="http://schemas.openxmlformats.org/officeDocument/2006/relationships/image"/><Relationship Id="rId9" Target="../media/image267.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5.png" Type="http://schemas.openxmlformats.org/officeDocument/2006/relationships/image"/><Relationship Id="rId11" Target="../media/image286.svg" Type="http://schemas.openxmlformats.org/officeDocument/2006/relationships/image"/><Relationship Id="rId12" Target="../media/image287.png" Type="http://schemas.openxmlformats.org/officeDocument/2006/relationships/image"/><Relationship Id="rId13" Target="../media/image288.svg" Type="http://schemas.openxmlformats.org/officeDocument/2006/relationships/image"/><Relationship Id="rId14" Target="../media/image289.png" Type="http://schemas.openxmlformats.org/officeDocument/2006/relationships/image"/><Relationship Id="rId15" Target="../media/image290.svg" Type="http://schemas.openxmlformats.org/officeDocument/2006/relationships/image"/><Relationship Id="rId16" Target="../media/image291.png" Type="http://schemas.openxmlformats.org/officeDocument/2006/relationships/image"/><Relationship Id="rId17" Target="../media/image292.svg" Type="http://schemas.openxmlformats.org/officeDocument/2006/relationships/image"/><Relationship Id="rId18" Target="../media/image293.png" Type="http://schemas.openxmlformats.org/officeDocument/2006/relationships/image"/><Relationship Id="rId19" Target="../media/image294.png" Type="http://schemas.openxmlformats.org/officeDocument/2006/relationships/image"/><Relationship Id="rId2" Target="../media/image46.png" Type="http://schemas.openxmlformats.org/officeDocument/2006/relationships/image"/><Relationship Id="rId20" Target="../media/image295.svg" Type="http://schemas.openxmlformats.org/officeDocument/2006/relationships/image"/><Relationship Id="rId21" Target="../media/image296.png" Type="http://schemas.openxmlformats.org/officeDocument/2006/relationships/image"/><Relationship Id="rId22" Target="../media/image297.svg" Type="http://schemas.openxmlformats.org/officeDocument/2006/relationships/image"/><Relationship Id="rId23" Target="../media/image298.png" Type="http://schemas.openxmlformats.org/officeDocument/2006/relationships/image"/><Relationship Id="rId24" Target="../media/image299.svg" Type="http://schemas.openxmlformats.org/officeDocument/2006/relationships/image"/><Relationship Id="rId25" Target="../media/image300.png" Type="http://schemas.openxmlformats.org/officeDocument/2006/relationships/image"/><Relationship Id="rId26" Target="../media/image301.svg" Type="http://schemas.openxmlformats.org/officeDocument/2006/relationships/image"/><Relationship Id="rId27" Target="../media/image302.png" Type="http://schemas.openxmlformats.org/officeDocument/2006/relationships/image"/><Relationship Id="rId28" Target="../media/image303.svg" Type="http://schemas.openxmlformats.org/officeDocument/2006/relationships/image"/><Relationship Id="rId29" Target="../media/image187.png" Type="http://schemas.openxmlformats.org/officeDocument/2006/relationships/image"/><Relationship Id="rId3" Target="../media/image183.png" Type="http://schemas.openxmlformats.org/officeDocument/2006/relationships/image"/><Relationship Id="rId30" Target="../media/image304.png" Type="http://schemas.openxmlformats.org/officeDocument/2006/relationships/image"/><Relationship Id="rId31" Target="../media/image305.svg" Type="http://schemas.openxmlformats.org/officeDocument/2006/relationships/image"/><Relationship Id="rId32" Target="../media/image24.png" Type="http://schemas.openxmlformats.org/officeDocument/2006/relationships/image"/><Relationship Id="rId4" Target="../media/image184.svg" Type="http://schemas.openxmlformats.org/officeDocument/2006/relationships/image"/><Relationship Id="rId5" Target="../media/image280.png" Type="http://schemas.openxmlformats.org/officeDocument/2006/relationships/image"/><Relationship Id="rId6" Target="../media/image281.svg" Type="http://schemas.openxmlformats.org/officeDocument/2006/relationships/image"/><Relationship Id="rId7" Target="../media/image282.png" Type="http://schemas.openxmlformats.org/officeDocument/2006/relationships/image"/><Relationship Id="rId8" Target="../media/image283.png" Type="http://schemas.openxmlformats.org/officeDocument/2006/relationships/image"/><Relationship Id="rId9" Target="../media/image284.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3.png" Type="http://schemas.openxmlformats.org/officeDocument/2006/relationships/image"/><Relationship Id="rId11" Target="../media/image314.png" Type="http://schemas.openxmlformats.org/officeDocument/2006/relationships/image"/><Relationship Id="rId12" Target="../media/image315.svg" Type="http://schemas.openxmlformats.org/officeDocument/2006/relationships/image"/><Relationship Id="rId13" Target="../media/image316.png" Type="http://schemas.openxmlformats.org/officeDocument/2006/relationships/image"/><Relationship Id="rId14" Target="../media/image317.svg" Type="http://schemas.openxmlformats.org/officeDocument/2006/relationships/image"/><Relationship Id="rId15" Target="../media/image318.png" Type="http://schemas.openxmlformats.org/officeDocument/2006/relationships/image"/><Relationship Id="rId16" Target="../media/image319.svg" Type="http://schemas.openxmlformats.org/officeDocument/2006/relationships/image"/><Relationship Id="rId17" Target="../media/image320.png" Type="http://schemas.openxmlformats.org/officeDocument/2006/relationships/image"/><Relationship Id="rId18" Target="../media/image321.svg" Type="http://schemas.openxmlformats.org/officeDocument/2006/relationships/image"/><Relationship Id="rId19" Target="../media/image322.png" Type="http://schemas.openxmlformats.org/officeDocument/2006/relationships/image"/><Relationship Id="rId2" Target="../media/image46.png" Type="http://schemas.openxmlformats.org/officeDocument/2006/relationships/image"/><Relationship Id="rId20" Target="../media/image323.svg" Type="http://schemas.openxmlformats.org/officeDocument/2006/relationships/image"/><Relationship Id="rId21" Target="../media/image324.png" Type="http://schemas.openxmlformats.org/officeDocument/2006/relationships/image"/><Relationship Id="rId22" Target="../media/image325.svg" Type="http://schemas.openxmlformats.org/officeDocument/2006/relationships/image"/><Relationship Id="rId23" Target="../media/image326.png" Type="http://schemas.openxmlformats.org/officeDocument/2006/relationships/image"/><Relationship Id="rId24" Target="../media/image327.png" Type="http://schemas.openxmlformats.org/officeDocument/2006/relationships/image"/><Relationship Id="rId25" Target="../media/image328.png" Type="http://schemas.openxmlformats.org/officeDocument/2006/relationships/image"/><Relationship Id="rId26" Target="../media/image329.svg" Type="http://schemas.openxmlformats.org/officeDocument/2006/relationships/image"/><Relationship Id="rId27" Target="../media/image330.png" Type="http://schemas.openxmlformats.org/officeDocument/2006/relationships/image"/><Relationship Id="rId28" Target="../media/image331.svg" Type="http://schemas.openxmlformats.org/officeDocument/2006/relationships/image"/><Relationship Id="rId29" Target="../media/image332.png" Type="http://schemas.openxmlformats.org/officeDocument/2006/relationships/image"/><Relationship Id="rId3" Target="../media/image306.png" Type="http://schemas.openxmlformats.org/officeDocument/2006/relationships/image"/><Relationship Id="rId30" Target="../media/image333.png" Type="http://schemas.openxmlformats.org/officeDocument/2006/relationships/image"/><Relationship Id="rId31" Target="../media/image334.png" Type="http://schemas.openxmlformats.org/officeDocument/2006/relationships/image"/><Relationship Id="rId32" Target="../media/image335.png" Type="http://schemas.openxmlformats.org/officeDocument/2006/relationships/image"/><Relationship Id="rId33" Target="../media/image336.png" Type="http://schemas.openxmlformats.org/officeDocument/2006/relationships/image"/><Relationship Id="rId34" Target="../media/image337.svg" Type="http://schemas.openxmlformats.org/officeDocument/2006/relationships/image"/><Relationship Id="rId35" Target="../media/image338.png" Type="http://schemas.openxmlformats.org/officeDocument/2006/relationships/image"/><Relationship Id="rId36" Target="../media/image339.png" Type="http://schemas.openxmlformats.org/officeDocument/2006/relationships/image"/><Relationship Id="rId37" Target="../media/image340.png" Type="http://schemas.openxmlformats.org/officeDocument/2006/relationships/image"/><Relationship Id="rId38" Target="../media/image341.png" Type="http://schemas.openxmlformats.org/officeDocument/2006/relationships/image"/><Relationship Id="rId39" Target="../media/image187.png" Type="http://schemas.openxmlformats.org/officeDocument/2006/relationships/image"/><Relationship Id="rId4" Target="../media/image307.svg" Type="http://schemas.openxmlformats.org/officeDocument/2006/relationships/image"/><Relationship Id="rId40" Target="../media/image200.png" Type="http://schemas.openxmlformats.org/officeDocument/2006/relationships/image"/><Relationship Id="rId41" Target="../media/image201.svg" Type="http://schemas.openxmlformats.org/officeDocument/2006/relationships/image"/><Relationship Id="rId42" Target="../media/image342.png" Type="http://schemas.openxmlformats.org/officeDocument/2006/relationships/image"/><Relationship Id="rId43" Target="../media/image240.png" Type="http://schemas.openxmlformats.org/officeDocument/2006/relationships/image"/><Relationship Id="rId44" Target="../media/image241.svg" Type="http://schemas.openxmlformats.org/officeDocument/2006/relationships/image"/><Relationship Id="rId45" Target="../media/image343.png" Type="http://schemas.openxmlformats.org/officeDocument/2006/relationships/image"/><Relationship Id="rId46" Target="../media/image344.svg" Type="http://schemas.openxmlformats.org/officeDocument/2006/relationships/image"/><Relationship Id="rId47" Target="../media/image24.png" Type="http://schemas.openxmlformats.org/officeDocument/2006/relationships/image"/><Relationship Id="rId5" Target="../media/image308.png" Type="http://schemas.openxmlformats.org/officeDocument/2006/relationships/image"/><Relationship Id="rId6" Target="../media/image309.png" Type="http://schemas.openxmlformats.org/officeDocument/2006/relationships/image"/><Relationship Id="rId7" Target="../media/image310.svg" Type="http://schemas.openxmlformats.org/officeDocument/2006/relationships/image"/><Relationship Id="rId8" Target="../media/image311.png" Type="http://schemas.openxmlformats.org/officeDocument/2006/relationships/image"/><Relationship Id="rId9" Target="../media/image312.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7.png" Type="http://schemas.openxmlformats.org/officeDocument/2006/relationships/image"/><Relationship Id="rId3" Target="../media/image202.png" Type="http://schemas.openxmlformats.org/officeDocument/2006/relationships/image"/><Relationship Id="rId4" Target="../media/image203.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24.png" Type="http://schemas.openxmlformats.org/officeDocument/2006/relationships/image"/><Relationship Id="rId8" Target="../media/image345.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2.png" Type="http://schemas.openxmlformats.org/officeDocument/2006/relationships/image"/><Relationship Id="rId11" Target="../media/image353.svg" Type="http://schemas.openxmlformats.org/officeDocument/2006/relationships/image"/><Relationship Id="rId12" Target="../media/image354.png" Type="http://schemas.openxmlformats.org/officeDocument/2006/relationships/image"/><Relationship Id="rId13" Target="../media/image355.svg" Type="http://schemas.openxmlformats.org/officeDocument/2006/relationships/image"/><Relationship Id="rId14" Target="../media/image356.png" Type="http://schemas.openxmlformats.org/officeDocument/2006/relationships/image"/><Relationship Id="rId15" Target="../media/image357.svg" Type="http://schemas.openxmlformats.org/officeDocument/2006/relationships/image"/><Relationship Id="rId16" Target="../media/image29.png" Type="http://schemas.openxmlformats.org/officeDocument/2006/relationships/image"/><Relationship Id="rId17" Target="../media/image30.svg" Type="http://schemas.openxmlformats.org/officeDocument/2006/relationships/image"/><Relationship Id="rId18" Target="../media/image23.png" Type="http://schemas.openxmlformats.org/officeDocument/2006/relationships/image"/><Relationship Id="rId19" Target="../media/image187.png" Type="http://schemas.openxmlformats.org/officeDocument/2006/relationships/image"/><Relationship Id="rId2" Target="../media/image46.png" Type="http://schemas.openxmlformats.org/officeDocument/2006/relationships/image"/><Relationship Id="rId20" Target="../media/image202.png" Type="http://schemas.openxmlformats.org/officeDocument/2006/relationships/image"/><Relationship Id="rId21" Target="../media/image203.svg" Type="http://schemas.openxmlformats.org/officeDocument/2006/relationships/image"/><Relationship Id="rId3" Target="../media/image24.png" Type="http://schemas.openxmlformats.org/officeDocument/2006/relationships/image"/><Relationship Id="rId4" Target="../media/image346.png" Type="http://schemas.openxmlformats.org/officeDocument/2006/relationships/image"/><Relationship Id="rId5" Target="../media/image347.svg" Type="http://schemas.openxmlformats.org/officeDocument/2006/relationships/image"/><Relationship Id="rId6" Target="../media/image348.png" Type="http://schemas.openxmlformats.org/officeDocument/2006/relationships/image"/><Relationship Id="rId7" Target="../media/image349.svg" Type="http://schemas.openxmlformats.org/officeDocument/2006/relationships/image"/><Relationship Id="rId8" Target="../media/image350.png" Type="http://schemas.openxmlformats.org/officeDocument/2006/relationships/image"/><Relationship Id="rId9" Target="../media/image35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7.pn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24.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4.png" Type="http://schemas.openxmlformats.org/officeDocument/2006/relationships/image"/><Relationship Id="rId11" Target="../media/image365.svg" Type="http://schemas.openxmlformats.org/officeDocument/2006/relationships/image"/><Relationship Id="rId12" Target="../media/image366.png" Type="http://schemas.openxmlformats.org/officeDocument/2006/relationships/image"/><Relationship Id="rId13" Target="../media/image367.svg" Type="http://schemas.openxmlformats.org/officeDocument/2006/relationships/image"/><Relationship Id="rId14" Target="../media/image368.png" Type="http://schemas.openxmlformats.org/officeDocument/2006/relationships/image"/><Relationship Id="rId15" Target="../media/image369.svg" Type="http://schemas.openxmlformats.org/officeDocument/2006/relationships/image"/><Relationship Id="rId16" Target="../media/image370.png" Type="http://schemas.openxmlformats.org/officeDocument/2006/relationships/image"/><Relationship Id="rId17" Target="../media/image371.svg" Type="http://schemas.openxmlformats.org/officeDocument/2006/relationships/image"/><Relationship Id="rId18" Target="../media/image372.png" Type="http://schemas.openxmlformats.org/officeDocument/2006/relationships/image"/><Relationship Id="rId19" Target="../media/image373.svg" Type="http://schemas.openxmlformats.org/officeDocument/2006/relationships/image"/><Relationship Id="rId2" Target="../media/image1.png" Type="http://schemas.openxmlformats.org/officeDocument/2006/relationships/image"/><Relationship Id="rId20" Target="../media/image24.png" Type="http://schemas.openxmlformats.org/officeDocument/2006/relationships/image"/><Relationship Id="rId21" Target="../media/image46.png" Type="http://schemas.openxmlformats.org/officeDocument/2006/relationships/image"/><Relationship Id="rId22" Target="../media/image105.png" Type="http://schemas.openxmlformats.org/officeDocument/2006/relationships/image"/><Relationship Id="rId23" Target="../media/image187.png" Type="http://schemas.openxmlformats.org/officeDocument/2006/relationships/image"/><Relationship Id="rId24" Target="../media/image202.png" Type="http://schemas.openxmlformats.org/officeDocument/2006/relationships/image"/><Relationship Id="rId25" Target="../media/image203.svg" Type="http://schemas.openxmlformats.org/officeDocument/2006/relationships/image"/><Relationship Id="rId3" Target="../media/image2.svg" Type="http://schemas.openxmlformats.org/officeDocument/2006/relationships/image"/><Relationship Id="rId4" Target="../media/image358.png" Type="http://schemas.openxmlformats.org/officeDocument/2006/relationships/image"/><Relationship Id="rId5" Target="../media/image359.svg" Type="http://schemas.openxmlformats.org/officeDocument/2006/relationships/image"/><Relationship Id="rId6" Target="../media/image360.png" Type="http://schemas.openxmlformats.org/officeDocument/2006/relationships/image"/><Relationship Id="rId7" Target="../media/image361.svg" Type="http://schemas.openxmlformats.org/officeDocument/2006/relationships/image"/><Relationship Id="rId8" Target="../media/image362.png" Type="http://schemas.openxmlformats.org/officeDocument/2006/relationships/image"/><Relationship Id="rId9" Target="../media/image363.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24.png" Type="http://schemas.openxmlformats.org/officeDocument/2006/relationships/image"/><Relationship Id="rId5" Target="../media/image345.png" Type="http://schemas.openxmlformats.org/officeDocument/2006/relationships/image"/><Relationship Id="rId6" Target="../media/image374.png" Type="http://schemas.openxmlformats.org/officeDocument/2006/relationships/image"/><Relationship Id="rId7" Target="../media/image375.png" Type="http://schemas.openxmlformats.org/officeDocument/2006/relationships/image"/><Relationship Id="rId8" Target="../media/image376.svg" Type="http://schemas.openxmlformats.org/officeDocument/2006/relationships/image"/><Relationship Id="rId9" Target="../media/image45.pn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3.png" Type="http://schemas.openxmlformats.org/officeDocument/2006/relationships/image"/><Relationship Id="rId11" Target="../media/image384.svg" Type="http://schemas.openxmlformats.org/officeDocument/2006/relationships/image"/><Relationship Id="rId12" Target="../media/image385.png" Type="http://schemas.openxmlformats.org/officeDocument/2006/relationships/image"/><Relationship Id="rId13" Target="../media/image386.svg" Type="http://schemas.openxmlformats.org/officeDocument/2006/relationships/image"/><Relationship Id="rId14" Target="../media/image387.png" Type="http://schemas.openxmlformats.org/officeDocument/2006/relationships/image"/><Relationship Id="rId15" Target="../media/image388.svg" Type="http://schemas.openxmlformats.org/officeDocument/2006/relationships/image"/><Relationship Id="rId16" Target="../media/image24.png" Type="http://schemas.openxmlformats.org/officeDocument/2006/relationships/image"/><Relationship Id="rId17" Target="../media/image187.png" Type="http://schemas.openxmlformats.org/officeDocument/2006/relationships/image"/><Relationship Id="rId18" Target="../media/image202.png" Type="http://schemas.openxmlformats.org/officeDocument/2006/relationships/image"/><Relationship Id="rId19" Target="../media/image203.svg" Type="http://schemas.openxmlformats.org/officeDocument/2006/relationships/image"/><Relationship Id="rId2" Target="../media/image377.png" Type="http://schemas.openxmlformats.org/officeDocument/2006/relationships/image"/><Relationship Id="rId20" Target="../media/image345.png" Type="http://schemas.openxmlformats.org/officeDocument/2006/relationships/image"/><Relationship Id="rId3" Target="../media/image378.svg" Type="http://schemas.openxmlformats.org/officeDocument/2006/relationships/image"/><Relationship Id="rId4" Target="../media/image379.png" Type="http://schemas.openxmlformats.org/officeDocument/2006/relationships/image"/><Relationship Id="rId5" Target="../media/image380.svg" Type="http://schemas.openxmlformats.org/officeDocument/2006/relationships/image"/><Relationship Id="rId6" Target="../media/image381.png" Type="http://schemas.openxmlformats.org/officeDocument/2006/relationships/image"/><Relationship Id="rId7" Target="../media/image382.svg" Type="http://schemas.openxmlformats.org/officeDocument/2006/relationships/image"/><Relationship Id="rId8" Target="../media/image375.png" Type="http://schemas.openxmlformats.org/officeDocument/2006/relationships/image"/><Relationship Id="rId9" Target="../media/image376.sv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89.png" Type="http://schemas.openxmlformats.org/officeDocument/2006/relationships/image"/><Relationship Id="rId7" Target="../media/image390.png" Type="http://schemas.openxmlformats.org/officeDocument/2006/relationships/image"/><Relationship Id="rId8" Target="../media/image31.pn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9.png" Type="http://schemas.openxmlformats.org/officeDocument/2006/relationships/image"/><Relationship Id="rId9" Target="../media/image391.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2.png" Type="http://schemas.openxmlformats.org/officeDocument/2006/relationships/image"/><Relationship Id="rId9" Target="../media/image194.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9.png" Type="http://schemas.openxmlformats.org/officeDocument/2006/relationships/image"/><Relationship Id="rId11" Target="../media/image400.svg" Type="http://schemas.openxmlformats.org/officeDocument/2006/relationships/image"/><Relationship Id="rId12" Target="../media/image401.png" Type="http://schemas.openxmlformats.org/officeDocument/2006/relationships/image"/><Relationship Id="rId13" Target="../media/image402.svg" Type="http://schemas.openxmlformats.org/officeDocument/2006/relationships/image"/><Relationship Id="rId14" Target="../media/image403.png" Type="http://schemas.openxmlformats.org/officeDocument/2006/relationships/image"/><Relationship Id="rId15" Target="../media/image7.png" Type="http://schemas.openxmlformats.org/officeDocument/2006/relationships/image"/><Relationship Id="rId16" Target="../media/image47.png" Type="http://schemas.openxmlformats.org/officeDocument/2006/relationships/image"/><Relationship Id="rId2" Target="../media/image392.png" Type="http://schemas.openxmlformats.org/officeDocument/2006/relationships/image"/><Relationship Id="rId3" Target="../media/image393.svg" Type="http://schemas.openxmlformats.org/officeDocument/2006/relationships/image"/><Relationship Id="rId4" Target="../media/image394.png" Type="http://schemas.openxmlformats.org/officeDocument/2006/relationships/image"/><Relationship Id="rId5" Target="../media/image395.svg" Type="http://schemas.openxmlformats.org/officeDocument/2006/relationships/image"/><Relationship Id="rId6" Target="../media/image396.png" Type="http://schemas.openxmlformats.org/officeDocument/2006/relationships/image"/><Relationship Id="rId7" Target="../media/image28.png" Type="http://schemas.openxmlformats.org/officeDocument/2006/relationships/image"/><Relationship Id="rId8" Target="../media/image397.png" Type="http://schemas.openxmlformats.org/officeDocument/2006/relationships/image"/><Relationship Id="rId9" Target="../media/image398.sv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06.png" Type="http://schemas.openxmlformats.org/officeDocument/2006/relationships/image"/><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28.png" Type="http://schemas.openxmlformats.org/officeDocument/2006/relationships/image"/><Relationship Id="rId7" Target="../media/image404.png" Type="http://schemas.openxmlformats.org/officeDocument/2006/relationships/image"/><Relationship Id="rId8" Target="../media/image405.svg" Type="http://schemas.openxmlformats.org/officeDocument/2006/relationships/image"/><Relationship Id="rId9" Target="../media/image32.pn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05.png" Type="http://schemas.openxmlformats.org/officeDocument/2006/relationships/image"/><Relationship Id="rId9" Target="../media/image4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svg" Type="http://schemas.openxmlformats.org/officeDocument/2006/relationships/image"/><Relationship Id="rId2" Target="../media/image35.png" Type="http://schemas.openxmlformats.org/officeDocument/2006/relationships/image"/><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7.png" Type="http://schemas.openxmlformats.org/officeDocument/2006/relationships/image"/><Relationship Id="rId8" Target="../media/image24.png" Type="http://schemas.openxmlformats.org/officeDocument/2006/relationships/image"/><Relationship Id="rId9" Target="../media/image29.pn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407.png" Type="http://schemas.openxmlformats.org/officeDocument/2006/relationships/image"/><Relationship Id="rId9" Target="../media/image39.pn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28.png" Type="http://schemas.openxmlformats.org/officeDocument/2006/relationships/image"/><Relationship Id="rId12" Target="../media/image47.png" Type="http://schemas.openxmlformats.org/officeDocument/2006/relationships/image"/><Relationship Id="rId2" Target="../media/image408.png" Type="http://schemas.openxmlformats.org/officeDocument/2006/relationships/image"/><Relationship Id="rId3" Target="../media/image409.png" Type="http://schemas.openxmlformats.org/officeDocument/2006/relationships/image"/><Relationship Id="rId4" Target="../media/image410.svg" Type="http://schemas.openxmlformats.org/officeDocument/2006/relationships/image"/><Relationship Id="rId5" Target="../media/image411.png" Type="http://schemas.openxmlformats.org/officeDocument/2006/relationships/image"/><Relationship Id="rId6" Target="../media/image412.svg" Type="http://schemas.openxmlformats.org/officeDocument/2006/relationships/image"/><Relationship Id="rId7" Target="../media/image413.png" Type="http://schemas.openxmlformats.org/officeDocument/2006/relationships/image"/><Relationship Id="rId8" Target="../media/image414.svg" Type="http://schemas.openxmlformats.org/officeDocument/2006/relationships/image"/><Relationship Id="rId9" Target="../media/image7.pn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415.png" Type="http://schemas.openxmlformats.org/officeDocument/2006/relationships/image"/><Relationship Id="rId7" Target="../media/image416.svg" Type="http://schemas.openxmlformats.org/officeDocument/2006/relationships/image"/><Relationship Id="rId8" Target="../media/image39.png" Type="http://schemas.openxmlformats.org/officeDocument/2006/relationships/image"/><Relationship Id="rId9" Target="../media/image23.pn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91.png" Type="http://schemas.openxmlformats.org/officeDocument/2006/relationships/image"/><Relationship Id="rId9" Target="../media/image417.pn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418.png" Type="http://schemas.openxmlformats.org/officeDocument/2006/relationships/image"/><Relationship Id="rId9" Target="../media/image105.pn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9.png" Type="http://schemas.openxmlformats.org/officeDocument/2006/relationships/image"/><Relationship Id="rId3" Target="../media/image420.svg" Type="http://schemas.openxmlformats.org/officeDocument/2006/relationships/image"/><Relationship Id="rId4" Target="../media/image421.png" Type="http://schemas.openxmlformats.org/officeDocument/2006/relationships/image"/><Relationship Id="rId5" Target="../media/image422.svg" Type="http://schemas.openxmlformats.org/officeDocument/2006/relationships/image"/><Relationship Id="rId6" Target="../media/image423.png" Type="http://schemas.openxmlformats.org/officeDocument/2006/relationships/image"/><Relationship Id="rId7" Target="../media/image24.png" Type="http://schemas.openxmlformats.org/officeDocument/2006/relationships/image"/><Relationship Id="rId8" Target="../media/image7.pn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95.png" Type="http://schemas.openxmlformats.org/officeDocument/2006/relationships/image"/><Relationship Id="rId7" Target="../media/image424.png" Type="http://schemas.openxmlformats.org/officeDocument/2006/relationships/image"/><Relationship Id="rId8" Target="../media/image425.svg" Type="http://schemas.openxmlformats.org/officeDocument/2006/relationships/image"/><Relationship Id="rId9" Target="../media/image44.png" Type="http://schemas.openxmlformats.org/officeDocument/2006/relationships/image"/></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4.png" Type="http://schemas.openxmlformats.org/officeDocument/2006/relationships/image"/><Relationship Id="rId9" Target="../media/image426.pn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95.png" Type="http://schemas.openxmlformats.org/officeDocument/2006/relationships/image"/><Relationship Id="rId9" Target="../media/image417.png"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5.png" Type="http://schemas.openxmlformats.org/officeDocument/2006/relationships/image"/><Relationship Id="rId11" Target="../media/image436.svg" Type="http://schemas.openxmlformats.org/officeDocument/2006/relationships/image"/><Relationship Id="rId12" Target="../media/image28.png" Type="http://schemas.openxmlformats.org/officeDocument/2006/relationships/image"/><Relationship Id="rId13" Target="../media/image437.png" Type="http://schemas.openxmlformats.org/officeDocument/2006/relationships/image"/><Relationship Id="rId14" Target="../media/image24.png" Type="http://schemas.openxmlformats.org/officeDocument/2006/relationships/image"/><Relationship Id="rId2" Target="../media/image427.png" Type="http://schemas.openxmlformats.org/officeDocument/2006/relationships/image"/><Relationship Id="rId3" Target="../media/image428.svg" Type="http://schemas.openxmlformats.org/officeDocument/2006/relationships/image"/><Relationship Id="rId4" Target="../media/image429.png" Type="http://schemas.openxmlformats.org/officeDocument/2006/relationships/image"/><Relationship Id="rId5" Target="../media/image430.svg" Type="http://schemas.openxmlformats.org/officeDocument/2006/relationships/image"/><Relationship Id="rId6" Target="../media/image431.png" Type="http://schemas.openxmlformats.org/officeDocument/2006/relationships/image"/><Relationship Id="rId7" Target="../media/image432.svg" Type="http://schemas.openxmlformats.org/officeDocument/2006/relationships/image"/><Relationship Id="rId8" Target="../media/image433.png" Type="http://schemas.openxmlformats.org/officeDocument/2006/relationships/image"/><Relationship Id="rId9" Target="../media/image434.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4.png" Type="http://schemas.openxmlformats.org/officeDocument/2006/relationships/image"/></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5.png" Type="http://schemas.openxmlformats.org/officeDocument/2006/relationships/image"/><Relationship Id="rId11" Target="../media/image436.svg" Type="http://schemas.openxmlformats.org/officeDocument/2006/relationships/image"/><Relationship Id="rId12" Target="../media/image28.png" Type="http://schemas.openxmlformats.org/officeDocument/2006/relationships/image"/><Relationship Id="rId13" Target="../media/image7.png" Type="http://schemas.openxmlformats.org/officeDocument/2006/relationships/image"/><Relationship Id="rId14" Target="../media/image24.png" Type="http://schemas.openxmlformats.org/officeDocument/2006/relationships/image"/><Relationship Id="rId2" Target="../media/image427.png" Type="http://schemas.openxmlformats.org/officeDocument/2006/relationships/image"/><Relationship Id="rId3" Target="../media/image428.svg" Type="http://schemas.openxmlformats.org/officeDocument/2006/relationships/image"/><Relationship Id="rId4" Target="../media/image429.png" Type="http://schemas.openxmlformats.org/officeDocument/2006/relationships/image"/><Relationship Id="rId5" Target="../media/image430.svg" Type="http://schemas.openxmlformats.org/officeDocument/2006/relationships/image"/><Relationship Id="rId6" Target="../media/image431.png" Type="http://schemas.openxmlformats.org/officeDocument/2006/relationships/image"/><Relationship Id="rId7" Target="../media/image432.svg" Type="http://schemas.openxmlformats.org/officeDocument/2006/relationships/image"/><Relationship Id="rId8" Target="../media/image433.png" Type="http://schemas.openxmlformats.org/officeDocument/2006/relationships/image"/><Relationship Id="rId9" Target="../media/image434.sv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95.png" Type="http://schemas.openxmlformats.org/officeDocument/2006/relationships/image"/><Relationship Id="rId7" Target="../media/image438.pn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4.png" Type="http://schemas.openxmlformats.org/officeDocument/2006/relationships/image"/><Relationship Id="rId5" Target="../media/image7.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4.png" Type="http://schemas.openxmlformats.org/officeDocument/2006/relationships/image"/><Relationship Id="rId9" Target="../media/image194.pn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9.jpeg" Type="http://schemas.openxmlformats.org/officeDocument/2006/relationships/image"/><Relationship Id="rId3" Target="../media/image7.png" Type="http://schemas.openxmlformats.org/officeDocument/2006/relationships/image"/><Relationship Id="rId4" Target="../media/image98.png" Type="http://schemas.openxmlformats.org/officeDocument/2006/relationships/image"/><Relationship Id="rId5" Target="../media/image32.png" Type="http://schemas.openxmlformats.org/officeDocument/2006/relationships/image"/><Relationship Id="rId6" Target="../media/image440.jpeg" Type="http://schemas.openxmlformats.org/officeDocument/2006/relationships/image"/><Relationship Id="rId7" Target="../media/image24.png" Type="http://schemas.openxmlformats.org/officeDocument/2006/relationships/image"/></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png" Type="http://schemas.openxmlformats.org/officeDocument/2006/relationships/image"/><Relationship Id="rId5" Target="../media/image24.png" Type="http://schemas.openxmlformats.org/officeDocument/2006/relationships/image"/><Relationship Id="rId6" Target="../media/image105.png" Type="http://schemas.openxmlformats.org/officeDocument/2006/relationships/image"/><Relationship Id="rId7" Target="../media/image23.png" Type="http://schemas.openxmlformats.org/officeDocument/2006/relationships/image"/></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441.png" Type="http://schemas.openxmlformats.org/officeDocument/2006/relationships/image"/><Relationship Id="rId7" Target="../media/image442.svg" Type="http://schemas.openxmlformats.org/officeDocument/2006/relationships/image"/><Relationship Id="rId8" Target="../media/image417.png" Type="http://schemas.openxmlformats.org/officeDocument/2006/relationships/image"/></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svg" Type="http://schemas.openxmlformats.org/officeDocument/2006/relationships/image"/><Relationship Id="rId2" Target="../media/image46.png" Type="http://schemas.openxmlformats.org/officeDocument/2006/relationships/image"/><Relationship Id="rId3" Target="../media/image103.png" Type="http://schemas.openxmlformats.org/officeDocument/2006/relationships/image"/><Relationship Id="rId4" Target="../media/image443.png" Type="http://schemas.openxmlformats.org/officeDocument/2006/relationships/image"/><Relationship Id="rId5" Target="../media/image187.png" Type="http://schemas.openxmlformats.org/officeDocument/2006/relationships/image"/><Relationship Id="rId6" Target="../media/image444.png" Type="http://schemas.openxmlformats.org/officeDocument/2006/relationships/image"/><Relationship Id="rId7" Target="../media/image445.svg" Type="http://schemas.openxmlformats.org/officeDocument/2006/relationships/image"/><Relationship Id="rId8" Target="../media/image24.png" Type="http://schemas.openxmlformats.org/officeDocument/2006/relationships/image"/><Relationship Id="rId9" Target="../media/image29.png" Type="http://schemas.openxmlformats.org/officeDocument/2006/relationships/image"/></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46.png" Type="http://schemas.openxmlformats.org/officeDocument/2006/relationships/image"/><Relationship Id="rId5" Target="../media/image32.png" Type="http://schemas.openxmlformats.org/officeDocument/2006/relationships/image"/><Relationship Id="rId6" Target="../media/image446.png" Type="http://schemas.openxmlformats.org/officeDocument/2006/relationships/image"/><Relationship Id="rId7" Target="../media/image24.png" Type="http://schemas.openxmlformats.org/officeDocument/2006/relationships/image"/></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46.png" Type="http://schemas.openxmlformats.org/officeDocument/2006/relationships/image"/><Relationship Id="rId5" Target="../media/image446.png" Type="http://schemas.openxmlformats.org/officeDocument/2006/relationships/image"/><Relationship Id="rId6" Target="../media/image24.png" Type="http://schemas.openxmlformats.org/officeDocument/2006/relationships/image"/><Relationship Id="rId7" Target="../media/image3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jpeg" Type="http://schemas.openxmlformats.org/officeDocument/2006/relationships/image"/><Relationship Id="rId9" Target="../media/image43.png" Type="http://schemas.openxmlformats.org/officeDocument/2006/relationships/image"/></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47.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855"/>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482" y="1239926"/>
            <a:ext cx="2423036" cy="3072127"/>
          </a:xfrm>
          <a:custGeom>
            <a:avLst/>
            <a:gdLst/>
            <a:ahLst/>
            <a:cxnLst/>
            <a:rect r="r" b="b" t="t" l="l"/>
            <a:pathLst>
              <a:path h="3072127" w="2423036">
                <a:moveTo>
                  <a:pt x="0" y="0"/>
                </a:moveTo>
                <a:lnTo>
                  <a:pt x="2423036" y="0"/>
                </a:lnTo>
                <a:lnTo>
                  <a:pt x="2423036" y="3072127"/>
                </a:lnTo>
                <a:lnTo>
                  <a:pt x="0" y="3072127"/>
                </a:lnTo>
                <a:lnTo>
                  <a:pt x="0" y="0"/>
                </a:lnTo>
                <a:close/>
              </a:path>
            </a:pathLst>
          </a:custGeom>
          <a:blipFill>
            <a:blip r:embed="rId4"/>
            <a:stretch>
              <a:fillRect l="0" t="0" r="0" b="0"/>
            </a:stretch>
          </a:blipFill>
        </p:spPr>
      </p:sp>
      <p:sp>
        <p:nvSpPr>
          <p:cNvPr name="TextBox 4" id="4"/>
          <p:cNvSpPr txBox="true"/>
          <p:nvPr/>
        </p:nvSpPr>
        <p:spPr>
          <a:xfrm rot="0">
            <a:off x="5038087" y="3579676"/>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5" id="5"/>
          <p:cNvSpPr txBox="true"/>
          <p:nvPr/>
        </p:nvSpPr>
        <p:spPr>
          <a:xfrm rot="0">
            <a:off x="619426" y="4658371"/>
            <a:ext cx="6184574" cy="1270483"/>
          </a:xfrm>
          <a:prstGeom prst="rect">
            <a:avLst/>
          </a:prstGeom>
        </p:spPr>
        <p:txBody>
          <a:bodyPr anchor="t" rtlCol="false" tIns="0" lIns="0" bIns="0" rIns="0">
            <a:spAutoFit/>
          </a:bodyPr>
          <a:lstStyle/>
          <a:p>
            <a:pPr algn="ctr">
              <a:lnSpc>
                <a:spcPts val="5105"/>
              </a:lnSpc>
            </a:pPr>
            <a:r>
              <a:rPr lang="en-US" b="true" sz="3403" spc="3">
                <a:solidFill>
                  <a:srgbClr val="000000"/>
                </a:solidFill>
                <a:latin typeface="Open Sans Bold"/>
                <a:ea typeface="Open Sans Bold"/>
                <a:cs typeface="Open Sans Bold"/>
                <a:sym typeface="Open Sans Bold"/>
              </a:rPr>
              <a:t>Πράσινες Θεματικές Ημέρες</a:t>
            </a:r>
            <a:r>
              <a:rPr lang="en-US" b="true" sz="3403" spc="3">
                <a:solidFill>
                  <a:srgbClr val="000000"/>
                </a:solidFill>
                <a:latin typeface="Open Sans Bold"/>
                <a:ea typeface="Open Sans Bold"/>
                <a:cs typeface="Open Sans Bold"/>
                <a:sym typeface="Open Sans Bold"/>
              </a:rPr>
              <a:t> </a:t>
            </a:r>
          </a:p>
          <a:p>
            <a:pPr algn="ctr">
              <a:lnSpc>
                <a:spcPts val="5105"/>
              </a:lnSpc>
            </a:pPr>
            <a:r>
              <a:rPr lang="en-US" b="true" sz="3403" spc="3">
                <a:solidFill>
                  <a:srgbClr val="000000"/>
                </a:solidFill>
                <a:latin typeface="Open Sans Bold"/>
                <a:ea typeface="Open Sans Bold"/>
                <a:cs typeface="Open Sans Bold"/>
                <a:sym typeface="Open Sans Bold"/>
              </a:rPr>
              <a:t>Πακέτο Ιδεών</a:t>
            </a:r>
          </a:p>
        </p:txBody>
      </p:sp>
      <p:sp>
        <p:nvSpPr>
          <p:cNvPr name="Freeform 6" id="6"/>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sp>
        <p:nvSpPr>
          <p:cNvPr name="TextBox 7" id="7"/>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name="TextBox 8" id="8"/>
          <p:cNvSpPr txBox="true"/>
          <p:nvPr/>
        </p:nvSpPr>
        <p:spPr>
          <a:xfrm rot="0">
            <a:off x="1136775" y="7408743"/>
            <a:ext cx="5285746" cy="473532"/>
          </a:xfrm>
          <a:prstGeom prst="rect">
            <a:avLst/>
          </a:prstGeom>
        </p:spPr>
        <p:txBody>
          <a:bodyPr anchor="t" rtlCol="false" tIns="0" lIns="0" bIns="0" rIns="0">
            <a:spAutoFit/>
          </a:bodyPr>
          <a:lstStyle/>
          <a:p>
            <a:pPr algn="ctr">
              <a:lnSpc>
                <a:spcPts val="1926"/>
              </a:lnSpc>
            </a:pPr>
            <a:r>
              <a:rPr lang="en-US" sz="1400" spc="-5">
                <a:solidFill>
                  <a:srgbClr val="000000"/>
                </a:solidFill>
                <a:latin typeface="IBM Plex Sans"/>
                <a:ea typeface="IBM Plex Sans"/>
                <a:cs typeface="IBM Plex Sans"/>
                <a:sym typeface="IBM Plex Sans"/>
              </a:rPr>
              <a:t>Greenfluencing micro-interventions in physical and digital social space of youth to foster eco-friendly and sustainable behaviours. </a:t>
            </a:r>
          </a:p>
        </p:txBody>
      </p:sp>
      <p:sp>
        <p:nvSpPr>
          <p:cNvPr name="Freeform 9" id="9"/>
          <p:cNvSpPr/>
          <p:nvPr/>
        </p:nvSpPr>
        <p:spPr>
          <a:xfrm flipH="false" flipV="false" rot="0">
            <a:off x="0" y="6546218"/>
            <a:ext cx="7560564" cy="791842"/>
          </a:xfrm>
          <a:custGeom>
            <a:avLst/>
            <a:gdLst/>
            <a:ahLst/>
            <a:cxnLst/>
            <a:rect r="r" b="b" t="t" l="l"/>
            <a:pathLst>
              <a:path h="791842" w="7560564">
                <a:moveTo>
                  <a:pt x="0" y="0"/>
                </a:moveTo>
                <a:lnTo>
                  <a:pt x="7560564" y="0"/>
                </a:lnTo>
                <a:lnTo>
                  <a:pt x="7560564" y="791842"/>
                </a:lnTo>
                <a:lnTo>
                  <a:pt x="0" y="7918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2172543" y="6786624"/>
            <a:ext cx="3214211" cy="264262"/>
          </a:xfrm>
          <a:prstGeom prst="rect">
            <a:avLst/>
          </a:prstGeom>
        </p:spPr>
        <p:txBody>
          <a:bodyPr anchor="t" rtlCol="false" tIns="0" lIns="0" bIns="0" rIns="0">
            <a:spAutoFit/>
          </a:bodyPr>
          <a:lstStyle/>
          <a:p>
            <a:pPr algn="l">
              <a:lnSpc>
                <a:spcPts val="2234"/>
              </a:lnSpc>
            </a:pPr>
            <a:r>
              <a:rPr lang="en-US" b="true" sz="1596" spc="38">
                <a:solidFill>
                  <a:srgbClr val="FFFFFF"/>
                </a:solidFill>
                <a:latin typeface="Montserrat Bold"/>
                <a:ea typeface="Montserrat Bold"/>
                <a:cs typeface="Montserrat Bold"/>
                <a:sym typeface="Montserrat Bold"/>
              </a:rPr>
              <a:t>www.green-meme-effect.eu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670187"/>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8296092"/>
        </p:xfrm>
        <a:graphic>
          <a:graphicData uri="http://schemas.openxmlformats.org/drawingml/2006/table">
            <a:tbl>
              <a:tblPr/>
              <a:tblGrid>
                <a:gridCol w="2749282"/>
                <a:gridCol w="1770962"/>
                <a:gridCol w="1380416"/>
                <a:gridCol w="863230"/>
              </a:tblGrid>
              <a:tr h="810530">
                <a:tc>
                  <a:txBody>
                    <a:bodyPr anchor="t" rtlCol="false"/>
                    <a:lstStyle/>
                    <a:p>
                      <a:pPr algn="ctr" marL="0" indent="0" lvl="0">
                        <a:lnSpc>
                          <a:spcPts val="1539"/>
                        </a:lnSpc>
                        <a:spcBef>
                          <a:spcPct val="0"/>
                        </a:spcBef>
                        <a:defRPr/>
                      </a:pPr>
                      <a:r>
                        <a:rPr lang="en-US" b="true" sz="1099" spc="388">
                          <a:solidFill>
                            <a:srgbClr val="000000"/>
                          </a:solidFill>
                          <a:latin typeface="Lora Bold"/>
                          <a:ea typeface="Lora Bold"/>
                          <a:cs typeface="Lora Bold"/>
                          <a:sym typeface="Lora Bold"/>
                        </a:rPr>
                        <a:t>ΑΠΑΡΑΙΤΗΤΑ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539"/>
                        </a:lnSpc>
                        <a:spcBef>
                          <a:spcPct val="0"/>
                        </a:spcBef>
                        <a:defRPr/>
                      </a:pPr>
                      <a:r>
                        <a:rPr lang="en-US" b="true" sz="1099" spc="388">
                          <a:solidFill>
                            <a:srgbClr val="000000"/>
                          </a:solidFill>
                          <a:latin typeface="Lora Bold"/>
                          <a:ea typeface="Lora Bold"/>
                          <a:cs typeface="Lora Bold"/>
                          <a:sym typeface="Lora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539"/>
                        </a:lnSpc>
                        <a:spcBef>
                          <a:spcPct val="0"/>
                        </a:spcBef>
                        <a:defRPr/>
                      </a:pPr>
                      <a:r>
                        <a:rPr lang="en-US" b="true" sz="1099" spc="388">
                          <a:solidFill>
                            <a:srgbClr val="000000"/>
                          </a:solidFill>
                          <a:latin typeface="Lora Bold"/>
                          <a:ea typeface="Lora Bold"/>
                          <a:cs typeface="Lora Bold"/>
                          <a:sym typeface="Lora Bold"/>
                        </a:rPr>
                        <a:t>ΚΟΣΤΟΣ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399"/>
                        </a:lnSpc>
                        <a:spcBef>
                          <a:spcPct val="0"/>
                        </a:spcBef>
                        <a:defRPr/>
                      </a:pPr>
                      <a:r>
                        <a:rPr lang="en-US" b="true" sz="999" spc="352">
                          <a:solidFill>
                            <a:srgbClr val="000000"/>
                          </a:solidFill>
                          <a:latin typeface="Lora Bold"/>
                          <a:ea typeface="Lora Bold"/>
                          <a:cs typeface="Lora Bold"/>
                          <a:sym typeface="Lora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3996">
                <a:tc>
                  <a:txBody>
                    <a:bodyPr anchor="t" rtlCol="false"/>
                    <a:lstStyle/>
                    <a:p>
                      <a:pPr algn="ctr" marL="0" indent="0" lvl="0">
                        <a:lnSpc>
                          <a:spcPts val="1399"/>
                        </a:lnSpc>
                        <a:spcBef>
                          <a:spcPct val="0"/>
                        </a:spcBef>
                        <a:defRPr/>
                      </a:pPr>
                      <a:r>
                        <a:rPr lang="en-US" sz="999" spc="352">
                          <a:solidFill>
                            <a:srgbClr val="000000"/>
                          </a:solidFill>
                          <a:latin typeface="Lora"/>
                          <a:ea typeface="Lora"/>
                          <a:cs typeface="Lora"/>
                          <a:sym typeface="Lora"/>
                        </a:rPr>
                        <a:t>Δωρεά Βιβλίων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399"/>
                        </a:lnSpc>
                        <a:spcBef>
                          <a:spcPct val="0"/>
                        </a:spcBef>
                        <a:defRPr/>
                      </a:pPr>
                      <a:r>
                        <a:rPr lang="en-US" sz="999" spc="352">
                          <a:solidFill>
                            <a:srgbClr val="000000"/>
                          </a:solidFill>
                          <a:latin typeface="Lora"/>
                          <a:ea typeface="Lora"/>
                          <a:cs typeface="Lora"/>
                          <a:sym typeface="Lora"/>
                        </a:rPr>
                        <a:t>Κίνητρο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399"/>
                        </a:lnSpc>
                        <a:spcBef>
                          <a:spcPct val="0"/>
                        </a:spcBef>
                        <a:defRPr/>
                      </a:pPr>
                      <a:r>
                        <a:rPr lang="en-US" sz="999" spc="352">
                          <a:solidFill>
                            <a:srgbClr val="000000"/>
                          </a:solidFill>
                          <a:latin typeface="Lora"/>
                          <a:ea typeface="Lora"/>
                          <a:cs typeface="Lora"/>
                          <a:sym typeface="Lora"/>
                        </a:rPr>
                        <a:t>Εγγραφή Εθελοντών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09">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52188" y="2338151"/>
            <a:ext cx="303625" cy="303625"/>
          </a:xfrm>
          <a:custGeom>
            <a:avLst/>
            <a:gdLst/>
            <a:ahLst/>
            <a:cxnLst/>
            <a:rect r="r" b="b" t="t" l="l"/>
            <a:pathLst>
              <a:path h="303625" w="303625">
                <a:moveTo>
                  <a:pt x="0" y="0"/>
                </a:moveTo>
                <a:lnTo>
                  <a:pt x="303624" y="0"/>
                </a:lnTo>
                <a:lnTo>
                  <a:pt x="303624"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52188" y="2879900"/>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52188" y="3393075"/>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52188" y="3848123"/>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52188" y="4389873"/>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52188" y="4931623"/>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56853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603423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585508"/>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71844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602393"/>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815366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70360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925488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491771" y="9936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7"/>
            <a:stretch>
              <a:fillRect l="0" t="0" r="0" b="0"/>
            </a:stretch>
          </a:blipFill>
        </p:spPr>
      </p:sp>
      <p:sp>
        <p:nvSpPr>
          <p:cNvPr name="Freeform 20" id="20"/>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1" id="21"/>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2" id="22"/>
          <p:cNvSpPr txBox="true"/>
          <p:nvPr/>
        </p:nvSpPr>
        <p:spPr>
          <a:xfrm rot="0">
            <a:off x="1502717" y="327375"/>
            <a:ext cx="4554565" cy="439420"/>
          </a:xfrm>
          <a:prstGeom prst="rect">
            <a:avLst/>
          </a:prstGeom>
        </p:spPr>
        <p:txBody>
          <a:bodyPr anchor="t" rtlCol="false" tIns="0" lIns="0" bIns="0" rIns="0">
            <a:spAutoFit/>
          </a:bodyPr>
          <a:lstStyle/>
          <a:p>
            <a:pPr algn="ctr">
              <a:lnSpc>
                <a:spcPts val="3409"/>
              </a:lnSpc>
            </a:pPr>
            <a:r>
              <a:rPr lang="en-US" b="true" sz="3099" spc="46">
                <a:solidFill>
                  <a:srgbClr val="2E59A7"/>
                </a:solidFill>
                <a:latin typeface="Lora Bold"/>
                <a:ea typeface="Lora Bold"/>
                <a:cs typeface="Lora Bold"/>
                <a:sym typeface="Lora Bold"/>
              </a:rPr>
              <a:t>Παζάρι Βιβλίων</a:t>
            </a:r>
          </a:p>
        </p:txBody>
      </p:sp>
      <p:sp>
        <p:nvSpPr>
          <p:cNvPr name="TextBox 23" id="23"/>
          <p:cNvSpPr txBox="true"/>
          <p:nvPr/>
        </p:nvSpPr>
        <p:spPr>
          <a:xfrm rot="0">
            <a:off x="1460284" y="708375"/>
            <a:ext cx="4639432" cy="438164"/>
          </a:xfrm>
          <a:prstGeom prst="rect">
            <a:avLst/>
          </a:prstGeom>
        </p:spPr>
        <p:txBody>
          <a:bodyPr anchor="t" rtlCol="false" tIns="0" lIns="0" bIns="0" rIns="0">
            <a:spAutoFit/>
          </a:bodyPr>
          <a:lstStyle/>
          <a:p>
            <a:pPr algn="ctr">
              <a:lnSpc>
                <a:spcPts val="3674"/>
              </a:lnSpc>
            </a:pPr>
            <a:r>
              <a:rPr lang="en-US" sz="2624" spc="52">
                <a:solidFill>
                  <a:srgbClr val="2E59A7"/>
                </a:solidFill>
                <a:latin typeface="Lora"/>
                <a:ea typeface="Lora"/>
                <a:cs typeface="Lora"/>
                <a:sym typeface="Lora"/>
              </a:rPr>
              <a:t>Κατάλογος Απαραιτήτων</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2"/>
            <a:stretch>
              <a:fillRect l="0" t="0" r="0" b="0"/>
            </a:stretch>
          </a:blipFill>
        </p:spPr>
      </p:sp>
      <p:sp>
        <p:nvSpPr>
          <p:cNvPr name="Freeform 3" id="3"/>
          <p:cNvSpPr/>
          <p:nvPr/>
        </p:nvSpPr>
        <p:spPr>
          <a:xfrm flipH="false" flipV="false" rot="0">
            <a:off x="6462336" y="9728580"/>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3"/>
            <a:stretch>
              <a:fillRect l="0" t="0" r="0" b="0"/>
            </a:stretch>
          </a:blipFill>
        </p:spPr>
      </p:sp>
      <p:graphicFrame>
        <p:nvGraphicFramePr>
          <p:cNvPr name="Table 4" id="4"/>
          <p:cNvGraphicFramePr>
            <a:graphicFrameLocks noGrp="true"/>
          </p:cNvGraphicFramePr>
          <p:nvPr/>
        </p:nvGraphicFramePr>
        <p:xfrm>
          <a:off x="503771" y="1420493"/>
          <a:ext cx="6763890" cy="8505642"/>
        </p:xfrm>
        <a:graphic>
          <a:graphicData uri="http://schemas.openxmlformats.org/drawingml/2006/table">
            <a:tbl>
              <a:tblPr/>
              <a:tblGrid>
                <a:gridCol w="2749282"/>
                <a:gridCol w="1770962"/>
                <a:gridCol w="1380416"/>
                <a:gridCol w="863230"/>
              </a:tblGrid>
              <a:tr h="810508">
                <a:tc>
                  <a:txBody>
                    <a:bodyPr anchor="t" rtlCol="false"/>
                    <a:lstStyle/>
                    <a:p>
                      <a:pPr algn="ctr" marL="0" indent="0" lvl="0">
                        <a:lnSpc>
                          <a:spcPts val="1399"/>
                        </a:lnSpc>
                        <a:spcBef>
                          <a:spcPct val="0"/>
                        </a:spcBef>
                        <a:defRPr/>
                      </a:pPr>
                      <a:r>
                        <a:rPr lang="en-US" b="true" sz="999" spc="352">
                          <a:solidFill>
                            <a:srgbClr val="000000"/>
                          </a:solidFill>
                          <a:latin typeface="Lora Bold"/>
                          <a:ea typeface="Lora Bold"/>
                          <a:cs typeface="Lora Bold"/>
                          <a:sym typeface="Lora Bold"/>
                        </a:rPr>
                        <a:t>ΚΑΘΗΚΟΝΤΑ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399"/>
                        </a:lnSpc>
                        <a:spcBef>
                          <a:spcPct val="0"/>
                        </a:spcBef>
                        <a:defRPr/>
                      </a:pPr>
                      <a:r>
                        <a:rPr lang="en-US" b="true" sz="999" spc="352">
                          <a:solidFill>
                            <a:srgbClr val="000000"/>
                          </a:solidFill>
                          <a:latin typeface="Lora Bold"/>
                          <a:ea typeface="Lora Bold"/>
                          <a:cs typeface="Lora Bold"/>
                          <a:sym typeface="Lora Bold"/>
                        </a:rPr>
                        <a:t>ΥΠΕΥΘΥΝΟ ΑΤΟΜΟ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399"/>
                        </a:lnSpc>
                        <a:spcBef>
                          <a:spcPct val="0"/>
                        </a:spcBef>
                        <a:defRPr/>
                      </a:pPr>
                      <a:r>
                        <a:rPr lang="en-US" b="true" sz="999" spc="352">
                          <a:solidFill>
                            <a:srgbClr val="000000"/>
                          </a:solidFill>
                          <a:latin typeface="Lora Bold"/>
                          <a:ea typeface="Lora Bold"/>
                          <a:cs typeface="Lora Bold"/>
                          <a:sym typeface="Lora Bold"/>
                        </a:rPr>
                        <a:t>ΠΡΟΘΕΣΜΙΑ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399"/>
                        </a:lnSpc>
                        <a:spcBef>
                          <a:spcPct val="0"/>
                        </a:spcBef>
                        <a:defRPr/>
                      </a:pPr>
                      <a:r>
                        <a:rPr lang="en-US" b="true" sz="999" spc="352">
                          <a:solidFill>
                            <a:srgbClr val="000000"/>
                          </a:solidFill>
                          <a:latin typeface="Lora Bold"/>
                          <a:ea typeface="Lora Bold"/>
                          <a:cs typeface="Lora Bold"/>
                          <a:sym typeface="Lora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3982">
                <a:tc>
                  <a:txBody>
                    <a:bodyPr anchor="t" rtlCol="false"/>
                    <a:lstStyle/>
                    <a:p>
                      <a:pPr algn="ctr" marL="0" indent="0" lvl="0">
                        <a:lnSpc>
                          <a:spcPts val="1399"/>
                        </a:lnSpc>
                        <a:spcBef>
                          <a:spcPct val="0"/>
                        </a:spcBef>
                        <a:defRPr/>
                      </a:pPr>
                      <a:r>
                        <a:rPr lang="en-US" sz="999" spc="352">
                          <a:solidFill>
                            <a:srgbClr val="000000"/>
                          </a:solidFill>
                          <a:latin typeface="Lora"/>
                          <a:ea typeface="Lora"/>
                          <a:cs typeface="Lora"/>
                          <a:sym typeface="Lora"/>
                        </a:rPr>
                        <a:t>Καθορισμός Καθηκόντων</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38871">
                <a:tc>
                  <a:txBody>
                    <a:bodyPr anchor="t" rtlCol="false"/>
                    <a:lstStyle/>
                    <a:p>
                      <a:pPr algn="ctr" marL="0" indent="0" lvl="0">
                        <a:lnSpc>
                          <a:spcPts val="1399"/>
                        </a:lnSpc>
                        <a:spcBef>
                          <a:spcPct val="0"/>
                        </a:spcBef>
                        <a:defRPr/>
                      </a:pPr>
                      <a:r>
                        <a:rPr lang="en-US" sz="999" spc="352">
                          <a:solidFill>
                            <a:srgbClr val="000000"/>
                          </a:solidFill>
                          <a:latin typeface="Lora"/>
                          <a:ea typeface="Lora"/>
                          <a:cs typeface="Lora"/>
                          <a:sym typeface="Lora"/>
                        </a:rPr>
                        <a:t>Ορισμός Ημερομηνίας/Ώρας και Τοποθεσίας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38871">
                <a:tc>
                  <a:txBody>
                    <a:bodyPr anchor="t" rtlCol="false"/>
                    <a:lstStyle/>
                    <a:p>
                      <a:pPr algn="ctr" marL="0" indent="0" lvl="0">
                        <a:lnSpc>
                          <a:spcPts val="1399"/>
                        </a:lnSpc>
                        <a:spcBef>
                          <a:spcPct val="0"/>
                        </a:spcBef>
                        <a:defRPr/>
                      </a:pPr>
                      <a:r>
                        <a:rPr lang="en-US" sz="999" spc="352">
                          <a:solidFill>
                            <a:srgbClr val="000000"/>
                          </a:solidFill>
                          <a:latin typeface="Lora"/>
                          <a:ea typeface="Lora"/>
                          <a:cs typeface="Lora"/>
                          <a:sym typeface="Lora"/>
                        </a:rPr>
                        <a:t>Δημιουργία και Μοίρασμα Αφίσων</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59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34865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6" id="6"/>
          <p:cNvSpPr/>
          <p:nvPr/>
        </p:nvSpPr>
        <p:spPr>
          <a:xfrm flipH="false" flipV="false" rot="5400000">
            <a:off x="6691524" y="3022188"/>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7" id="7"/>
          <p:cNvSpPr/>
          <p:nvPr/>
        </p:nvSpPr>
        <p:spPr>
          <a:xfrm flipH="false" flipV="false" rot="5400000">
            <a:off x="6691524" y="367472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8" id="8"/>
          <p:cNvSpPr/>
          <p:nvPr/>
        </p:nvSpPr>
        <p:spPr>
          <a:xfrm flipH="false" flipV="false" rot="5400000">
            <a:off x="6691524" y="5751232"/>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2" id="12"/>
          <p:cNvSpPr/>
          <p:nvPr/>
        </p:nvSpPr>
        <p:spPr>
          <a:xfrm flipH="false" flipV="false" rot="5400000">
            <a:off x="6691524" y="62501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3" id="13"/>
          <p:cNvSpPr/>
          <p:nvPr/>
        </p:nvSpPr>
        <p:spPr>
          <a:xfrm flipH="false" flipV="false" rot="5400000">
            <a:off x="6691524" y="78045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6" id="16"/>
          <p:cNvSpPr/>
          <p:nvPr/>
        </p:nvSpPr>
        <p:spPr>
          <a:xfrm flipH="false" flipV="false" rot="5400000">
            <a:off x="6691524" y="826664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7" id="17"/>
          <p:cNvSpPr/>
          <p:nvPr/>
        </p:nvSpPr>
        <p:spPr>
          <a:xfrm flipH="false" flipV="false" rot="5400000">
            <a:off x="6691524" y="88080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8" id="18"/>
          <p:cNvSpPr/>
          <p:nvPr/>
        </p:nvSpPr>
        <p:spPr>
          <a:xfrm flipH="false" flipV="false" rot="5400000">
            <a:off x="6691524" y="9349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9" id="19"/>
          <p:cNvSpPr/>
          <p:nvPr/>
        </p:nvSpPr>
        <p:spPr>
          <a:xfrm flipH="false" flipV="false" rot="0">
            <a:off x="534205" y="9994392"/>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6"/>
            <a:stretch>
              <a:fillRect l="0" t="0" r="0" b="0"/>
            </a:stretch>
          </a:blipFill>
        </p:spPr>
      </p:sp>
      <p:sp>
        <p:nvSpPr>
          <p:cNvPr name="Freeform 20" id="20"/>
          <p:cNvSpPr/>
          <p:nvPr/>
        </p:nvSpPr>
        <p:spPr>
          <a:xfrm flipH="false" flipV="false" rot="0">
            <a:off x="6185089" y="138694"/>
            <a:ext cx="1082572" cy="1082572"/>
          </a:xfrm>
          <a:custGeom>
            <a:avLst/>
            <a:gdLst/>
            <a:ahLst/>
            <a:cxnLst/>
            <a:rect r="r" b="b" t="t" l="l"/>
            <a:pathLst>
              <a:path h="1082572" w="1082572">
                <a:moveTo>
                  <a:pt x="0" y="0"/>
                </a:moveTo>
                <a:lnTo>
                  <a:pt x="1082572" y="0"/>
                </a:lnTo>
                <a:lnTo>
                  <a:pt x="1082572" y="1082572"/>
                </a:lnTo>
                <a:lnTo>
                  <a:pt x="0" y="1082572"/>
                </a:lnTo>
                <a:lnTo>
                  <a:pt x="0" y="0"/>
                </a:lnTo>
                <a:close/>
              </a:path>
            </a:pathLst>
          </a:custGeom>
          <a:blipFill>
            <a:blip r:embed="rId7"/>
            <a:stretch>
              <a:fillRect l="0" t="0" r="0" b="0"/>
            </a:stretch>
          </a:blipFill>
        </p:spPr>
      </p:sp>
      <p:sp>
        <p:nvSpPr>
          <p:cNvPr name="TextBox 21" id="21"/>
          <p:cNvSpPr txBox="true"/>
          <p:nvPr/>
        </p:nvSpPr>
        <p:spPr>
          <a:xfrm rot="0">
            <a:off x="1608434" y="240560"/>
            <a:ext cx="4554565" cy="439420"/>
          </a:xfrm>
          <a:prstGeom prst="rect">
            <a:avLst/>
          </a:prstGeom>
        </p:spPr>
        <p:txBody>
          <a:bodyPr anchor="t" rtlCol="false" tIns="0" lIns="0" bIns="0" rIns="0">
            <a:spAutoFit/>
          </a:bodyPr>
          <a:lstStyle/>
          <a:p>
            <a:pPr algn="ctr">
              <a:lnSpc>
                <a:spcPts val="3409"/>
              </a:lnSpc>
            </a:pPr>
            <a:r>
              <a:rPr lang="en-US" b="true" sz="3099" spc="46">
                <a:solidFill>
                  <a:srgbClr val="2E59A7"/>
                </a:solidFill>
                <a:latin typeface="Lora Bold"/>
                <a:ea typeface="Lora Bold"/>
                <a:cs typeface="Lora Bold"/>
                <a:sym typeface="Lora Bold"/>
              </a:rPr>
              <a:t>Παζάρι Βιβλίων</a:t>
            </a:r>
          </a:p>
        </p:txBody>
      </p:sp>
      <p:sp>
        <p:nvSpPr>
          <p:cNvPr name="TextBox 22" id="22"/>
          <p:cNvSpPr txBox="true"/>
          <p:nvPr/>
        </p:nvSpPr>
        <p:spPr>
          <a:xfrm rot="0">
            <a:off x="1546129" y="708375"/>
            <a:ext cx="4682372" cy="438164"/>
          </a:xfrm>
          <a:prstGeom prst="rect">
            <a:avLst/>
          </a:prstGeom>
        </p:spPr>
        <p:txBody>
          <a:bodyPr anchor="t" rtlCol="false" tIns="0" lIns="0" bIns="0" rIns="0">
            <a:spAutoFit/>
          </a:bodyPr>
          <a:lstStyle/>
          <a:p>
            <a:pPr algn="ctr">
              <a:lnSpc>
                <a:spcPts val="3674"/>
              </a:lnSpc>
            </a:pPr>
            <a:r>
              <a:rPr lang="en-US" sz="2624" spc="52">
                <a:solidFill>
                  <a:srgbClr val="2E59A7"/>
                </a:solidFill>
                <a:latin typeface="Lora"/>
                <a:ea typeface="Lora"/>
                <a:cs typeface="Lora"/>
                <a:sym typeface="Lora"/>
              </a:rPr>
              <a:t>Κατάλογος Υποχρεώσεων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462430" y="302276"/>
            <a:ext cx="6635140" cy="9633724"/>
            <a:chOff x="0" y="0"/>
            <a:chExt cx="35476531" cy="51509257"/>
          </a:xfrm>
        </p:grpSpPr>
        <p:sp>
          <p:nvSpPr>
            <p:cNvPr name="Freeform 3" id="3"/>
            <p:cNvSpPr/>
            <p:nvPr/>
          </p:nvSpPr>
          <p:spPr>
            <a:xfrm flipH="false" flipV="false" rot="0">
              <a:off x="72390" y="72390"/>
              <a:ext cx="35331753" cy="51364477"/>
            </a:xfrm>
            <a:custGeom>
              <a:avLst/>
              <a:gdLst/>
              <a:ahLst/>
              <a:cxnLst/>
              <a:rect r="r" b="b" t="t" l="l"/>
              <a:pathLst>
                <a:path h="51364477" w="35331753">
                  <a:moveTo>
                    <a:pt x="0" y="0"/>
                  </a:moveTo>
                  <a:lnTo>
                    <a:pt x="35331753" y="0"/>
                  </a:lnTo>
                  <a:lnTo>
                    <a:pt x="35331753" y="51364477"/>
                  </a:lnTo>
                  <a:lnTo>
                    <a:pt x="0" y="51364477"/>
                  </a:lnTo>
                  <a:lnTo>
                    <a:pt x="0" y="0"/>
                  </a:lnTo>
                  <a:close/>
                </a:path>
              </a:pathLst>
            </a:custGeom>
            <a:solidFill>
              <a:srgbClr val="FFFFFF"/>
            </a:solidFill>
          </p:spPr>
        </p:sp>
        <p:sp>
          <p:nvSpPr>
            <p:cNvPr name="Freeform 4" id="4"/>
            <p:cNvSpPr/>
            <p:nvPr/>
          </p:nvSpPr>
          <p:spPr>
            <a:xfrm flipH="false" flipV="false" rot="0">
              <a:off x="0" y="0"/>
              <a:ext cx="35476532" cy="51509256"/>
            </a:xfrm>
            <a:custGeom>
              <a:avLst/>
              <a:gdLst/>
              <a:ahLst/>
              <a:cxnLst/>
              <a:rect r="r" b="b" t="t" l="l"/>
              <a:pathLst>
                <a:path h="51509256" w="35476532">
                  <a:moveTo>
                    <a:pt x="35331750" y="51364477"/>
                  </a:moveTo>
                  <a:lnTo>
                    <a:pt x="35476532" y="51364477"/>
                  </a:lnTo>
                  <a:lnTo>
                    <a:pt x="35476532" y="51509256"/>
                  </a:lnTo>
                  <a:lnTo>
                    <a:pt x="35331750" y="51509256"/>
                  </a:lnTo>
                  <a:lnTo>
                    <a:pt x="35331750" y="51364477"/>
                  </a:lnTo>
                  <a:close/>
                  <a:moveTo>
                    <a:pt x="0" y="144780"/>
                  </a:moveTo>
                  <a:lnTo>
                    <a:pt x="144780" y="144780"/>
                  </a:lnTo>
                  <a:lnTo>
                    <a:pt x="144780" y="51364477"/>
                  </a:lnTo>
                  <a:lnTo>
                    <a:pt x="0" y="51364477"/>
                  </a:lnTo>
                  <a:lnTo>
                    <a:pt x="0" y="144780"/>
                  </a:lnTo>
                  <a:close/>
                  <a:moveTo>
                    <a:pt x="0" y="51364477"/>
                  </a:moveTo>
                  <a:lnTo>
                    <a:pt x="144780" y="51364477"/>
                  </a:lnTo>
                  <a:lnTo>
                    <a:pt x="144780" y="51509256"/>
                  </a:lnTo>
                  <a:lnTo>
                    <a:pt x="0" y="51509256"/>
                  </a:lnTo>
                  <a:lnTo>
                    <a:pt x="0" y="51364477"/>
                  </a:lnTo>
                  <a:close/>
                  <a:moveTo>
                    <a:pt x="35331750" y="144780"/>
                  </a:moveTo>
                  <a:lnTo>
                    <a:pt x="35476532" y="144780"/>
                  </a:lnTo>
                  <a:lnTo>
                    <a:pt x="35476532" y="51364477"/>
                  </a:lnTo>
                  <a:lnTo>
                    <a:pt x="35331750" y="51364477"/>
                  </a:lnTo>
                  <a:lnTo>
                    <a:pt x="35331750" y="144780"/>
                  </a:lnTo>
                  <a:close/>
                  <a:moveTo>
                    <a:pt x="144780" y="51364477"/>
                  </a:moveTo>
                  <a:lnTo>
                    <a:pt x="35331750" y="51364477"/>
                  </a:lnTo>
                  <a:lnTo>
                    <a:pt x="35331750" y="51509256"/>
                  </a:lnTo>
                  <a:lnTo>
                    <a:pt x="144780" y="51509256"/>
                  </a:lnTo>
                  <a:lnTo>
                    <a:pt x="144780" y="51364477"/>
                  </a:lnTo>
                  <a:close/>
                  <a:moveTo>
                    <a:pt x="35331750" y="0"/>
                  </a:moveTo>
                  <a:lnTo>
                    <a:pt x="35476532" y="0"/>
                  </a:lnTo>
                  <a:lnTo>
                    <a:pt x="35476532" y="144780"/>
                  </a:lnTo>
                  <a:lnTo>
                    <a:pt x="35331750" y="144780"/>
                  </a:lnTo>
                  <a:lnTo>
                    <a:pt x="35331750" y="0"/>
                  </a:lnTo>
                  <a:close/>
                  <a:moveTo>
                    <a:pt x="0" y="0"/>
                  </a:moveTo>
                  <a:lnTo>
                    <a:pt x="144780" y="0"/>
                  </a:lnTo>
                  <a:lnTo>
                    <a:pt x="144780" y="144780"/>
                  </a:lnTo>
                  <a:lnTo>
                    <a:pt x="0" y="144780"/>
                  </a:lnTo>
                  <a:lnTo>
                    <a:pt x="0" y="0"/>
                  </a:lnTo>
                  <a:close/>
                  <a:moveTo>
                    <a:pt x="144780" y="0"/>
                  </a:moveTo>
                  <a:lnTo>
                    <a:pt x="35331750" y="0"/>
                  </a:lnTo>
                  <a:lnTo>
                    <a:pt x="35331750" y="144780"/>
                  </a:lnTo>
                  <a:lnTo>
                    <a:pt x="144780" y="144780"/>
                  </a:lnTo>
                  <a:lnTo>
                    <a:pt x="144780" y="0"/>
                  </a:lnTo>
                  <a:close/>
                </a:path>
              </a:pathLst>
            </a:custGeom>
            <a:solidFill>
              <a:srgbClr val="000000"/>
            </a:solidFill>
          </p:spPr>
        </p:sp>
      </p:grpSp>
      <p:sp>
        <p:nvSpPr>
          <p:cNvPr name="Freeform 5" id="5"/>
          <p:cNvSpPr/>
          <p:nvPr/>
        </p:nvSpPr>
        <p:spPr>
          <a:xfrm flipH="false" flipV="false" rot="0">
            <a:off x="3246440" y="8273113"/>
            <a:ext cx="1472112" cy="1472112"/>
          </a:xfrm>
          <a:custGeom>
            <a:avLst/>
            <a:gdLst/>
            <a:ahLst/>
            <a:cxnLst/>
            <a:rect r="r" b="b" t="t" l="l"/>
            <a:pathLst>
              <a:path h="1472112" w="1472112">
                <a:moveTo>
                  <a:pt x="0" y="0"/>
                </a:moveTo>
                <a:lnTo>
                  <a:pt x="1472112" y="0"/>
                </a:lnTo>
                <a:lnTo>
                  <a:pt x="1472112" y="1472112"/>
                </a:lnTo>
                <a:lnTo>
                  <a:pt x="0" y="1472112"/>
                </a:lnTo>
                <a:lnTo>
                  <a:pt x="0" y="0"/>
                </a:lnTo>
                <a:close/>
              </a:path>
            </a:pathLst>
          </a:custGeom>
          <a:blipFill>
            <a:blip r:embed="rId2"/>
            <a:stretch>
              <a:fillRect l="0" t="0" r="0" b="0"/>
            </a:stretch>
          </a:blipFill>
        </p:spPr>
      </p:sp>
      <p:sp>
        <p:nvSpPr>
          <p:cNvPr name="TextBox 6" id="6"/>
          <p:cNvSpPr txBox="true"/>
          <p:nvPr/>
        </p:nvSpPr>
        <p:spPr>
          <a:xfrm rot="120175">
            <a:off x="1643763" y="468390"/>
            <a:ext cx="4245137" cy="1131125"/>
          </a:xfrm>
          <a:prstGeom prst="rect">
            <a:avLst/>
          </a:prstGeom>
        </p:spPr>
        <p:txBody>
          <a:bodyPr anchor="t" rtlCol="false" tIns="0" lIns="0" bIns="0" rIns="0">
            <a:spAutoFit/>
          </a:bodyPr>
          <a:lstStyle/>
          <a:p>
            <a:pPr algn="ctr">
              <a:lnSpc>
                <a:spcPts val="7407"/>
              </a:lnSpc>
            </a:pPr>
            <a:r>
              <a:rPr lang="en-US" sz="7407">
                <a:solidFill>
                  <a:srgbClr val="2E59A7"/>
                </a:solidFill>
                <a:latin typeface="Aerospace bold"/>
                <a:ea typeface="Aerospace bold"/>
                <a:cs typeface="Aerospace bold"/>
                <a:sym typeface="Aerospace bold"/>
              </a:rPr>
              <a:t>ΠΑΖΑΡΙ</a:t>
            </a:r>
          </a:p>
        </p:txBody>
      </p:sp>
      <p:sp>
        <p:nvSpPr>
          <p:cNvPr name="TextBox 7" id="7"/>
          <p:cNvSpPr txBox="true"/>
          <p:nvPr/>
        </p:nvSpPr>
        <p:spPr>
          <a:xfrm rot="-118401">
            <a:off x="1873335" y="1295616"/>
            <a:ext cx="4217995" cy="1129922"/>
          </a:xfrm>
          <a:prstGeom prst="rect">
            <a:avLst/>
          </a:prstGeom>
        </p:spPr>
        <p:txBody>
          <a:bodyPr anchor="t" rtlCol="false" tIns="0" lIns="0" bIns="0" rIns="0">
            <a:spAutoFit/>
          </a:bodyPr>
          <a:lstStyle/>
          <a:p>
            <a:pPr algn="ctr">
              <a:lnSpc>
                <a:spcPts val="7360"/>
              </a:lnSpc>
            </a:pPr>
            <a:r>
              <a:rPr lang="en-US" sz="7360">
                <a:solidFill>
                  <a:srgbClr val="FDEE00"/>
                </a:solidFill>
                <a:latin typeface="Aerospace bold"/>
                <a:ea typeface="Aerospace bold"/>
                <a:cs typeface="Aerospace bold"/>
                <a:sym typeface="Aerospace bold"/>
              </a:rPr>
              <a:t>ΒΙΒΛΙΩΝ</a:t>
            </a:r>
          </a:p>
        </p:txBody>
      </p:sp>
      <p:grpSp>
        <p:nvGrpSpPr>
          <p:cNvPr name="Group 8" id="8"/>
          <p:cNvGrpSpPr/>
          <p:nvPr/>
        </p:nvGrpSpPr>
        <p:grpSpPr>
          <a:xfrm rot="0">
            <a:off x="1487964" y="2356079"/>
            <a:ext cx="5404769" cy="898391"/>
            <a:chOff x="0" y="0"/>
            <a:chExt cx="62835937" cy="10444706"/>
          </a:xfrm>
        </p:grpSpPr>
        <p:sp>
          <p:nvSpPr>
            <p:cNvPr name="Freeform 9" id="9"/>
            <p:cNvSpPr/>
            <p:nvPr/>
          </p:nvSpPr>
          <p:spPr>
            <a:xfrm flipH="false" flipV="false" rot="0">
              <a:off x="72390" y="72390"/>
              <a:ext cx="62691159" cy="10299927"/>
            </a:xfrm>
            <a:custGeom>
              <a:avLst/>
              <a:gdLst/>
              <a:ahLst/>
              <a:cxnLst/>
              <a:rect r="r" b="b" t="t" l="l"/>
              <a:pathLst>
                <a:path h="10299927" w="62691159">
                  <a:moveTo>
                    <a:pt x="0" y="0"/>
                  </a:moveTo>
                  <a:lnTo>
                    <a:pt x="62691159" y="0"/>
                  </a:lnTo>
                  <a:lnTo>
                    <a:pt x="62691159" y="10299926"/>
                  </a:lnTo>
                  <a:lnTo>
                    <a:pt x="0" y="10299926"/>
                  </a:lnTo>
                  <a:lnTo>
                    <a:pt x="0" y="0"/>
                  </a:lnTo>
                  <a:close/>
                </a:path>
              </a:pathLst>
            </a:custGeom>
            <a:solidFill>
              <a:srgbClr val="FF738E"/>
            </a:solidFill>
          </p:spPr>
        </p:sp>
        <p:sp>
          <p:nvSpPr>
            <p:cNvPr name="Freeform 10" id="10"/>
            <p:cNvSpPr/>
            <p:nvPr/>
          </p:nvSpPr>
          <p:spPr>
            <a:xfrm flipH="false" flipV="false" rot="0">
              <a:off x="0" y="0"/>
              <a:ext cx="62835935" cy="10444707"/>
            </a:xfrm>
            <a:custGeom>
              <a:avLst/>
              <a:gdLst/>
              <a:ahLst/>
              <a:cxnLst/>
              <a:rect r="r" b="b" t="t" l="l"/>
              <a:pathLst>
                <a:path h="10444707" w="62835935">
                  <a:moveTo>
                    <a:pt x="62691156" y="10299926"/>
                  </a:moveTo>
                  <a:lnTo>
                    <a:pt x="62835935" y="10299926"/>
                  </a:lnTo>
                  <a:lnTo>
                    <a:pt x="62835935" y="10444707"/>
                  </a:lnTo>
                  <a:lnTo>
                    <a:pt x="62691156" y="10444707"/>
                  </a:lnTo>
                  <a:lnTo>
                    <a:pt x="62691156" y="10299926"/>
                  </a:lnTo>
                  <a:close/>
                  <a:moveTo>
                    <a:pt x="0" y="144780"/>
                  </a:moveTo>
                  <a:lnTo>
                    <a:pt x="144780" y="144780"/>
                  </a:lnTo>
                  <a:lnTo>
                    <a:pt x="144780" y="10299926"/>
                  </a:lnTo>
                  <a:lnTo>
                    <a:pt x="0" y="10299926"/>
                  </a:lnTo>
                  <a:lnTo>
                    <a:pt x="0" y="144780"/>
                  </a:lnTo>
                  <a:close/>
                  <a:moveTo>
                    <a:pt x="0" y="10299926"/>
                  </a:moveTo>
                  <a:lnTo>
                    <a:pt x="144780" y="10299926"/>
                  </a:lnTo>
                  <a:lnTo>
                    <a:pt x="144780" y="10444707"/>
                  </a:lnTo>
                  <a:lnTo>
                    <a:pt x="0" y="10444707"/>
                  </a:lnTo>
                  <a:lnTo>
                    <a:pt x="0" y="10299926"/>
                  </a:lnTo>
                  <a:close/>
                  <a:moveTo>
                    <a:pt x="62691156" y="144780"/>
                  </a:moveTo>
                  <a:lnTo>
                    <a:pt x="62835935" y="144780"/>
                  </a:lnTo>
                  <a:lnTo>
                    <a:pt x="62835935" y="10299926"/>
                  </a:lnTo>
                  <a:lnTo>
                    <a:pt x="62691156" y="10299926"/>
                  </a:lnTo>
                  <a:lnTo>
                    <a:pt x="62691156" y="144780"/>
                  </a:lnTo>
                  <a:close/>
                  <a:moveTo>
                    <a:pt x="144780" y="10299926"/>
                  </a:moveTo>
                  <a:lnTo>
                    <a:pt x="62691156" y="10299926"/>
                  </a:lnTo>
                  <a:lnTo>
                    <a:pt x="62691156" y="10444707"/>
                  </a:lnTo>
                  <a:lnTo>
                    <a:pt x="144780" y="10444707"/>
                  </a:lnTo>
                  <a:lnTo>
                    <a:pt x="144780" y="10299926"/>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11" id="11"/>
          <p:cNvGrpSpPr/>
          <p:nvPr/>
        </p:nvGrpSpPr>
        <p:grpSpPr>
          <a:xfrm rot="0">
            <a:off x="1487964" y="3321145"/>
            <a:ext cx="5387975" cy="904556"/>
            <a:chOff x="0" y="0"/>
            <a:chExt cx="62835937" cy="10549162"/>
          </a:xfrm>
        </p:grpSpPr>
        <p:sp>
          <p:nvSpPr>
            <p:cNvPr name="Freeform 12" id="12"/>
            <p:cNvSpPr/>
            <p:nvPr/>
          </p:nvSpPr>
          <p:spPr>
            <a:xfrm flipH="false" flipV="false" rot="0">
              <a:off x="72390" y="72390"/>
              <a:ext cx="62691159" cy="10404382"/>
            </a:xfrm>
            <a:custGeom>
              <a:avLst/>
              <a:gdLst/>
              <a:ahLst/>
              <a:cxnLst/>
              <a:rect r="r" b="b" t="t" l="l"/>
              <a:pathLst>
                <a:path h="10404382" w="62691159">
                  <a:moveTo>
                    <a:pt x="0" y="0"/>
                  </a:moveTo>
                  <a:lnTo>
                    <a:pt x="62691159" y="0"/>
                  </a:lnTo>
                  <a:lnTo>
                    <a:pt x="62691159" y="10404382"/>
                  </a:lnTo>
                  <a:lnTo>
                    <a:pt x="0" y="10404382"/>
                  </a:lnTo>
                  <a:lnTo>
                    <a:pt x="0" y="0"/>
                  </a:lnTo>
                  <a:close/>
                </a:path>
              </a:pathLst>
            </a:custGeom>
            <a:solidFill>
              <a:srgbClr val="A548FF"/>
            </a:solidFill>
          </p:spPr>
        </p:sp>
        <p:sp>
          <p:nvSpPr>
            <p:cNvPr name="Freeform 13" id="13"/>
            <p:cNvSpPr/>
            <p:nvPr/>
          </p:nvSpPr>
          <p:spPr>
            <a:xfrm flipH="false" flipV="false" rot="0">
              <a:off x="0" y="0"/>
              <a:ext cx="62835935" cy="10549162"/>
            </a:xfrm>
            <a:custGeom>
              <a:avLst/>
              <a:gdLst/>
              <a:ahLst/>
              <a:cxnLst/>
              <a:rect r="r" b="b" t="t" l="l"/>
              <a:pathLst>
                <a:path h="10549162" w="62835935">
                  <a:moveTo>
                    <a:pt x="62691156" y="10404382"/>
                  </a:moveTo>
                  <a:lnTo>
                    <a:pt x="62835935" y="10404382"/>
                  </a:lnTo>
                  <a:lnTo>
                    <a:pt x="62835935" y="10549162"/>
                  </a:lnTo>
                  <a:lnTo>
                    <a:pt x="62691156" y="10549162"/>
                  </a:lnTo>
                  <a:lnTo>
                    <a:pt x="62691156" y="10404382"/>
                  </a:lnTo>
                  <a:close/>
                  <a:moveTo>
                    <a:pt x="0" y="144780"/>
                  </a:moveTo>
                  <a:lnTo>
                    <a:pt x="144780" y="144780"/>
                  </a:lnTo>
                  <a:lnTo>
                    <a:pt x="144780" y="10404382"/>
                  </a:lnTo>
                  <a:lnTo>
                    <a:pt x="0" y="10404382"/>
                  </a:lnTo>
                  <a:lnTo>
                    <a:pt x="0" y="144780"/>
                  </a:lnTo>
                  <a:close/>
                  <a:moveTo>
                    <a:pt x="0" y="10404382"/>
                  </a:moveTo>
                  <a:lnTo>
                    <a:pt x="144780" y="10404382"/>
                  </a:lnTo>
                  <a:lnTo>
                    <a:pt x="144780" y="10549162"/>
                  </a:lnTo>
                  <a:lnTo>
                    <a:pt x="0" y="10549162"/>
                  </a:lnTo>
                  <a:lnTo>
                    <a:pt x="0" y="10404382"/>
                  </a:lnTo>
                  <a:close/>
                  <a:moveTo>
                    <a:pt x="62691156" y="144780"/>
                  </a:moveTo>
                  <a:lnTo>
                    <a:pt x="62835935" y="144780"/>
                  </a:lnTo>
                  <a:lnTo>
                    <a:pt x="62835935" y="10404382"/>
                  </a:lnTo>
                  <a:lnTo>
                    <a:pt x="62691156" y="10404382"/>
                  </a:lnTo>
                  <a:lnTo>
                    <a:pt x="62691156" y="144780"/>
                  </a:lnTo>
                  <a:close/>
                  <a:moveTo>
                    <a:pt x="144780" y="10404382"/>
                  </a:moveTo>
                  <a:lnTo>
                    <a:pt x="62691156" y="10404382"/>
                  </a:lnTo>
                  <a:lnTo>
                    <a:pt x="62691156" y="10549162"/>
                  </a:lnTo>
                  <a:lnTo>
                    <a:pt x="144780" y="10549162"/>
                  </a:lnTo>
                  <a:lnTo>
                    <a:pt x="144780" y="10404382"/>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14" id="14"/>
          <p:cNvGrpSpPr/>
          <p:nvPr/>
        </p:nvGrpSpPr>
        <p:grpSpPr>
          <a:xfrm rot="0">
            <a:off x="1487964" y="4292375"/>
            <a:ext cx="5370170" cy="1082200"/>
            <a:chOff x="0" y="0"/>
            <a:chExt cx="62835937" cy="12662730"/>
          </a:xfrm>
        </p:grpSpPr>
        <p:sp>
          <p:nvSpPr>
            <p:cNvPr name="Freeform 15" id="15"/>
            <p:cNvSpPr/>
            <p:nvPr/>
          </p:nvSpPr>
          <p:spPr>
            <a:xfrm flipH="false" flipV="false" rot="0">
              <a:off x="72390" y="72390"/>
              <a:ext cx="62691159" cy="12517951"/>
            </a:xfrm>
            <a:custGeom>
              <a:avLst/>
              <a:gdLst/>
              <a:ahLst/>
              <a:cxnLst/>
              <a:rect r="r" b="b" t="t" l="l"/>
              <a:pathLst>
                <a:path h="12517951" w="62691159">
                  <a:moveTo>
                    <a:pt x="0" y="0"/>
                  </a:moveTo>
                  <a:lnTo>
                    <a:pt x="62691159" y="0"/>
                  </a:lnTo>
                  <a:lnTo>
                    <a:pt x="62691159" y="12517951"/>
                  </a:lnTo>
                  <a:lnTo>
                    <a:pt x="0" y="12517951"/>
                  </a:lnTo>
                  <a:lnTo>
                    <a:pt x="0" y="0"/>
                  </a:lnTo>
                  <a:close/>
                </a:path>
              </a:pathLst>
            </a:custGeom>
            <a:solidFill>
              <a:srgbClr val="FFA53B"/>
            </a:solidFill>
          </p:spPr>
        </p:sp>
        <p:sp>
          <p:nvSpPr>
            <p:cNvPr name="Freeform 16" id="16"/>
            <p:cNvSpPr/>
            <p:nvPr/>
          </p:nvSpPr>
          <p:spPr>
            <a:xfrm flipH="false" flipV="false" rot="0">
              <a:off x="0" y="0"/>
              <a:ext cx="62835935" cy="12662730"/>
            </a:xfrm>
            <a:custGeom>
              <a:avLst/>
              <a:gdLst/>
              <a:ahLst/>
              <a:cxnLst/>
              <a:rect r="r" b="b" t="t" l="l"/>
              <a:pathLst>
                <a:path h="12662730" w="62835935">
                  <a:moveTo>
                    <a:pt x="62691156" y="12517951"/>
                  </a:moveTo>
                  <a:lnTo>
                    <a:pt x="62835935" y="12517951"/>
                  </a:lnTo>
                  <a:lnTo>
                    <a:pt x="62835935" y="12662730"/>
                  </a:lnTo>
                  <a:lnTo>
                    <a:pt x="62691156" y="12662730"/>
                  </a:lnTo>
                  <a:lnTo>
                    <a:pt x="62691156" y="12517951"/>
                  </a:lnTo>
                  <a:close/>
                  <a:moveTo>
                    <a:pt x="0" y="144780"/>
                  </a:moveTo>
                  <a:lnTo>
                    <a:pt x="144780" y="144780"/>
                  </a:lnTo>
                  <a:lnTo>
                    <a:pt x="144780" y="12517951"/>
                  </a:lnTo>
                  <a:lnTo>
                    <a:pt x="0" y="12517951"/>
                  </a:lnTo>
                  <a:lnTo>
                    <a:pt x="0" y="144780"/>
                  </a:lnTo>
                  <a:close/>
                  <a:moveTo>
                    <a:pt x="0" y="12517951"/>
                  </a:moveTo>
                  <a:lnTo>
                    <a:pt x="144780" y="12517951"/>
                  </a:lnTo>
                  <a:lnTo>
                    <a:pt x="144780" y="12662730"/>
                  </a:lnTo>
                  <a:lnTo>
                    <a:pt x="0" y="12662730"/>
                  </a:lnTo>
                  <a:lnTo>
                    <a:pt x="0" y="12517951"/>
                  </a:lnTo>
                  <a:close/>
                  <a:moveTo>
                    <a:pt x="62691156" y="144780"/>
                  </a:moveTo>
                  <a:lnTo>
                    <a:pt x="62835935" y="144780"/>
                  </a:lnTo>
                  <a:lnTo>
                    <a:pt x="62835935" y="12517951"/>
                  </a:lnTo>
                  <a:lnTo>
                    <a:pt x="62691156" y="12517951"/>
                  </a:lnTo>
                  <a:lnTo>
                    <a:pt x="62691156" y="144780"/>
                  </a:lnTo>
                  <a:close/>
                  <a:moveTo>
                    <a:pt x="144780" y="12517951"/>
                  </a:moveTo>
                  <a:lnTo>
                    <a:pt x="62691156" y="12517951"/>
                  </a:lnTo>
                  <a:lnTo>
                    <a:pt x="62691156" y="12662730"/>
                  </a:lnTo>
                  <a:lnTo>
                    <a:pt x="144780" y="12662730"/>
                  </a:lnTo>
                  <a:lnTo>
                    <a:pt x="144780" y="12517951"/>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sp>
        <p:nvSpPr>
          <p:cNvPr name="TextBox 17" id="17"/>
          <p:cNvSpPr txBox="true"/>
          <p:nvPr/>
        </p:nvSpPr>
        <p:spPr>
          <a:xfrm rot="0">
            <a:off x="2135563" y="4656518"/>
            <a:ext cx="4641246" cy="462620"/>
          </a:xfrm>
          <a:prstGeom prst="rect">
            <a:avLst/>
          </a:prstGeom>
        </p:spPr>
        <p:txBody>
          <a:bodyPr anchor="t" rtlCol="false" tIns="0" lIns="0" bIns="0" rIns="0">
            <a:spAutoFit/>
          </a:bodyPr>
          <a:lstStyle/>
          <a:p>
            <a:pPr algn="l">
              <a:lnSpc>
                <a:spcPts val="3588"/>
              </a:lnSpc>
            </a:pPr>
            <a:r>
              <a:rPr lang="en-US" sz="3588" b="true">
                <a:solidFill>
                  <a:srgbClr val="000000"/>
                </a:solidFill>
                <a:latin typeface="Lora Bold"/>
                <a:ea typeface="Lora Bold"/>
                <a:cs typeface="Lora Bold"/>
                <a:sym typeface="Lora Bold"/>
              </a:rPr>
              <a:t>ΔΩΡΕΑ ΒΙΒΛΙΩΝ </a:t>
            </a:r>
          </a:p>
        </p:txBody>
      </p:sp>
      <p:grpSp>
        <p:nvGrpSpPr>
          <p:cNvPr name="Group 18" id="18"/>
          <p:cNvGrpSpPr/>
          <p:nvPr/>
        </p:nvGrpSpPr>
        <p:grpSpPr>
          <a:xfrm rot="0">
            <a:off x="1496470" y="5431534"/>
            <a:ext cx="5361665" cy="946694"/>
            <a:chOff x="0" y="0"/>
            <a:chExt cx="62835937" cy="11094765"/>
          </a:xfrm>
        </p:grpSpPr>
        <p:sp>
          <p:nvSpPr>
            <p:cNvPr name="Freeform 19" id="19"/>
            <p:cNvSpPr/>
            <p:nvPr/>
          </p:nvSpPr>
          <p:spPr>
            <a:xfrm flipH="false" flipV="false" rot="0">
              <a:off x="72390" y="72390"/>
              <a:ext cx="62691159" cy="10949985"/>
            </a:xfrm>
            <a:custGeom>
              <a:avLst/>
              <a:gdLst/>
              <a:ahLst/>
              <a:cxnLst/>
              <a:rect r="r" b="b" t="t" l="l"/>
              <a:pathLst>
                <a:path h="10949985" w="62691159">
                  <a:moveTo>
                    <a:pt x="0" y="0"/>
                  </a:moveTo>
                  <a:lnTo>
                    <a:pt x="62691159" y="0"/>
                  </a:lnTo>
                  <a:lnTo>
                    <a:pt x="62691159" y="10949985"/>
                  </a:lnTo>
                  <a:lnTo>
                    <a:pt x="0" y="10949985"/>
                  </a:lnTo>
                  <a:lnTo>
                    <a:pt x="0" y="0"/>
                  </a:lnTo>
                  <a:close/>
                </a:path>
              </a:pathLst>
            </a:custGeom>
            <a:solidFill>
              <a:srgbClr val="FFD93B"/>
            </a:solidFill>
          </p:spPr>
        </p:sp>
        <p:sp>
          <p:nvSpPr>
            <p:cNvPr name="Freeform 20" id="20"/>
            <p:cNvSpPr/>
            <p:nvPr/>
          </p:nvSpPr>
          <p:spPr>
            <a:xfrm flipH="false" flipV="false" rot="0">
              <a:off x="0" y="0"/>
              <a:ext cx="62835935" cy="11094765"/>
            </a:xfrm>
            <a:custGeom>
              <a:avLst/>
              <a:gdLst/>
              <a:ahLst/>
              <a:cxnLst/>
              <a:rect r="r" b="b" t="t" l="l"/>
              <a:pathLst>
                <a:path h="11094765" w="62835935">
                  <a:moveTo>
                    <a:pt x="62691156" y="10949985"/>
                  </a:moveTo>
                  <a:lnTo>
                    <a:pt x="62835935" y="10949985"/>
                  </a:lnTo>
                  <a:lnTo>
                    <a:pt x="62835935" y="11094765"/>
                  </a:lnTo>
                  <a:lnTo>
                    <a:pt x="62691156" y="11094765"/>
                  </a:lnTo>
                  <a:lnTo>
                    <a:pt x="62691156" y="10949985"/>
                  </a:lnTo>
                  <a:close/>
                  <a:moveTo>
                    <a:pt x="0" y="144780"/>
                  </a:moveTo>
                  <a:lnTo>
                    <a:pt x="144780" y="144780"/>
                  </a:lnTo>
                  <a:lnTo>
                    <a:pt x="144780" y="10949985"/>
                  </a:lnTo>
                  <a:lnTo>
                    <a:pt x="0" y="10949985"/>
                  </a:lnTo>
                  <a:lnTo>
                    <a:pt x="0" y="144780"/>
                  </a:lnTo>
                  <a:close/>
                  <a:moveTo>
                    <a:pt x="0" y="10949985"/>
                  </a:moveTo>
                  <a:lnTo>
                    <a:pt x="144780" y="10949985"/>
                  </a:lnTo>
                  <a:lnTo>
                    <a:pt x="144780" y="11094765"/>
                  </a:lnTo>
                  <a:lnTo>
                    <a:pt x="0" y="11094765"/>
                  </a:lnTo>
                  <a:lnTo>
                    <a:pt x="0" y="10949985"/>
                  </a:lnTo>
                  <a:close/>
                  <a:moveTo>
                    <a:pt x="62691156" y="144780"/>
                  </a:moveTo>
                  <a:lnTo>
                    <a:pt x="62835935" y="144780"/>
                  </a:lnTo>
                  <a:lnTo>
                    <a:pt x="62835935" y="10949985"/>
                  </a:lnTo>
                  <a:lnTo>
                    <a:pt x="62691156" y="10949985"/>
                  </a:lnTo>
                  <a:lnTo>
                    <a:pt x="62691156" y="144780"/>
                  </a:lnTo>
                  <a:close/>
                  <a:moveTo>
                    <a:pt x="144780" y="10949985"/>
                  </a:moveTo>
                  <a:lnTo>
                    <a:pt x="62691156" y="10949985"/>
                  </a:lnTo>
                  <a:lnTo>
                    <a:pt x="62691156" y="11094765"/>
                  </a:lnTo>
                  <a:lnTo>
                    <a:pt x="144780" y="11094765"/>
                  </a:lnTo>
                  <a:lnTo>
                    <a:pt x="144780" y="10949985"/>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sp>
        <p:nvSpPr>
          <p:cNvPr name="TextBox 21" id="21"/>
          <p:cNvSpPr txBox="true"/>
          <p:nvPr/>
        </p:nvSpPr>
        <p:spPr>
          <a:xfrm rot="0">
            <a:off x="2072098" y="5469848"/>
            <a:ext cx="4641246" cy="898260"/>
          </a:xfrm>
          <a:prstGeom prst="rect">
            <a:avLst/>
          </a:prstGeom>
        </p:spPr>
        <p:txBody>
          <a:bodyPr anchor="t" rtlCol="false" tIns="0" lIns="0" bIns="0" rIns="0">
            <a:spAutoFit/>
          </a:bodyPr>
          <a:lstStyle/>
          <a:p>
            <a:pPr algn="l">
              <a:lnSpc>
                <a:spcPts val="2364"/>
              </a:lnSpc>
            </a:pPr>
            <a:r>
              <a:rPr lang="en-US" sz="2364" b="true">
                <a:solidFill>
                  <a:srgbClr val="000000"/>
                </a:solidFill>
                <a:latin typeface="Lora Bold"/>
                <a:ea typeface="Lora Bold"/>
                <a:cs typeface="Lora Bold"/>
                <a:sym typeface="Lora Bold"/>
              </a:rPr>
              <a:t>ΔΗΜΙΟΥΡΓΙΑ ΠΑΓΚΟΥ/ΒΙΒΛΙΟΘΗΚΗΣ ΜΕΤΑΧΕΙΡΙΣΜΕΝΩΝ ΒΙΒΛΙΩΝ </a:t>
            </a:r>
          </a:p>
        </p:txBody>
      </p:sp>
      <p:grpSp>
        <p:nvGrpSpPr>
          <p:cNvPr name="Group 22" id="22"/>
          <p:cNvGrpSpPr/>
          <p:nvPr/>
        </p:nvGrpSpPr>
        <p:grpSpPr>
          <a:xfrm rot="0">
            <a:off x="1496470" y="6435378"/>
            <a:ext cx="5361665" cy="799510"/>
            <a:chOff x="0" y="0"/>
            <a:chExt cx="62835937" cy="9369837"/>
          </a:xfrm>
        </p:grpSpPr>
        <p:sp>
          <p:nvSpPr>
            <p:cNvPr name="Freeform 23" id="23"/>
            <p:cNvSpPr/>
            <p:nvPr/>
          </p:nvSpPr>
          <p:spPr>
            <a:xfrm flipH="false" flipV="false" rot="0">
              <a:off x="72390" y="72390"/>
              <a:ext cx="62691159" cy="9225058"/>
            </a:xfrm>
            <a:custGeom>
              <a:avLst/>
              <a:gdLst/>
              <a:ahLst/>
              <a:cxnLst/>
              <a:rect r="r" b="b" t="t" l="l"/>
              <a:pathLst>
                <a:path h="9225058" w="62691159">
                  <a:moveTo>
                    <a:pt x="0" y="0"/>
                  </a:moveTo>
                  <a:lnTo>
                    <a:pt x="62691159" y="0"/>
                  </a:lnTo>
                  <a:lnTo>
                    <a:pt x="62691159" y="9225058"/>
                  </a:lnTo>
                  <a:lnTo>
                    <a:pt x="0" y="9225058"/>
                  </a:lnTo>
                  <a:lnTo>
                    <a:pt x="0" y="0"/>
                  </a:lnTo>
                  <a:close/>
                </a:path>
              </a:pathLst>
            </a:custGeom>
            <a:solidFill>
              <a:srgbClr val="00C4CC"/>
            </a:solidFill>
          </p:spPr>
        </p:sp>
        <p:sp>
          <p:nvSpPr>
            <p:cNvPr name="Freeform 24" id="24"/>
            <p:cNvSpPr/>
            <p:nvPr/>
          </p:nvSpPr>
          <p:spPr>
            <a:xfrm flipH="false" flipV="false" rot="0">
              <a:off x="0" y="0"/>
              <a:ext cx="62835935" cy="9369837"/>
            </a:xfrm>
            <a:custGeom>
              <a:avLst/>
              <a:gdLst/>
              <a:ahLst/>
              <a:cxnLst/>
              <a:rect r="r" b="b" t="t" l="l"/>
              <a:pathLst>
                <a:path h="9369837" w="62835935">
                  <a:moveTo>
                    <a:pt x="62691156" y="9225058"/>
                  </a:moveTo>
                  <a:lnTo>
                    <a:pt x="62835935" y="9225058"/>
                  </a:lnTo>
                  <a:lnTo>
                    <a:pt x="62835935" y="9369837"/>
                  </a:lnTo>
                  <a:lnTo>
                    <a:pt x="62691156" y="9369837"/>
                  </a:lnTo>
                  <a:lnTo>
                    <a:pt x="62691156" y="9225058"/>
                  </a:lnTo>
                  <a:close/>
                  <a:moveTo>
                    <a:pt x="0" y="144780"/>
                  </a:moveTo>
                  <a:lnTo>
                    <a:pt x="144780" y="144780"/>
                  </a:lnTo>
                  <a:lnTo>
                    <a:pt x="144780" y="9225058"/>
                  </a:lnTo>
                  <a:lnTo>
                    <a:pt x="0" y="9225058"/>
                  </a:lnTo>
                  <a:lnTo>
                    <a:pt x="0" y="144780"/>
                  </a:lnTo>
                  <a:close/>
                  <a:moveTo>
                    <a:pt x="0" y="9225058"/>
                  </a:moveTo>
                  <a:lnTo>
                    <a:pt x="144780" y="9225058"/>
                  </a:lnTo>
                  <a:lnTo>
                    <a:pt x="144780" y="9369837"/>
                  </a:lnTo>
                  <a:lnTo>
                    <a:pt x="0" y="9369837"/>
                  </a:lnTo>
                  <a:lnTo>
                    <a:pt x="0" y="9225058"/>
                  </a:lnTo>
                  <a:close/>
                  <a:moveTo>
                    <a:pt x="62691156" y="144780"/>
                  </a:moveTo>
                  <a:lnTo>
                    <a:pt x="62835935" y="144780"/>
                  </a:lnTo>
                  <a:lnTo>
                    <a:pt x="62835935" y="9225058"/>
                  </a:lnTo>
                  <a:lnTo>
                    <a:pt x="62691156" y="9225058"/>
                  </a:lnTo>
                  <a:lnTo>
                    <a:pt x="62691156" y="144780"/>
                  </a:lnTo>
                  <a:close/>
                  <a:moveTo>
                    <a:pt x="144780" y="9225058"/>
                  </a:moveTo>
                  <a:lnTo>
                    <a:pt x="62691156" y="9225058"/>
                  </a:lnTo>
                  <a:lnTo>
                    <a:pt x="62691156" y="9369837"/>
                  </a:lnTo>
                  <a:lnTo>
                    <a:pt x="144780" y="9369837"/>
                  </a:lnTo>
                  <a:lnTo>
                    <a:pt x="144780" y="9225058"/>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25" id="25"/>
          <p:cNvGrpSpPr/>
          <p:nvPr/>
        </p:nvGrpSpPr>
        <p:grpSpPr>
          <a:xfrm rot="0">
            <a:off x="1573668" y="7292038"/>
            <a:ext cx="5284467" cy="1213389"/>
            <a:chOff x="0" y="0"/>
            <a:chExt cx="62125809" cy="14264973"/>
          </a:xfrm>
        </p:grpSpPr>
        <p:sp>
          <p:nvSpPr>
            <p:cNvPr name="Freeform 26" id="26"/>
            <p:cNvSpPr/>
            <p:nvPr/>
          </p:nvSpPr>
          <p:spPr>
            <a:xfrm flipH="false" flipV="false" rot="0">
              <a:off x="72390" y="72390"/>
              <a:ext cx="61981032" cy="14120193"/>
            </a:xfrm>
            <a:custGeom>
              <a:avLst/>
              <a:gdLst/>
              <a:ahLst/>
              <a:cxnLst/>
              <a:rect r="r" b="b" t="t" l="l"/>
              <a:pathLst>
                <a:path h="14120193" w="61981032">
                  <a:moveTo>
                    <a:pt x="0" y="0"/>
                  </a:moveTo>
                  <a:lnTo>
                    <a:pt x="61981032" y="0"/>
                  </a:lnTo>
                  <a:lnTo>
                    <a:pt x="61981032" y="14120193"/>
                  </a:lnTo>
                  <a:lnTo>
                    <a:pt x="0" y="14120193"/>
                  </a:lnTo>
                  <a:lnTo>
                    <a:pt x="0" y="0"/>
                  </a:lnTo>
                  <a:close/>
                </a:path>
              </a:pathLst>
            </a:custGeom>
            <a:solidFill>
              <a:srgbClr val="C1FF72"/>
            </a:solidFill>
          </p:spPr>
        </p:sp>
        <p:sp>
          <p:nvSpPr>
            <p:cNvPr name="Freeform 27" id="27"/>
            <p:cNvSpPr/>
            <p:nvPr/>
          </p:nvSpPr>
          <p:spPr>
            <a:xfrm flipH="false" flipV="false" rot="0">
              <a:off x="0" y="0"/>
              <a:ext cx="62125808" cy="14264973"/>
            </a:xfrm>
            <a:custGeom>
              <a:avLst/>
              <a:gdLst/>
              <a:ahLst/>
              <a:cxnLst/>
              <a:rect r="r" b="b" t="t" l="l"/>
              <a:pathLst>
                <a:path h="14264973" w="62125808">
                  <a:moveTo>
                    <a:pt x="61981029" y="14120192"/>
                  </a:moveTo>
                  <a:lnTo>
                    <a:pt x="62125808" y="14120192"/>
                  </a:lnTo>
                  <a:lnTo>
                    <a:pt x="62125808" y="14264973"/>
                  </a:lnTo>
                  <a:lnTo>
                    <a:pt x="61981029" y="14264973"/>
                  </a:lnTo>
                  <a:lnTo>
                    <a:pt x="61981029" y="14120192"/>
                  </a:lnTo>
                  <a:close/>
                  <a:moveTo>
                    <a:pt x="0" y="144780"/>
                  </a:moveTo>
                  <a:lnTo>
                    <a:pt x="144780" y="144780"/>
                  </a:lnTo>
                  <a:lnTo>
                    <a:pt x="144780" y="14120192"/>
                  </a:lnTo>
                  <a:lnTo>
                    <a:pt x="0" y="14120192"/>
                  </a:lnTo>
                  <a:lnTo>
                    <a:pt x="0" y="144780"/>
                  </a:lnTo>
                  <a:close/>
                  <a:moveTo>
                    <a:pt x="0" y="14120192"/>
                  </a:moveTo>
                  <a:lnTo>
                    <a:pt x="144780" y="14120192"/>
                  </a:lnTo>
                  <a:lnTo>
                    <a:pt x="144780" y="14264973"/>
                  </a:lnTo>
                  <a:lnTo>
                    <a:pt x="0" y="14264973"/>
                  </a:lnTo>
                  <a:lnTo>
                    <a:pt x="0" y="14120192"/>
                  </a:lnTo>
                  <a:close/>
                  <a:moveTo>
                    <a:pt x="61981029" y="144780"/>
                  </a:moveTo>
                  <a:lnTo>
                    <a:pt x="62125808" y="144780"/>
                  </a:lnTo>
                  <a:lnTo>
                    <a:pt x="62125808" y="14120192"/>
                  </a:lnTo>
                  <a:lnTo>
                    <a:pt x="61981029" y="14120192"/>
                  </a:lnTo>
                  <a:lnTo>
                    <a:pt x="61981029" y="144780"/>
                  </a:lnTo>
                  <a:close/>
                  <a:moveTo>
                    <a:pt x="144780" y="14120192"/>
                  </a:moveTo>
                  <a:lnTo>
                    <a:pt x="61981029" y="14120192"/>
                  </a:lnTo>
                  <a:lnTo>
                    <a:pt x="61981029" y="14264973"/>
                  </a:lnTo>
                  <a:lnTo>
                    <a:pt x="144780" y="14264973"/>
                  </a:lnTo>
                  <a:lnTo>
                    <a:pt x="144780" y="14120192"/>
                  </a:lnTo>
                  <a:close/>
                  <a:moveTo>
                    <a:pt x="61981029" y="0"/>
                  </a:moveTo>
                  <a:lnTo>
                    <a:pt x="62125808" y="0"/>
                  </a:lnTo>
                  <a:lnTo>
                    <a:pt x="62125808" y="144780"/>
                  </a:lnTo>
                  <a:lnTo>
                    <a:pt x="61981029" y="144780"/>
                  </a:lnTo>
                  <a:lnTo>
                    <a:pt x="61981029" y="0"/>
                  </a:lnTo>
                  <a:close/>
                  <a:moveTo>
                    <a:pt x="0" y="0"/>
                  </a:moveTo>
                  <a:lnTo>
                    <a:pt x="144780" y="0"/>
                  </a:lnTo>
                  <a:lnTo>
                    <a:pt x="144780" y="144780"/>
                  </a:lnTo>
                  <a:lnTo>
                    <a:pt x="0" y="144780"/>
                  </a:lnTo>
                  <a:lnTo>
                    <a:pt x="0" y="0"/>
                  </a:lnTo>
                  <a:close/>
                  <a:moveTo>
                    <a:pt x="144780" y="0"/>
                  </a:moveTo>
                  <a:lnTo>
                    <a:pt x="61981029" y="0"/>
                  </a:lnTo>
                  <a:lnTo>
                    <a:pt x="61981029" y="144780"/>
                  </a:lnTo>
                  <a:lnTo>
                    <a:pt x="144780" y="144780"/>
                  </a:lnTo>
                  <a:lnTo>
                    <a:pt x="144780" y="0"/>
                  </a:lnTo>
                  <a:close/>
                </a:path>
              </a:pathLst>
            </a:custGeom>
            <a:solidFill>
              <a:srgbClr val="000000"/>
            </a:solidFill>
          </p:spPr>
        </p:sp>
      </p:grpSp>
      <p:sp>
        <p:nvSpPr>
          <p:cNvPr name="Freeform 28" id="28"/>
          <p:cNvSpPr/>
          <p:nvPr/>
        </p:nvSpPr>
        <p:spPr>
          <a:xfrm flipH="false" flipV="false" rot="0">
            <a:off x="3040463" y="8978451"/>
            <a:ext cx="1884066" cy="957549"/>
          </a:xfrm>
          <a:custGeom>
            <a:avLst/>
            <a:gdLst/>
            <a:ahLst/>
            <a:cxnLst/>
            <a:rect r="r" b="b" t="t" l="l"/>
            <a:pathLst>
              <a:path h="957549" w="1884066">
                <a:moveTo>
                  <a:pt x="0" y="0"/>
                </a:moveTo>
                <a:lnTo>
                  <a:pt x="1884066" y="0"/>
                </a:lnTo>
                <a:lnTo>
                  <a:pt x="1884066" y="957549"/>
                </a:lnTo>
                <a:lnTo>
                  <a:pt x="0" y="957549"/>
                </a:lnTo>
                <a:lnTo>
                  <a:pt x="0" y="0"/>
                </a:lnTo>
                <a:close/>
              </a:path>
            </a:pathLst>
          </a:custGeom>
          <a:blipFill>
            <a:blip r:embed="rId3"/>
            <a:stretch>
              <a:fillRect l="0" t="-158468" r="0" b="0"/>
            </a:stretch>
          </a:blipFill>
        </p:spPr>
      </p:sp>
      <p:sp>
        <p:nvSpPr>
          <p:cNvPr name="Freeform 29" id="29"/>
          <p:cNvSpPr/>
          <p:nvPr/>
        </p:nvSpPr>
        <p:spPr>
          <a:xfrm flipH="false" flipV="false" rot="0">
            <a:off x="484145" y="316908"/>
            <a:ext cx="1387632" cy="1756496"/>
          </a:xfrm>
          <a:custGeom>
            <a:avLst/>
            <a:gdLst/>
            <a:ahLst/>
            <a:cxnLst/>
            <a:rect r="r" b="b" t="t" l="l"/>
            <a:pathLst>
              <a:path h="1756496" w="1387632">
                <a:moveTo>
                  <a:pt x="0" y="0"/>
                </a:moveTo>
                <a:lnTo>
                  <a:pt x="1387632" y="0"/>
                </a:lnTo>
                <a:lnTo>
                  <a:pt x="1387632" y="1756496"/>
                </a:lnTo>
                <a:lnTo>
                  <a:pt x="0" y="1756496"/>
                </a:lnTo>
                <a:lnTo>
                  <a:pt x="0" y="0"/>
                </a:lnTo>
                <a:close/>
              </a:path>
            </a:pathLst>
          </a:custGeom>
          <a:blipFill>
            <a:blip r:embed="rId4"/>
            <a:stretch>
              <a:fillRect l="0" t="0" r="0" b="0"/>
            </a:stretch>
          </a:blipFill>
        </p:spPr>
      </p:sp>
      <p:sp>
        <p:nvSpPr>
          <p:cNvPr name="TextBox 30" id="30"/>
          <p:cNvSpPr txBox="true"/>
          <p:nvPr/>
        </p:nvSpPr>
        <p:spPr>
          <a:xfrm rot="0">
            <a:off x="1960592" y="2631176"/>
            <a:ext cx="4915348" cy="471661"/>
          </a:xfrm>
          <a:prstGeom prst="rect">
            <a:avLst/>
          </a:prstGeom>
        </p:spPr>
        <p:txBody>
          <a:bodyPr anchor="t" rtlCol="false" tIns="0" lIns="0" bIns="0" rIns="0">
            <a:spAutoFit/>
          </a:bodyPr>
          <a:lstStyle/>
          <a:p>
            <a:pPr algn="l">
              <a:lnSpc>
                <a:spcPts val="3569"/>
              </a:lnSpc>
            </a:pPr>
            <a:r>
              <a:rPr lang="en-US" sz="3569" b="true">
                <a:solidFill>
                  <a:srgbClr val="000000"/>
                </a:solidFill>
                <a:latin typeface="Lora Bold"/>
                <a:ea typeface="Lora Bold"/>
                <a:cs typeface="Lora Bold"/>
                <a:sym typeface="Lora Bold"/>
              </a:rPr>
              <a:t>ΑΝΤΑΛΛΑΓΗ ΒΙΒΛΙΩΝ</a:t>
            </a:r>
          </a:p>
        </p:txBody>
      </p:sp>
      <p:sp>
        <p:nvSpPr>
          <p:cNvPr name="TextBox 31" id="31"/>
          <p:cNvSpPr txBox="true"/>
          <p:nvPr/>
        </p:nvSpPr>
        <p:spPr>
          <a:xfrm rot="0">
            <a:off x="2025439" y="3544804"/>
            <a:ext cx="4962007" cy="506625"/>
          </a:xfrm>
          <a:prstGeom prst="rect">
            <a:avLst/>
          </a:prstGeom>
        </p:spPr>
        <p:txBody>
          <a:bodyPr anchor="t" rtlCol="false" tIns="0" lIns="0" bIns="0" rIns="0">
            <a:spAutoFit/>
          </a:bodyPr>
          <a:lstStyle/>
          <a:p>
            <a:pPr algn="just">
              <a:lnSpc>
                <a:spcPts val="3820"/>
              </a:lnSpc>
            </a:pPr>
            <a:r>
              <a:rPr lang="en-US" b="true" sz="3820">
                <a:solidFill>
                  <a:srgbClr val="000000"/>
                </a:solidFill>
                <a:latin typeface="Lora Bold"/>
                <a:ea typeface="Lora Bold"/>
                <a:cs typeface="Lora Bold"/>
                <a:sym typeface="Lora Bold"/>
              </a:rPr>
              <a:t>ΛΕΣΧΗ ΑΝΑΓΝΩΣΗΣ</a:t>
            </a:r>
          </a:p>
        </p:txBody>
      </p:sp>
      <p:sp>
        <p:nvSpPr>
          <p:cNvPr name="TextBox 32" id="32"/>
          <p:cNvSpPr txBox="true"/>
          <p:nvPr/>
        </p:nvSpPr>
        <p:spPr>
          <a:xfrm rot="0">
            <a:off x="2015506" y="6718112"/>
            <a:ext cx="4971939" cy="375426"/>
          </a:xfrm>
          <a:prstGeom prst="rect">
            <a:avLst/>
          </a:prstGeom>
        </p:spPr>
        <p:txBody>
          <a:bodyPr anchor="t" rtlCol="false" tIns="0" lIns="0" bIns="0" rIns="0">
            <a:spAutoFit/>
          </a:bodyPr>
          <a:lstStyle/>
          <a:p>
            <a:pPr algn="l">
              <a:lnSpc>
                <a:spcPts val="2780"/>
              </a:lnSpc>
            </a:pPr>
            <a:r>
              <a:rPr lang="en-US" sz="2780" b="true">
                <a:solidFill>
                  <a:srgbClr val="000000"/>
                </a:solidFill>
                <a:latin typeface="Lora Bold"/>
                <a:ea typeface="Lora Bold"/>
                <a:cs typeface="Lora Bold"/>
                <a:sym typeface="Lora Bold"/>
              </a:rPr>
              <a:t>ΜΗΝΙΑΙΟ ΠΑΖΑΡΙ ΒΙΒΛΙΩΝ</a:t>
            </a:r>
          </a:p>
        </p:txBody>
      </p:sp>
      <p:sp>
        <p:nvSpPr>
          <p:cNvPr name="TextBox 33" id="33"/>
          <p:cNvSpPr txBox="true"/>
          <p:nvPr/>
        </p:nvSpPr>
        <p:spPr>
          <a:xfrm rot="0">
            <a:off x="2015506" y="7286204"/>
            <a:ext cx="4962007" cy="1272682"/>
          </a:xfrm>
          <a:prstGeom prst="rect">
            <a:avLst/>
          </a:prstGeom>
        </p:spPr>
        <p:txBody>
          <a:bodyPr anchor="t" rtlCol="false" tIns="0" lIns="0" bIns="0" rIns="0">
            <a:spAutoFit/>
          </a:bodyPr>
          <a:lstStyle/>
          <a:p>
            <a:pPr algn="l">
              <a:lnSpc>
                <a:spcPts val="2480"/>
              </a:lnSpc>
            </a:pPr>
            <a:r>
              <a:rPr lang="en-US" sz="2480" b="true">
                <a:solidFill>
                  <a:srgbClr val="000000"/>
                </a:solidFill>
                <a:latin typeface="Lora Bold"/>
                <a:ea typeface="Lora Bold"/>
                <a:cs typeface="Lora Bold"/>
                <a:sym typeface="Lora Bold"/>
              </a:rPr>
              <a:t>ΕΡΓΑΣΤΗΡΙΟ ΕΠΑΝΑΧΡΗΣΙΜΟΠΟΙΗΣΗΣ Ή ΕΠΙΔΙΟΡΘΩΣΗΣ ΚΑΤΕΣΤΡΑΜΜΕΝΩΝ ΒΙΒΛΙΩΝ </a:t>
            </a:r>
          </a:p>
        </p:txBody>
      </p:sp>
      <p:sp>
        <p:nvSpPr>
          <p:cNvPr name="Freeform 34" id="34"/>
          <p:cNvSpPr/>
          <p:nvPr/>
        </p:nvSpPr>
        <p:spPr>
          <a:xfrm flipH="false" flipV="false" rot="0">
            <a:off x="462430" y="10069350"/>
            <a:ext cx="1659779" cy="340255"/>
          </a:xfrm>
          <a:custGeom>
            <a:avLst/>
            <a:gdLst/>
            <a:ahLst/>
            <a:cxnLst/>
            <a:rect r="r" b="b" t="t" l="l"/>
            <a:pathLst>
              <a:path h="340255" w="1659779">
                <a:moveTo>
                  <a:pt x="0" y="0"/>
                </a:moveTo>
                <a:lnTo>
                  <a:pt x="1659779" y="0"/>
                </a:lnTo>
                <a:lnTo>
                  <a:pt x="1659779" y="340255"/>
                </a:lnTo>
                <a:lnTo>
                  <a:pt x="0" y="340255"/>
                </a:lnTo>
                <a:lnTo>
                  <a:pt x="0" y="0"/>
                </a:lnTo>
                <a:close/>
              </a:path>
            </a:pathLst>
          </a:custGeom>
          <a:blipFill>
            <a:blip r:embed="rId5"/>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grpSp>
        <p:nvGrpSpPr>
          <p:cNvPr name="Group 2" id="2"/>
          <p:cNvGrpSpPr/>
          <p:nvPr/>
        </p:nvGrpSpPr>
        <p:grpSpPr>
          <a:xfrm rot="0">
            <a:off x="3984965" y="3966573"/>
            <a:ext cx="3325304" cy="658821"/>
            <a:chOff x="0" y="0"/>
            <a:chExt cx="1191714" cy="236106"/>
          </a:xfrm>
        </p:grpSpPr>
        <p:sp>
          <p:nvSpPr>
            <p:cNvPr name="Freeform 3" id="3"/>
            <p:cNvSpPr/>
            <p:nvPr/>
          </p:nvSpPr>
          <p:spPr>
            <a:xfrm flipH="false" flipV="false" rot="0">
              <a:off x="0" y="0"/>
              <a:ext cx="1191714" cy="236106"/>
            </a:xfrm>
            <a:custGeom>
              <a:avLst/>
              <a:gdLst/>
              <a:ahLst/>
              <a:cxnLst/>
              <a:rect r="r" b="b" t="t" l="l"/>
              <a:pathLst>
                <a:path h="236106" w="1191714">
                  <a:moveTo>
                    <a:pt x="86143" y="0"/>
                  </a:moveTo>
                  <a:lnTo>
                    <a:pt x="1105571" y="0"/>
                  </a:lnTo>
                  <a:cubicBezTo>
                    <a:pt x="1128418" y="0"/>
                    <a:pt x="1150328" y="9076"/>
                    <a:pt x="1166483" y="25231"/>
                  </a:cubicBezTo>
                  <a:cubicBezTo>
                    <a:pt x="1182638" y="41386"/>
                    <a:pt x="1191714" y="63296"/>
                    <a:pt x="1191714" y="86143"/>
                  </a:cubicBezTo>
                  <a:lnTo>
                    <a:pt x="1191714" y="149964"/>
                  </a:lnTo>
                  <a:cubicBezTo>
                    <a:pt x="1191714" y="172810"/>
                    <a:pt x="1182638" y="194721"/>
                    <a:pt x="1166483" y="210876"/>
                  </a:cubicBezTo>
                  <a:cubicBezTo>
                    <a:pt x="1150328" y="227031"/>
                    <a:pt x="1128418" y="236106"/>
                    <a:pt x="1105571" y="236106"/>
                  </a:cubicBezTo>
                  <a:lnTo>
                    <a:pt x="86143" y="236106"/>
                  </a:lnTo>
                  <a:cubicBezTo>
                    <a:pt x="63296" y="236106"/>
                    <a:pt x="41386" y="227031"/>
                    <a:pt x="25231" y="210876"/>
                  </a:cubicBezTo>
                  <a:cubicBezTo>
                    <a:pt x="9076" y="194721"/>
                    <a:pt x="0" y="172810"/>
                    <a:pt x="0" y="149964"/>
                  </a:cubicBezTo>
                  <a:lnTo>
                    <a:pt x="0" y="86143"/>
                  </a:lnTo>
                  <a:cubicBezTo>
                    <a:pt x="0" y="63296"/>
                    <a:pt x="9076" y="41386"/>
                    <a:pt x="25231" y="25231"/>
                  </a:cubicBezTo>
                  <a:cubicBezTo>
                    <a:pt x="41386" y="9076"/>
                    <a:pt x="63296" y="0"/>
                    <a:pt x="86143" y="0"/>
                  </a:cubicBezTo>
                  <a:close/>
                </a:path>
              </a:pathLst>
            </a:custGeom>
            <a:solidFill>
              <a:srgbClr val="000000">
                <a:alpha val="0"/>
              </a:srgbClr>
            </a:solidFill>
            <a:ln w="38100" cap="rnd">
              <a:solidFill>
                <a:srgbClr val="0E2A32"/>
              </a:solidFill>
              <a:prstDash val="solid"/>
              <a:round/>
            </a:ln>
          </p:spPr>
        </p:sp>
        <p:sp>
          <p:nvSpPr>
            <p:cNvPr name="TextBox 4" id="4"/>
            <p:cNvSpPr txBox="true"/>
            <p:nvPr/>
          </p:nvSpPr>
          <p:spPr>
            <a:xfrm>
              <a:off x="0" y="-38100"/>
              <a:ext cx="1191714" cy="274206"/>
            </a:xfrm>
            <a:prstGeom prst="rect">
              <a:avLst/>
            </a:prstGeom>
          </p:spPr>
          <p:txBody>
            <a:bodyPr anchor="ctr" rtlCol="false" tIns="50800" lIns="50800" bIns="50800" rIns="50800"/>
            <a:lstStyle/>
            <a:p>
              <a:pPr algn="ctr">
                <a:lnSpc>
                  <a:spcPts val="2557"/>
                </a:lnSpc>
              </a:pPr>
            </a:p>
          </p:txBody>
        </p:sp>
      </p:grpSp>
      <p:grpSp>
        <p:nvGrpSpPr>
          <p:cNvPr name="Group 5" id="5"/>
          <p:cNvGrpSpPr/>
          <p:nvPr/>
        </p:nvGrpSpPr>
        <p:grpSpPr>
          <a:xfrm rot="0">
            <a:off x="1377854" y="8985873"/>
            <a:ext cx="5644763" cy="5644763"/>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A32"/>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557"/>
                </a:lnSpc>
              </a:pPr>
            </a:p>
          </p:txBody>
        </p:sp>
      </p:grpSp>
      <p:sp>
        <p:nvSpPr>
          <p:cNvPr name="Freeform 8" id="8"/>
          <p:cNvSpPr/>
          <p:nvPr/>
        </p:nvSpPr>
        <p:spPr>
          <a:xfrm flipH="false" flipV="false" rot="0">
            <a:off x="-1208992" y="8417888"/>
            <a:ext cx="2877504" cy="3283459"/>
          </a:xfrm>
          <a:custGeom>
            <a:avLst/>
            <a:gdLst/>
            <a:ahLst/>
            <a:cxnLst/>
            <a:rect r="r" b="b" t="t" l="l"/>
            <a:pathLst>
              <a:path h="3283459" w="2877504">
                <a:moveTo>
                  <a:pt x="0" y="0"/>
                </a:moveTo>
                <a:lnTo>
                  <a:pt x="2877504" y="0"/>
                </a:lnTo>
                <a:lnTo>
                  <a:pt x="2877504" y="3283460"/>
                </a:lnTo>
                <a:lnTo>
                  <a:pt x="0" y="32834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672661" y="2165009"/>
            <a:ext cx="6349957" cy="670140"/>
            <a:chOff x="0" y="0"/>
            <a:chExt cx="2275681" cy="240163"/>
          </a:xfrm>
        </p:grpSpPr>
        <p:sp>
          <p:nvSpPr>
            <p:cNvPr name="Freeform 10" id="10"/>
            <p:cNvSpPr/>
            <p:nvPr/>
          </p:nvSpPr>
          <p:spPr>
            <a:xfrm flipH="false" flipV="false" rot="0">
              <a:off x="0" y="0"/>
              <a:ext cx="2275681" cy="240163"/>
            </a:xfrm>
            <a:custGeom>
              <a:avLst/>
              <a:gdLst/>
              <a:ahLst/>
              <a:cxnLst/>
              <a:rect r="r" b="b" t="t" l="l"/>
              <a:pathLst>
                <a:path h="240163" w="2275681">
                  <a:moveTo>
                    <a:pt x="45111" y="0"/>
                  </a:moveTo>
                  <a:lnTo>
                    <a:pt x="2230570" y="0"/>
                  </a:lnTo>
                  <a:cubicBezTo>
                    <a:pt x="2255484" y="0"/>
                    <a:pt x="2275681" y="20197"/>
                    <a:pt x="2275681" y="45111"/>
                  </a:cubicBezTo>
                  <a:lnTo>
                    <a:pt x="2275681" y="195052"/>
                  </a:lnTo>
                  <a:cubicBezTo>
                    <a:pt x="2275681" y="219966"/>
                    <a:pt x="2255484" y="240163"/>
                    <a:pt x="2230570" y="240163"/>
                  </a:cubicBezTo>
                  <a:lnTo>
                    <a:pt x="45111" y="240163"/>
                  </a:lnTo>
                  <a:cubicBezTo>
                    <a:pt x="20197" y="240163"/>
                    <a:pt x="0" y="219966"/>
                    <a:pt x="0" y="195052"/>
                  </a:cubicBezTo>
                  <a:lnTo>
                    <a:pt x="0" y="45111"/>
                  </a:lnTo>
                  <a:cubicBezTo>
                    <a:pt x="0" y="20197"/>
                    <a:pt x="20197" y="0"/>
                    <a:pt x="45111" y="0"/>
                  </a:cubicBezTo>
                  <a:close/>
                </a:path>
              </a:pathLst>
            </a:custGeom>
            <a:solidFill>
              <a:srgbClr val="000000">
                <a:alpha val="0"/>
              </a:srgbClr>
            </a:solidFill>
            <a:ln w="38100" cap="rnd">
              <a:solidFill>
                <a:srgbClr val="0E2A32"/>
              </a:solidFill>
              <a:prstDash val="solid"/>
              <a:round/>
            </a:ln>
          </p:spPr>
        </p:sp>
        <p:sp>
          <p:nvSpPr>
            <p:cNvPr name="TextBox 11" id="11"/>
            <p:cNvSpPr txBox="true"/>
            <p:nvPr/>
          </p:nvSpPr>
          <p:spPr>
            <a:xfrm>
              <a:off x="0" y="-38100"/>
              <a:ext cx="2275681" cy="278263"/>
            </a:xfrm>
            <a:prstGeom prst="rect">
              <a:avLst/>
            </a:prstGeom>
          </p:spPr>
          <p:txBody>
            <a:bodyPr anchor="ctr" rtlCol="false" tIns="50800" lIns="50800" bIns="50800" rIns="50800"/>
            <a:lstStyle/>
            <a:p>
              <a:pPr algn="ctr">
                <a:lnSpc>
                  <a:spcPts val="2557"/>
                </a:lnSpc>
              </a:pPr>
            </a:p>
          </p:txBody>
        </p:sp>
      </p:grpSp>
      <p:grpSp>
        <p:nvGrpSpPr>
          <p:cNvPr name="Group 12" id="12"/>
          <p:cNvGrpSpPr/>
          <p:nvPr/>
        </p:nvGrpSpPr>
        <p:grpSpPr>
          <a:xfrm rot="0">
            <a:off x="1770159" y="2994025"/>
            <a:ext cx="1829789" cy="1829789"/>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0E2A32"/>
            </a:solidFill>
          </p:spPr>
        </p:sp>
        <p:sp>
          <p:nvSpPr>
            <p:cNvPr name="TextBox 14" id="14"/>
            <p:cNvSpPr txBox="true"/>
            <p:nvPr/>
          </p:nvSpPr>
          <p:spPr>
            <a:xfrm>
              <a:off x="139700" y="101600"/>
              <a:ext cx="533400" cy="571500"/>
            </a:xfrm>
            <a:prstGeom prst="rect">
              <a:avLst/>
            </a:prstGeom>
          </p:spPr>
          <p:txBody>
            <a:bodyPr anchor="ctr" rtlCol="false" tIns="50800" lIns="50800" bIns="50800" rIns="50800"/>
            <a:lstStyle/>
            <a:p>
              <a:pPr algn="ctr">
                <a:lnSpc>
                  <a:spcPts val="2557"/>
                </a:lnSpc>
              </a:pPr>
            </a:p>
          </p:txBody>
        </p:sp>
      </p:grpSp>
      <p:grpSp>
        <p:nvGrpSpPr>
          <p:cNvPr name="Group 15" id="15"/>
          <p:cNvGrpSpPr/>
          <p:nvPr/>
        </p:nvGrpSpPr>
        <p:grpSpPr>
          <a:xfrm rot="0">
            <a:off x="3535923" y="3154604"/>
            <a:ext cx="3960053" cy="643059"/>
            <a:chOff x="0" y="0"/>
            <a:chExt cx="1419193" cy="230458"/>
          </a:xfrm>
        </p:grpSpPr>
        <p:sp>
          <p:nvSpPr>
            <p:cNvPr name="Freeform 16" id="16"/>
            <p:cNvSpPr/>
            <p:nvPr/>
          </p:nvSpPr>
          <p:spPr>
            <a:xfrm flipH="false" flipV="false" rot="0">
              <a:off x="0" y="0"/>
              <a:ext cx="1419193" cy="230458"/>
            </a:xfrm>
            <a:custGeom>
              <a:avLst/>
              <a:gdLst/>
              <a:ahLst/>
              <a:cxnLst/>
              <a:rect r="r" b="b" t="t" l="l"/>
              <a:pathLst>
                <a:path h="230458" w="1419193">
                  <a:moveTo>
                    <a:pt x="72335" y="0"/>
                  </a:moveTo>
                  <a:lnTo>
                    <a:pt x="1346858" y="0"/>
                  </a:lnTo>
                  <a:cubicBezTo>
                    <a:pt x="1386808" y="0"/>
                    <a:pt x="1419193" y="32386"/>
                    <a:pt x="1419193" y="72335"/>
                  </a:cubicBezTo>
                  <a:lnTo>
                    <a:pt x="1419193" y="158123"/>
                  </a:lnTo>
                  <a:cubicBezTo>
                    <a:pt x="1419193" y="198072"/>
                    <a:pt x="1386808" y="230458"/>
                    <a:pt x="1346858" y="230458"/>
                  </a:cubicBezTo>
                  <a:lnTo>
                    <a:pt x="72335" y="230458"/>
                  </a:lnTo>
                  <a:cubicBezTo>
                    <a:pt x="32386" y="230458"/>
                    <a:pt x="0" y="198072"/>
                    <a:pt x="0" y="158123"/>
                  </a:cubicBezTo>
                  <a:lnTo>
                    <a:pt x="0" y="72335"/>
                  </a:lnTo>
                  <a:cubicBezTo>
                    <a:pt x="0" y="32386"/>
                    <a:pt x="32386" y="0"/>
                    <a:pt x="72335" y="0"/>
                  </a:cubicBezTo>
                  <a:close/>
                </a:path>
              </a:pathLst>
            </a:custGeom>
            <a:solidFill>
              <a:srgbClr val="000000">
                <a:alpha val="0"/>
              </a:srgbClr>
            </a:solidFill>
            <a:ln w="38100" cap="rnd">
              <a:solidFill>
                <a:srgbClr val="0E2A32"/>
              </a:solidFill>
              <a:prstDash val="solid"/>
              <a:round/>
            </a:ln>
          </p:spPr>
        </p:sp>
        <p:sp>
          <p:nvSpPr>
            <p:cNvPr name="TextBox 17" id="17"/>
            <p:cNvSpPr txBox="true"/>
            <p:nvPr/>
          </p:nvSpPr>
          <p:spPr>
            <a:xfrm>
              <a:off x="0" y="-38100"/>
              <a:ext cx="1419193" cy="268558"/>
            </a:xfrm>
            <a:prstGeom prst="rect">
              <a:avLst/>
            </a:prstGeom>
          </p:spPr>
          <p:txBody>
            <a:bodyPr anchor="ctr" rtlCol="false" tIns="50800" lIns="50800" bIns="50800" rIns="50800"/>
            <a:lstStyle/>
            <a:p>
              <a:pPr algn="ctr">
                <a:lnSpc>
                  <a:spcPts val="2277"/>
                </a:lnSpc>
              </a:pPr>
            </a:p>
          </p:txBody>
        </p:sp>
      </p:grpSp>
      <p:sp>
        <p:nvSpPr>
          <p:cNvPr name="Freeform 18" id="18"/>
          <p:cNvSpPr/>
          <p:nvPr/>
        </p:nvSpPr>
        <p:spPr>
          <a:xfrm flipH="false" flipV="false" rot="0">
            <a:off x="4260503" y="4135054"/>
            <a:ext cx="289617" cy="448703"/>
          </a:xfrm>
          <a:custGeom>
            <a:avLst/>
            <a:gdLst/>
            <a:ahLst/>
            <a:cxnLst/>
            <a:rect r="r" b="b" t="t" l="l"/>
            <a:pathLst>
              <a:path h="448703" w="289617">
                <a:moveTo>
                  <a:pt x="0" y="0"/>
                </a:moveTo>
                <a:lnTo>
                  <a:pt x="289617" y="0"/>
                </a:lnTo>
                <a:lnTo>
                  <a:pt x="289617" y="448702"/>
                </a:lnTo>
                <a:lnTo>
                  <a:pt x="0" y="4487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672661" y="749107"/>
            <a:ext cx="1218237" cy="175786"/>
          </a:xfrm>
          <a:custGeom>
            <a:avLst/>
            <a:gdLst/>
            <a:ahLst/>
            <a:cxnLst/>
            <a:rect r="r" b="b" t="t" l="l"/>
            <a:pathLst>
              <a:path h="175786" w="1218237">
                <a:moveTo>
                  <a:pt x="0" y="0"/>
                </a:moveTo>
                <a:lnTo>
                  <a:pt x="1218237" y="0"/>
                </a:lnTo>
                <a:lnTo>
                  <a:pt x="1218237" y="175786"/>
                </a:lnTo>
                <a:lnTo>
                  <a:pt x="0" y="175786"/>
                </a:lnTo>
                <a:lnTo>
                  <a:pt x="0" y="0"/>
                </a:lnTo>
                <a:close/>
              </a:path>
            </a:pathLst>
          </a:custGeom>
          <a:blipFill>
            <a:blip r:embed="rId6">
              <a:extLst>
                <a:ext uri="{96DAC541-7B7A-43D3-8B79-37D633B846F1}">
                  <asvg:svgBlip xmlns:asvg="http://schemas.microsoft.com/office/drawing/2016/SVG/main" r:embed="rId7"/>
                </a:ext>
              </a:extLst>
            </a:blip>
            <a:stretch>
              <a:fillRect l="-66351" t="0" r="0" b="-1058650"/>
            </a:stretch>
          </a:blipFill>
        </p:spPr>
      </p:sp>
      <p:sp>
        <p:nvSpPr>
          <p:cNvPr name="Freeform 20" id="20"/>
          <p:cNvSpPr/>
          <p:nvPr/>
        </p:nvSpPr>
        <p:spPr>
          <a:xfrm flipH="false" flipV="false" rot="0">
            <a:off x="5615359" y="719302"/>
            <a:ext cx="1218237" cy="175786"/>
          </a:xfrm>
          <a:custGeom>
            <a:avLst/>
            <a:gdLst/>
            <a:ahLst/>
            <a:cxnLst/>
            <a:rect r="r" b="b" t="t" l="l"/>
            <a:pathLst>
              <a:path h="175786" w="1218237">
                <a:moveTo>
                  <a:pt x="0" y="0"/>
                </a:moveTo>
                <a:lnTo>
                  <a:pt x="1218237" y="0"/>
                </a:lnTo>
                <a:lnTo>
                  <a:pt x="1218237" y="175786"/>
                </a:lnTo>
                <a:lnTo>
                  <a:pt x="0" y="175786"/>
                </a:lnTo>
                <a:lnTo>
                  <a:pt x="0" y="0"/>
                </a:lnTo>
                <a:close/>
              </a:path>
            </a:pathLst>
          </a:custGeom>
          <a:blipFill>
            <a:blip r:embed="rId6">
              <a:extLst>
                <a:ext uri="{96DAC541-7B7A-43D3-8B79-37D633B846F1}">
                  <asvg:svgBlip xmlns:asvg="http://schemas.microsoft.com/office/drawing/2016/SVG/main" r:embed="rId7"/>
                </a:ext>
              </a:extLst>
            </a:blip>
            <a:stretch>
              <a:fillRect l="-66351" t="0" r="0" b="-1058650"/>
            </a:stretch>
          </a:blipFill>
        </p:spPr>
      </p:sp>
      <p:grpSp>
        <p:nvGrpSpPr>
          <p:cNvPr name="Group 21" id="21"/>
          <p:cNvGrpSpPr/>
          <p:nvPr/>
        </p:nvGrpSpPr>
        <p:grpSpPr>
          <a:xfrm rot="0">
            <a:off x="55044" y="5090514"/>
            <a:ext cx="7504956" cy="866336"/>
            <a:chOff x="0" y="0"/>
            <a:chExt cx="2689607" cy="310475"/>
          </a:xfrm>
        </p:grpSpPr>
        <p:sp>
          <p:nvSpPr>
            <p:cNvPr name="Freeform 22" id="22"/>
            <p:cNvSpPr/>
            <p:nvPr/>
          </p:nvSpPr>
          <p:spPr>
            <a:xfrm flipH="false" flipV="false" rot="0">
              <a:off x="0" y="0"/>
              <a:ext cx="2689607" cy="310475"/>
            </a:xfrm>
            <a:custGeom>
              <a:avLst/>
              <a:gdLst/>
              <a:ahLst/>
              <a:cxnLst/>
              <a:rect r="r" b="b" t="t" l="l"/>
              <a:pathLst>
                <a:path h="310475" w="2689607">
                  <a:moveTo>
                    <a:pt x="0" y="0"/>
                  </a:moveTo>
                  <a:lnTo>
                    <a:pt x="2689607" y="0"/>
                  </a:lnTo>
                  <a:lnTo>
                    <a:pt x="2689607" y="310475"/>
                  </a:lnTo>
                  <a:lnTo>
                    <a:pt x="0" y="310475"/>
                  </a:lnTo>
                  <a:close/>
                </a:path>
              </a:pathLst>
            </a:custGeom>
            <a:solidFill>
              <a:srgbClr val="0D9613"/>
            </a:solidFill>
          </p:spPr>
        </p:sp>
        <p:sp>
          <p:nvSpPr>
            <p:cNvPr name="TextBox 23" id="23"/>
            <p:cNvSpPr txBox="true"/>
            <p:nvPr/>
          </p:nvSpPr>
          <p:spPr>
            <a:xfrm>
              <a:off x="0" y="-19050"/>
              <a:ext cx="2689607" cy="329525"/>
            </a:xfrm>
            <a:prstGeom prst="rect">
              <a:avLst/>
            </a:prstGeom>
          </p:spPr>
          <p:txBody>
            <a:bodyPr anchor="ctr" rtlCol="false" tIns="50800" lIns="50800" bIns="50800" rIns="50800"/>
            <a:lstStyle/>
            <a:p>
              <a:pPr algn="ctr">
                <a:lnSpc>
                  <a:spcPts val="1746"/>
                </a:lnSpc>
              </a:pPr>
            </a:p>
          </p:txBody>
        </p:sp>
      </p:grpSp>
      <p:grpSp>
        <p:nvGrpSpPr>
          <p:cNvPr name="Group 24" id="24"/>
          <p:cNvGrpSpPr/>
          <p:nvPr/>
        </p:nvGrpSpPr>
        <p:grpSpPr>
          <a:xfrm rot="0">
            <a:off x="147779" y="6223549"/>
            <a:ext cx="2268000" cy="1984500"/>
            <a:chOff x="0" y="0"/>
            <a:chExt cx="812800" cy="711200"/>
          </a:xfrm>
        </p:grpSpPr>
        <p:sp>
          <p:nvSpPr>
            <p:cNvPr name="Freeform 25" id="25"/>
            <p:cNvSpPr/>
            <p:nvPr/>
          </p:nvSpPr>
          <p:spPr>
            <a:xfrm flipH="false" flipV="false" rot="0">
              <a:off x="0" y="0"/>
              <a:ext cx="812800" cy="711200"/>
            </a:xfrm>
            <a:custGeom>
              <a:avLst/>
              <a:gdLst/>
              <a:ahLst/>
              <a:cxnLst/>
              <a:rect r="r" b="b" t="t" l="l"/>
              <a:pathLst>
                <a:path h="711200" w="812800">
                  <a:moveTo>
                    <a:pt x="0" y="50800"/>
                  </a:moveTo>
                  <a:lnTo>
                    <a:pt x="406400" y="0"/>
                  </a:lnTo>
                  <a:lnTo>
                    <a:pt x="812800" y="50800"/>
                  </a:lnTo>
                  <a:lnTo>
                    <a:pt x="812800" y="660400"/>
                  </a:lnTo>
                  <a:lnTo>
                    <a:pt x="406400" y="711200"/>
                  </a:lnTo>
                  <a:lnTo>
                    <a:pt x="0" y="660400"/>
                  </a:lnTo>
                  <a:lnTo>
                    <a:pt x="0" y="50800"/>
                  </a:lnTo>
                  <a:close/>
                </a:path>
              </a:pathLst>
            </a:custGeom>
            <a:solidFill>
              <a:srgbClr val="E3D8D6"/>
            </a:solidFill>
          </p:spPr>
        </p:sp>
        <p:sp>
          <p:nvSpPr>
            <p:cNvPr name="TextBox 26" id="26"/>
            <p:cNvSpPr txBox="true"/>
            <p:nvPr/>
          </p:nvSpPr>
          <p:spPr>
            <a:xfrm>
              <a:off x="0" y="34925"/>
              <a:ext cx="812800" cy="650875"/>
            </a:xfrm>
            <a:prstGeom prst="rect">
              <a:avLst/>
            </a:prstGeom>
          </p:spPr>
          <p:txBody>
            <a:bodyPr anchor="ctr" rtlCol="false" tIns="50800" lIns="50800" bIns="50800" rIns="50800"/>
            <a:lstStyle/>
            <a:p>
              <a:pPr algn="ctr">
                <a:lnSpc>
                  <a:spcPts val="1974"/>
                </a:lnSpc>
              </a:pPr>
              <a:r>
                <a:rPr lang="en-US" b="true" sz="1732">
                  <a:solidFill>
                    <a:srgbClr val="000000"/>
                  </a:solidFill>
                  <a:latin typeface="Lora Bold"/>
                  <a:ea typeface="Lora Bold"/>
                  <a:cs typeface="Lora Bold"/>
                  <a:sym typeface="Lora Bold"/>
                </a:rPr>
                <a:t>ΠΡΟΣΦΟΡΑ ΒΙΒΛΙΩΝ ΓΙΑ ΑΝΤΑΛΛΑΓΗ Ή ΔΩΡΕΑ </a:t>
              </a:r>
            </a:p>
          </p:txBody>
        </p:sp>
      </p:grpSp>
      <p:grpSp>
        <p:nvGrpSpPr>
          <p:cNvPr name="Group 27" id="27"/>
          <p:cNvGrpSpPr/>
          <p:nvPr/>
        </p:nvGrpSpPr>
        <p:grpSpPr>
          <a:xfrm rot="0">
            <a:off x="2609497" y="6223549"/>
            <a:ext cx="2268000" cy="1984500"/>
            <a:chOff x="0" y="0"/>
            <a:chExt cx="812800" cy="711200"/>
          </a:xfrm>
        </p:grpSpPr>
        <p:sp>
          <p:nvSpPr>
            <p:cNvPr name="Freeform 28" id="28"/>
            <p:cNvSpPr/>
            <p:nvPr/>
          </p:nvSpPr>
          <p:spPr>
            <a:xfrm flipH="false" flipV="false" rot="0">
              <a:off x="0" y="0"/>
              <a:ext cx="812800" cy="711200"/>
            </a:xfrm>
            <a:custGeom>
              <a:avLst/>
              <a:gdLst/>
              <a:ahLst/>
              <a:cxnLst/>
              <a:rect r="r" b="b" t="t" l="l"/>
              <a:pathLst>
                <a:path h="711200" w="812800">
                  <a:moveTo>
                    <a:pt x="0" y="50800"/>
                  </a:moveTo>
                  <a:lnTo>
                    <a:pt x="406400" y="0"/>
                  </a:lnTo>
                  <a:lnTo>
                    <a:pt x="812800" y="50800"/>
                  </a:lnTo>
                  <a:lnTo>
                    <a:pt x="812800" y="660400"/>
                  </a:lnTo>
                  <a:lnTo>
                    <a:pt x="406400" y="711200"/>
                  </a:lnTo>
                  <a:lnTo>
                    <a:pt x="0" y="660400"/>
                  </a:lnTo>
                  <a:lnTo>
                    <a:pt x="0" y="50800"/>
                  </a:lnTo>
                  <a:close/>
                </a:path>
              </a:pathLst>
            </a:custGeom>
            <a:solidFill>
              <a:srgbClr val="E3D8D6"/>
            </a:solidFill>
          </p:spPr>
        </p:sp>
        <p:sp>
          <p:nvSpPr>
            <p:cNvPr name="TextBox 29" id="29"/>
            <p:cNvSpPr txBox="true"/>
            <p:nvPr/>
          </p:nvSpPr>
          <p:spPr>
            <a:xfrm>
              <a:off x="0" y="34925"/>
              <a:ext cx="812800" cy="650875"/>
            </a:xfrm>
            <a:prstGeom prst="rect">
              <a:avLst/>
            </a:prstGeom>
          </p:spPr>
          <p:txBody>
            <a:bodyPr anchor="ctr" rtlCol="false" tIns="50800" lIns="50800" bIns="50800" rIns="50800"/>
            <a:lstStyle/>
            <a:p>
              <a:pPr algn="ctr">
                <a:lnSpc>
                  <a:spcPts val="1974"/>
                </a:lnSpc>
              </a:pPr>
              <a:r>
                <a:rPr lang="en-US" b="true" sz="1732">
                  <a:solidFill>
                    <a:srgbClr val="000000"/>
                  </a:solidFill>
                  <a:latin typeface="Lora Bold"/>
                  <a:ea typeface="Lora Bold"/>
                  <a:cs typeface="Lora Bold"/>
                  <a:sym typeface="Lora Bold"/>
                </a:rPr>
                <a:t>ΠΑΡΑΛΑΒΗ ΕΙΣΙΤΗΡΙΟΥ ΠΟΥ ΑΝΤΙΣΤΟΙΧΕΙ ΣΤΟΝ ΑΡΙΘΜΟ ΒΙΒΛΙΩΝ ΓΙΑ ΑΝΤΑΛΛΑΓΗ</a:t>
              </a:r>
            </a:p>
          </p:txBody>
        </p:sp>
      </p:grpSp>
      <p:grpSp>
        <p:nvGrpSpPr>
          <p:cNvPr name="Group 30" id="30"/>
          <p:cNvGrpSpPr/>
          <p:nvPr/>
        </p:nvGrpSpPr>
        <p:grpSpPr>
          <a:xfrm rot="0">
            <a:off x="5012426" y="6223549"/>
            <a:ext cx="2268000" cy="1984500"/>
            <a:chOff x="0" y="0"/>
            <a:chExt cx="812800" cy="711200"/>
          </a:xfrm>
        </p:grpSpPr>
        <p:sp>
          <p:nvSpPr>
            <p:cNvPr name="Freeform 31" id="31"/>
            <p:cNvSpPr/>
            <p:nvPr/>
          </p:nvSpPr>
          <p:spPr>
            <a:xfrm flipH="false" flipV="false" rot="0">
              <a:off x="0" y="0"/>
              <a:ext cx="812800" cy="711200"/>
            </a:xfrm>
            <a:custGeom>
              <a:avLst/>
              <a:gdLst/>
              <a:ahLst/>
              <a:cxnLst/>
              <a:rect r="r" b="b" t="t" l="l"/>
              <a:pathLst>
                <a:path h="711200" w="812800">
                  <a:moveTo>
                    <a:pt x="0" y="50800"/>
                  </a:moveTo>
                  <a:lnTo>
                    <a:pt x="406400" y="0"/>
                  </a:lnTo>
                  <a:lnTo>
                    <a:pt x="812800" y="50800"/>
                  </a:lnTo>
                  <a:lnTo>
                    <a:pt x="812800" y="660400"/>
                  </a:lnTo>
                  <a:lnTo>
                    <a:pt x="406400" y="711200"/>
                  </a:lnTo>
                  <a:lnTo>
                    <a:pt x="0" y="660400"/>
                  </a:lnTo>
                  <a:lnTo>
                    <a:pt x="0" y="50800"/>
                  </a:lnTo>
                  <a:close/>
                </a:path>
              </a:pathLst>
            </a:custGeom>
            <a:solidFill>
              <a:srgbClr val="E3D8D6"/>
            </a:solidFill>
          </p:spPr>
        </p:sp>
        <p:sp>
          <p:nvSpPr>
            <p:cNvPr name="TextBox 32" id="32"/>
            <p:cNvSpPr txBox="true"/>
            <p:nvPr/>
          </p:nvSpPr>
          <p:spPr>
            <a:xfrm>
              <a:off x="0" y="34925"/>
              <a:ext cx="812800" cy="650875"/>
            </a:xfrm>
            <a:prstGeom prst="rect">
              <a:avLst/>
            </a:prstGeom>
          </p:spPr>
          <p:txBody>
            <a:bodyPr anchor="ctr" rtlCol="false" tIns="50800" lIns="50800" bIns="50800" rIns="50800"/>
            <a:lstStyle/>
            <a:p>
              <a:pPr algn="ctr">
                <a:lnSpc>
                  <a:spcPts val="1974"/>
                </a:lnSpc>
              </a:pPr>
              <a:r>
                <a:rPr lang="en-US" b="true" sz="1732">
                  <a:solidFill>
                    <a:srgbClr val="000000"/>
                  </a:solidFill>
                  <a:latin typeface="Lora Bold"/>
                  <a:ea typeface="Lora Bold"/>
                  <a:cs typeface="Lora Bold"/>
                  <a:sym typeface="Lora Bold"/>
                </a:rPr>
                <a:t>ΠΑΡΑΔΟΣΗ ΕΠΙΛΕΓΜΕΝΩΝ ΒΙΒΛΙΩΝ ΣΕ ΕΘΕΛΟΝΤΗ ΓΙΑ ΕΛΕΓΧΟ</a:t>
              </a:r>
            </a:p>
          </p:txBody>
        </p:sp>
      </p:grpSp>
      <p:grpSp>
        <p:nvGrpSpPr>
          <p:cNvPr name="Group 33" id="33"/>
          <p:cNvGrpSpPr/>
          <p:nvPr/>
        </p:nvGrpSpPr>
        <p:grpSpPr>
          <a:xfrm rot="0">
            <a:off x="5378179" y="8541424"/>
            <a:ext cx="1856571" cy="1271700"/>
            <a:chOff x="0" y="0"/>
            <a:chExt cx="812800" cy="556745"/>
          </a:xfrm>
        </p:grpSpPr>
        <p:sp>
          <p:nvSpPr>
            <p:cNvPr name="Freeform 34" id="34"/>
            <p:cNvSpPr/>
            <p:nvPr/>
          </p:nvSpPr>
          <p:spPr>
            <a:xfrm flipH="false" flipV="false" rot="0">
              <a:off x="0" y="0"/>
              <a:ext cx="827989" cy="560983"/>
            </a:xfrm>
            <a:custGeom>
              <a:avLst/>
              <a:gdLst/>
              <a:ahLst/>
              <a:cxnLst/>
              <a:rect r="r" b="b" t="t" l="l"/>
              <a:pathLst>
                <a:path h="560983" w="827989">
                  <a:moveTo>
                    <a:pt x="461490" y="0"/>
                  </a:moveTo>
                  <a:cubicBezTo>
                    <a:pt x="470405" y="0"/>
                    <a:pt x="479374" y="0"/>
                    <a:pt x="488272" y="0"/>
                  </a:cubicBezTo>
                  <a:cubicBezTo>
                    <a:pt x="559210" y="9299"/>
                    <a:pt x="603543" y="40252"/>
                    <a:pt x="623736" y="90901"/>
                  </a:cubicBezTo>
                  <a:cubicBezTo>
                    <a:pt x="742003" y="84147"/>
                    <a:pt x="827989" y="179918"/>
                    <a:pt x="775586" y="273912"/>
                  </a:cubicBezTo>
                  <a:cubicBezTo>
                    <a:pt x="793012" y="293663"/>
                    <a:pt x="807550" y="315757"/>
                    <a:pt x="812800" y="345410"/>
                  </a:cubicBezTo>
                  <a:cubicBezTo>
                    <a:pt x="812800" y="353905"/>
                    <a:pt x="812800" y="362379"/>
                    <a:pt x="812800" y="370872"/>
                  </a:cubicBezTo>
                  <a:cubicBezTo>
                    <a:pt x="797154" y="446343"/>
                    <a:pt x="729827" y="497341"/>
                    <a:pt x="619295" y="483612"/>
                  </a:cubicBezTo>
                  <a:cubicBezTo>
                    <a:pt x="590856" y="522362"/>
                    <a:pt x="540252" y="560983"/>
                    <a:pt x="461507" y="556336"/>
                  </a:cubicBezTo>
                  <a:cubicBezTo>
                    <a:pt x="420804" y="553792"/>
                    <a:pt x="392488" y="539057"/>
                    <a:pt x="367697" y="521155"/>
                  </a:cubicBezTo>
                  <a:cubicBezTo>
                    <a:pt x="341584" y="536036"/>
                    <a:pt x="313304" y="547714"/>
                    <a:pt x="272443" y="547843"/>
                  </a:cubicBezTo>
                  <a:cubicBezTo>
                    <a:pt x="177910" y="548063"/>
                    <a:pt x="114672" y="490733"/>
                    <a:pt x="113139" y="412095"/>
                  </a:cubicBezTo>
                  <a:cubicBezTo>
                    <a:pt x="52367" y="393699"/>
                    <a:pt x="11206" y="359359"/>
                    <a:pt x="0" y="300600"/>
                  </a:cubicBezTo>
                  <a:cubicBezTo>
                    <a:pt x="0" y="292107"/>
                    <a:pt x="0" y="283596"/>
                    <a:pt x="0" y="275138"/>
                  </a:cubicBezTo>
                  <a:cubicBezTo>
                    <a:pt x="12369" y="216912"/>
                    <a:pt x="51292" y="180338"/>
                    <a:pt x="116099" y="164834"/>
                  </a:cubicBezTo>
                  <a:cubicBezTo>
                    <a:pt x="112205" y="66611"/>
                    <a:pt x="241837" y="5235"/>
                    <a:pt x="348333" y="48508"/>
                  </a:cubicBezTo>
                  <a:cubicBezTo>
                    <a:pt x="373689" y="27109"/>
                    <a:pt x="409562" y="3771"/>
                    <a:pt x="461490" y="0"/>
                  </a:cubicBezTo>
                  <a:close/>
                </a:path>
              </a:pathLst>
            </a:custGeom>
            <a:solidFill>
              <a:srgbClr val="E3D8D6"/>
            </a:solidFill>
          </p:spPr>
        </p:sp>
        <p:sp>
          <p:nvSpPr>
            <p:cNvPr name="TextBox 35" id="35"/>
            <p:cNvSpPr txBox="true"/>
            <p:nvPr/>
          </p:nvSpPr>
          <p:spPr>
            <a:xfrm>
              <a:off x="38100" y="102316"/>
              <a:ext cx="736600" cy="374894"/>
            </a:xfrm>
            <a:prstGeom prst="rect">
              <a:avLst/>
            </a:prstGeom>
          </p:spPr>
          <p:txBody>
            <a:bodyPr anchor="ctr" rtlCol="false" tIns="50800" lIns="50800" bIns="50800" rIns="50800"/>
            <a:lstStyle/>
            <a:p>
              <a:pPr algn="ctr">
                <a:lnSpc>
                  <a:spcPts val="1860"/>
                </a:lnSpc>
              </a:pPr>
              <a:r>
                <a:rPr lang="en-US" b="true" sz="1632">
                  <a:solidFill>
                    <a:srgbClr val="000000"/>
                  </a:solidFill>
                  <a:latin typeface="Lora Bold"/>
                  <a:ea typeface="Lora Bold"/>
                  <a:cs typeface="Lora Bold"/>
                  <a:sym typeface="Lora Bold"/>
                </a:rPr>
                <a:t>ΟΡΙΟ ΑΝΤΑΛΛΑΓΗΣ  5 ΒΙΒΛΙΑ </a:t>
              </a:r>
            </a:p>
          </p:txBody>
        </p:sp>
      </p:grpSp>
      <p:grpSp>
        <p:nvGrpSpPr>
          <p:cNvPr name="Group 36" id="36"/>
          <p:cNvGrpSpPr/>
          <p:nvPr/>
        </p:nvGrpSpPr>
        <p:grpSpPr>
          <a:xfrm rot="0">
            <a:off x="3301428" y="9227224"/>
            <a:ext cx="1576069" cy="1122700"/>
            <a:chOff x="0" y="0"/>
            <a:chExt cx="2101426" cy="1496933"/>
          </a:xfrm>
        </p:grpSpPr>
        <p:sp>
          <p:nvSpPr>
            <p:cNvPr name="Freeform 37" id="37"/>
            <p:cNvSpPr/>
            <p:nvPr/>
          </p:nvSpPr>
          <p:spPr>
            <a:xfrm flipH="false" flipV="false" rot="0">
              <a:off x="240801" y="0"/>
              <a:ext cx="1619824" cy="1194713"/>
            </a:xfrm>
            <a:custGeom>
              <a:avLst/>
              <a:gdLst/>
              <a:ahLst/>
              <a:cxnLst/>
              <a:rect r="r" b="b" t="t" l="l"/>
              <a:pathLst>
                <a:path h="1194713" w="1619824">
                  <a:moveTo>
                    <a:pt x="0" y="0"/>
                  </a:moveTo>
                  <a:lnTo>
                    <a:pt x="1619824" y="0"/>
                  </a:lnTo>
                  <a:lnTo>
                    <a:pt x="1619824" y="1194713"/>
                  </a:lnTo>
                  <a:lnTo>
                    <a:pt x="0" y="1194713"/>
                  </a:lnTo>
                  <a:lnTo>
                    <a:pt x="0" y="0"/>
                  </a:lnTo>
                  <a:close/>
                </a:path>
              </a:pathLst>
            </a:custGeom>
            <a:blipFill>
              <a:blip r:embed="rId8"/>
              <a:stretch>
                <a:fillRect l="0" t="0" r="-16150" b="0"/>
              </a:stretch>
            </a:blipFill>
          </p:spPr>
        </p:sp>
        <p:sp>
          <p:nvSpPr>
            <p:cNvPr name="Freeform 38" id="38"/>
            <p:cNvSpPr/>
            <p:nvPr/>
          </p:nvSpPr>
          <p:spPr>
            <a:xfrm flipH="false" flipV="false" rot="0">
              <a:off x="0" y="428915"/>
              <a:ext cx="2101426" cy="1068019"/>
            </a:xfrm>
            <a:custGeom>
              <a:avLst/>
              <a:gdLst/>
              <a:ahLst/>
              <a:cxnLst/>
              <a:rect r="r" b="b" t="t" l="l"/>
              <a:pathLst>
                <a:path h="1068019" w="2101426">
                  <a:moveTo>
                    <a:pt x="0" y="0"/>
                  </a:moveTo>
                  <a:lnTo>
                    <a:pt x="2101426" y="0"/>
                  </a:lnTo>
                  <a:lnTo>
                    <a:pt x="2101426" y="1068018"/>
                  </a:lnTo>
                  <a:lnTo>
                    <a:pt x="0" y="1068018"/>
                  </a:lnTo>
                  <a:lnTo>
                    <a:pt x="0" y="0"/>
                  </a:lnTo>
                  <a:close/>
                </a:path>
              </a:pathLst>
            </a:custGeom>
            <a:blipFill>
              <a:blip r:embed="rId9"/>
              <a:stretch>
                <a:fillRect l="0" t="-158468" r="0" b="0"/>
              </a:stretch>
            </a:blipFill>
          </p:spPr>
        </p:sp>
      </p:grpSp>
      <p:sp>
        <p:nvSpPr>
          <p:cNvPr name="Freeform 39" id="39"/>
          <p:cNvSpPr/>
          <p:nvPr/>
        </p:nvSpPr>
        <p:spPr>
          <a:xfrm flipH="false" flipV="false" rot="0">
            <a:off x="190623" y="2835149"/>
            <a:ext cx="1546859" cy="1958049"/>
          </a:xfrm>
          <a:custGeom>
            <a:avLst/>
            <a:gdLst/>
            <a:ahLst/>
            <a:cxnLst/>
            <a:rect r="r" b="b" t="t" l="l"/>
            <a:pathLst>
              <a:path h="1958049" w="1546859">
                <a:moveTo>
                  <a:pt x="0" y="0"/>
                </a:moveTo>
                <a:lnTo>
                  <a:pt x="1546859" y="0"/>
                </a:lnTo>
                <a:lnTo>
                  <a:pt x="1546859" y="1958049"/>
                </a:lnTo>
                <a:lnTo>
                  <a:pt x="0" y="1958049"/>
                </a:lnTo>
                <a:lnTo>
                  <a:pt x="0" y="0"/>
                </a:lnTo>
                <a:close/>
              </a:path>
            </a:pathLst>
          </a:custGeom>
          <a:blipFill>
            <a:blip r:embed="rId10"/>
            <a:stretch>
              <a:fillRect l="0" t="0" r="0" b="0"/>
            </a:stretch>
          </a:blipFill>
        </p:spPr>
      </p:sp>
      <p:sp>
        <p:nvSpPr>
          <p:cNvPr name="Freeform 40" id="40"/>
          <p:cNvSpPr/>
          <p:nvPr/>
        </p:nvSpPr>
        <p:spPr>
          <a:xfrm flipH="false" flipV="false" rot="0">
            <a:off x="1890898" y="10274974"/>
            <a:ext cx="1659779" cy="340255"/>
          </a:xfrm>
          <a:custGeom>
            <a:avLst/>
            <a:gdLst/>
            <a:ahLst/>
            <a:cxnLst/>
            <a:rect r="r" b="b" t="t" l="l"/>
            <a:pathLst>
              <a:path h="340255" w="1659779">
                <a:moveTo>
                  <a:pt x="0" y="0"/>
                </a:moveTo>
                <a:lnTo>
                  <a:pt x="1659779" y="0"/>
                </a:lnTo>
                <a:lnTo>
                  <a:pt x="1659779" y="340255"/>
                </a:lnTo>
                <a:lnTo>
                  <a:pt x="0" y="340255"/>
                </a:lnTo>
                <a:lnTo>
                  <a:pt x="0" y="0"/>
                </a:lnTo>
                <a:close/>
              </a:path>
            </a:pathLst>
          </a:custGeom>
          <a:blipFill>
            <a:blip r:embed="rId11"/>
            <a:stretch>
              <a:fillRect l="0" t="0" r="0" b="0"/>
            </a:stretch>
          </a:blipFill>
        </p:spPr>
      </p:sp>
      <p:sp>
        <p:nvSpPr>
          <p:cNvPr name="TextBox 41" id="41"/>
          <p:cNvSpPr txBox="true"/>
          <p:nvPr/>
        </p:nvSpPr>
        <p:spPr>
          <a:xfrm rot="0">
            <a:off x="-961225" y="1161263"/>
            <a:ext cx="9592537" cy="851346"/>
          </a:xfrm>
          <a:prstGeom prst="rect">
            <a:avLst/>
          </a:prstGeom>
        </p:spPr>
        <p:txBody>
          <a:bodyPr anchor="t" rtlCol="false" tIns="0" lIns="0" bIns="0" rIns="0">
            <a:spAutoFit/>
          </a:bodyPr>
          <a:lstStyle/>
          <a:p>
            <a:pPr algn="ctr">
              <a:lnSpc>
                <a:spcPts val="6787"/>
              </a:lnSpc>
            </a:pPr>
            <a:r>
              <a:rPr lang="en-US" b="true" sz="5429">
                <a:solidFill>
                  <a:srgbClr val="CF480E"/>
                </a:solidFill>
                <a:latin typeface="Lora Bold"/>
                <a:ea typeface="Lora Bold"/>
                <a:cs typeface="Lora Bold"/>
                <a:sym typeface="Lora Bold"/>
              </a:rPr>
              <a:t>ΑΝΤΑΛΛΑΓΗ ΒΙΒΛΙΩΝ</a:t>
            </a:r>
          </a:p>
        </p:txBody>
      </p:sp>
      <p:sp>
        <p:nvSpPr>
          <p:cNvPr name="TextBox 42" id="42"/>
          <p:cNvSpPr txBox="true"/>
          <p:nvPr/>
        </p:nvSpPr>
        <p:spPr>
          <a:xfrm rot="0">
            <a:off x="688446" y="2203109"/>
            <a:ext cx="6293195" cy="481664"/>
          </a:xfrm>
          <a:prstGeom prst="rect">
            <a:avLst/>
          </a:prstGeom>
        </p:spPr>
        <p:txBody>
          <a:bodyPr anchor="t" rtlCol="false" tIns="0" lIns="0" bIns="0" rIns="0">
            <a:spAutoFit/>
          </a:bodyPr>
          <a:lstStyle/>
          <a:p>
            <a:pPr algn="ctr">
              <a:lnSpc>
                <a:spcPts val="3901"/>
              </a:lnSpc>
            </a:pPr>
            <a:r>
              <a:rPr lang="en-US" sz="2786" b="true">
                <a:solidFill>
                  <a:srgbClr val="0E2A32"/>
                </a:solidFill>
                <a:latin typeface="Lora Bold"/>
                <a:ea typeface="Lora Bold"/>
                <a:cs typeface="Lora Bold"/>
                <a:sym typeface="Lora Bold"/>
              </a:rPr>
              <a:t>Βρείτε το επόμενο σας ανάγνωσμα</a:t>
            </a:r>
          </a:p>
        </p:txBody>
      </p:sp>
      <p:sp>
        <p:nvSpPr>
          <p:cNvPr name="TextBox 43" id="43"/>
          <p:cNvSpPr txBox="true"/>
          <p:nvPr/>
        </p:nvSpPr>
        <p:spPr>
          <a:xfrm rot="0">
            <a:off x="2242709" y="3385849"/>
            <a:ext cx="884688" cy="1027091"/>
          </a:xfrm>
          <a:prstGeom prst="rect">
            <a:avLst/>
          </a:prstGeom>
        </p:spPr>
        <p:txBody>
          <a:bodyPr anchor="t" rtlCol="false" tIns="0" lIns="0" bIns="0" rIns="0">
            <a:spAutoFit/>
          </a:bodyPr>
          <a:lstStyle/>
          <a:p>
            <a:pPr algn="ctr">
              <a:lnSpc>
                <a:spcPts val="3700"/>
              </a:lnSpc>
            </a:pPr>
            <a:r>
              <a:rPr lang="en-US" b="true" sz="3557">
                <a:solidFill>
                  <a:srgbClr val="F3E3D3"/>
                </a:solidFill>
                <a:latin typeface="Luciole Bold"/>
                <a:ea typeface="Luciole Bold"/>
                <a:cs typeface="Luciole Bold"/>
                <a:sym typeface="Luciole Bold"/>
              </a:rPr>
              <a:t>2024</a:t>
            </a:r>
          </a:p>
        </p:txBody>
      </p:sp>
      <p:sp>
        <p:nvSpPr>
          <p:cNvPr name="TextBox 44" id="44"/>
          <p:cNvSpPr txBox="true"/>
          <p:nvPr/>
        </p:nvSpPr>
        <p:spPr>
          <a:xfrm rot="0">
            <a:off x="3507484" y="3219010"/>
            <a:ext cx="4016932" cy="480863"/>
          </a:xfrm>
          <a:prstGeom prst="rect">
            <a:avLst/>
          </a:prstGeom>
        </p:spPr>
        <p:txBody>
          <a:bodyPr anchor="t" rtlCol="false" tIns="0" lIns="0" bIns="0" rIns="0">
            <a:spAutoFit/>
          </a:bodyPr>
          <a:lstStyle/>
          <a:p>
            <a:pPr algn="ctr">
              <a:lnSpc>
                <a:spcPts val="3945"/>
              </a:lnSpc>
            </a:pPr>
            <a:r>
              <a:rPr lang="en-US" sz="2818" b="true">
                <a:solidFill>
                  <a:srgbClr val="0E2A32"/>
                </a:solidFill>
                <a:latin typeface="Lora Bold"/>
                <a:ea typeface="Lora Bold"/>
                <a:cs typeface="Lora Bold"/>
                <a:sym typeface="Lora Bold"/>
              </a:rPr>
              <a:t>Μήνας/Ημερομηνία</a:t>
            </a:r>
          </a:p>
        </p:txBody>
      </p:sp>
      <p:sp>
        <p:nvSpPr>
          <p:cNvPr name="TextBox 45" id="45"/>
          <p:cNvSpPr txBox="true"/>
          <p:nvPr/>
        </p:nvSpPr>
        <p:spPr>
          <a:xfrm rot="0">
            <a:off x="4089463" y="4026977"/>
            <a:ext cx="3403460" cy="480863"/>
          </a:xfrm>
          <a:prstGeom prst="rect">
            <a:avLst/>
          </a:prstGeom>
        </p:spPr>
        <p:txBody>
          <a:bodyPr anchor="t" rtlCol="false" tIns="0" lIns="0" bIns="0" rIns="0">
            <a:spAutoFit/>
          </a:bodyPr>
          <a:lstStyle/>
          <a:p>
            <a:pPr algn="ctr">
              <a:lnSpc>
                <a:spcPts val="3945"/>
              </a:lnSpc>
            </a:pPr>
            <a:r>
              <a:rPr lang="en-US" sz="2818" b="true">
                <a:solidFill>
                  <a:srgbClr val="0E2A32"/>
                </a:solidFill>
                <a:latin typeface="Lora Bold"/>
                <a:ea typeface="Lora Bold"/>
                <a:cs typeface="Lora Bold"/>
                <a:sym typeface="Lora Bold"/>
              </a:rPr>
              <a:t>Τοποθεσία</a:t>
            </a:r>
          </a:p>
        </p:txBody>
      </p:sp>
      <p:sp>
        <p:nvSpPr>
          <p:cNvPr name="TextBox 46" id="46"/>
          <p:cNvSpPr txBox="true"/>
          <p:nvPr/>
        </p:nvSpPr>
        <p:spPr>
          <a:xfrm rot="0">
            <a:off x="-8981" y="5223864"/>
            <a:ext cx="7504956" cy="570867"/>
          </a:xfrm>
          <a:prstGeom prst="rect">
            <a:avLst/>
          </a:prstGeom>
        </p:spPr>
        <p:txBody>
          <a:bodyPr anchor="t" rtlCol="false" tIns="0" lIns="0" bIns="0" rIns="0">
            <a:spAutoFit/>
          </a:bodyPr>
          <a:lstStyle/>
          <a:p>
            <a:pPr algn="ctr">
              <a:lnSpc>
                <a:spcPts val="4759"/>
              </a:lnSpc>
            </a:pPr>
            <a:r>
              <a:rPr lang="en-US" sz="3399" b="true">
                <a:solidFill>
                  <a:srgbClr val="000000"/>
                </a:solidFill>
                <a:latin typeface="Lora Bold"/>
                <a:ea typeface="Lora Bold"/>
                <a:cs typeface="Lora Bold"/>
                <a:sym typeface="Lora Bold"/>
              </a:rPr>
              <a:t>ΠΩΣ ΛΕΙΤΟΥΡΓΕΙ</a:t>
            </a:r>
          </a:p>
        </p:txBody>
      </p:sp>
      <p:sp>
        <p:nvSpPr>
          <p:cNvPr name="TextBox 47" id="47"/>
          <p:cNvSpPr txBox="true"/>
          <p:nvPr/>
        </p:nvSpPr>
        <p:spPr>
          <a:xfrm rot="0">
            <a:off x="1557761" y="560553"/>
            <a:ext cx="4554565" cy="457200"/>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Poppins Bold"/>
                <a:ea typeface="Poppins Bold"/>
                <a:cs typeface="Poppins Bold"/>
                <a:sym typeface="Poppins Bold"/>
              </a:rPr>
              <a:t>ΠΑΖΑΡΙ ΒΙΒΛΙΩΝ</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rot="-5413433">
            <a:off x="386733" y="8633513"/>
            <a:ext cx="1194259" cy="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06721" y="8561328"/>
            <a:ext cx="1066046" cy="153895"/>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18022" y="475095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59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0" y="6917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0" y="8936249"/>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05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75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507485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805043" y="507485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507485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40306" y="694885"/>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48570" y="622885"/>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719503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805043" y="719503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7195030"/>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57410" y="910269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303070" y="910269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805043" y="910269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858794" y="1206567"/>
            <a:ext cx="737631" cy="737631"/>
          </a:xfrm>
          <a:custGeom>
            <a:avLst/>
            <a:gdLst/>
            <a:ahLst/>
            <a:cxnLst/>
            <a:rect r="r" b="b" t="t" l="l"/>
            <a:pathLst>
              <a:path h="737631" w="737631">
                <a:moveTo>
                  <a:pt x="0" y="0"/>
                </a:moveTo>
                <a:lnTo>
                  <a:pt x="737630" y="0"/>
                </a:lnTo>
                <a:lnTo>
                  <a:pt x="737630"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99032"/>
          </a:xfrm>
          <a:prstGeom prst="rect">
            <a:avLst/>
          </a:prstGeom>
        </p:spPr>
        <p:txBody>
          <a:bodyPr anchor="t" rtlCol="false" tIns="0" lIns="0" bIns="0" rIns="0">
            <a:spAutoFit/>
          </a:bodyPr>
          <a:lstStyle/>
          <a:p>
            <a:pPr algn="ctr">
              <a:lnSpc>
                <a:spcPts val="3206"/>
              </a:lnSpc>
            </a:pPr>
            <a:r>
              <a:rPr lang="en-US" b="true" sz="2290">
                <a:solidFill>
                  <a:srgbClr val="000000"/>
                </a:solidFill>
                <a:latin typeface="Poppins Bold"/>
                <a:ea typeface="Poppins Bold"/>
                <a:cs typeface="Poppins Bold"/>
                <a:sym typeface="Poppins Bold"/>
              </a:rPr>
              <a:t>ΑΝΤΑΛΛΑΓΗ ΕΙΣΙΤΗΡΙΩΝ </a:t>
            </a:r>
          </a:p>
        </p:txBody>
      </p:sp>
      <p:sp>
        <p:nvSpPr>
          <p:cNvPr name="Freeform 27" id="27"/>
          <p:cNvSpPr/>
          <p:nvPr/>
        </p:nvSpPr>
        <p:spPr>
          <a:xfrm flipH="false" flipV="false" rot="0">
            <a:off x="3481931" y="1171901"/>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3481931" y="5286501"/>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6009650" y="3201498"/>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5978556" y="1206567"/>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3417916" y="3201498"/>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858794" y="3239528"/>
            <a:ext cx="737631" cy="737631"/>
          </a:xfrm>
          <a:custGeom>
            <a:avLst/>
            <a:gdLst/>
            <a:ahLst/>
            <a:cxnLst/>
            <a:rect r="r" b="b" t="t" l="l"/>
            <a:pathLst>
              <a:path h="737631" w="737631">
                <a:moveTo>
                  <a:pt x="0" y="0"/>
                </a:moveTo>
                <a:lnTo>
                  <a:pt x="737630" y="0"/>
                </a:lnTo>
                <a:lnTo>
                  <a:pt x="737630"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6015345" y="5364801"/>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902089" y="5364801"/>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5978556" y="7491426"/>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3481931" y="7503117"/>
            <a:ext cx="737631" cy="737631"/>
          </a:xfrm>
          <a:custGeom>
            <a:avLst/>
            <a:gdLst/>
            <a:ahLst/>
            <a:cxnLst/>
            <a:rect r="r" b="b" t="t" l="l"/>
            <a:pathLst>
              <a:path h="737631" w="737631">
                <a:moveTo>
                  <a:pt x="0" y="0"/>
                </a:moveTo>
                <a:lnTo>
                  <a:pt x="737631" y="0"/>
                </a:lnTo>
                <a:lnTo>
                  <a:pt x="737631" y="737630"/>
                </a:lnTo>
                <a:lnTo>
                  <a:pt x="0" y="737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858794" y="7452025"/>
            <a:ext cx="737631" cy="737631"/>
          </a:xfrm>
          <a:custGeom>
            <a:avLst/>
            <a:gdLst/>
            <a:ahLst/>
            <a:cxnLst/>
            <a:rect r="r" b="b" t="t" l="l"/>
            <a:pathLst>
              <a:path h="737631" w="737631">
                <a:moveTo>
                  <a:pt x="0" y="0"/>
                </a:moveTo>
                <a:lnTo>
                  <a:pt x="737630" y="0"/>
                </a:lnTo>
                <a:lnTo>
                  <a:pt x="737630" y="737630"/>
                </a:lnTo>
                <a:lnTo>
                  <a:pt x="0" y="737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858794" y="9404939"/>
            <a:ext cx="737631" cy="737631"/>
          </a:xfrm>
          <a:custGeom>
            <a:avLst/>
            <a:gdLst/>
            <a:ahLst/>
            <a:cxnLst/>
            <a:rect r="r" b="b" t="t" l="l"/>
            <a:pathLst>
              <a:path h="737631" w="737631">
                <a:moveTo>
                  <a:pt x="0" y="0"/>
                </a:moveTo>
                <a:lnTo>
                  <a:pt x="737630" y="0"/>
                </a:lnTo>
                <a:lnTo>
                  <a:pt x="737630" y="737630"/>
                </a:lnTo>
                <a:lnTo>
                  <a:pt x="0" y="737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3511623" y="9404939"/>
            <a:ext cx="737631" cy="737631"/>
          </a:xfrm>
          <a:custGeom>
            <a:avLst/>
            <a:gdLst/>
            <a:ahLst/>
            <a:cxnLst/>
            <a:rect r="r" b="b" t="t" l="l"/>
            <a:pathLst>
              <a:path h="737631" w="737631">
                <a:moveTo>
                  <a:pt x="0" y="0"/>
                </a:moveTo>
                <a:lnTo>
                  <a:pt x="737630" y="0"/>
                </a:lnTo>
                <a:lnTo>
                  <a:pt x="737630" y="737630"/>
                </a:lnTo>
                <a:lnTo>
                  <a:pt x="0" y="737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6086556" y="9375693"/>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flipH="true" flipV="true">
            <a:off x="981529" y="7970162"/>
            <a:ext cx="4667" cy="119425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06721" y="8490339"/>
            <a:ext cx="1066046" cy="153895"/>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18022" y="471495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59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0" y="6809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0" y="8900249"/>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05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75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805043"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76306" y="614485"/>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48570" y="542485"/>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708895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805043" y="708895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7088950"/>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57410" y="9063299"/>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303070" y="9063299"/>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805043" y="9063299"/>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800896" y="113409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99031"/>
          </a:xfrm>
          <a:prstGeom prst="rect">
            <a:avLst/>
          </a:prstGeom>
        </p:spPr>
        <p:txBody>
          <a:bodyPr anchor="t" rtlCol="false" tIns="0" lIns="0" bIns="0" rIns="0">
            <a:spAutoFit/>
          </a:bodyPr>
          <a:lstStyle/>
          <a:p>
            <a:pPr algn="ctr">
              <a:lnSpc>
                <a:spcPts val="3206"/>
              </a:lnSpc>
            </a:pPr>
            <a:r>
              <a:rPr lang="en-US" b="true" sz="2290">
                <a:solidFill>
                  <a:srgbClr val="000000"/>
                </a:solidFill>
                <a:latin typeface="Poppins Bold"/>
                <a:ea typeface="Poppins Bold"/>
                <a:cs typeface="Poppins Bold"/>
                <a:sym typeface="Poppins Bold"/>
              </a:rPr>
              <a:t>ΑΝΤΑΛΛΑΓΗ ΕΙΣΙΤΗΡΙΩΝ</a:t>
            </a:r>
            <a:r>
              <a:rPr lang="en-US" b="true" sz="2290">
                <a:solidFill>
                  <a:srgbClr val="000000"/>
                </a:solidFill>
                <a:latin typeface="Poppins Bold"/>
                <a:ea typeface="Poppins Bold"/>
                <a:cs typeface="Poppins Bold"/>
                <a:sym typeface="Poppins Bold"/>
              </a:rPr>
              <a:t> </a:t>
            </a:r>
          </a:p>
        </p:txBody>
      </p:sp>
      <p:sp>
        <p:nvSpPr>
          <p:cNvPr name="Freeform 27" id="27"/>
          <p:cNvSpPr/>
          <p:nvPr/>
        </p:nvSpPr>
        <p:spPr>
          <a:xfrm flipH="false" flipV="false" rot="0">
            <a:off x="3475388" y="113409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5993900" y="1135667"/>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3475388" y="316339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5977245" y="9288674"/>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3475388" y="9288674"/>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800896" y="9317919"/>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5977245" y="7336420"/>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3445697" y="7336420"/>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800896" y="7317370"/>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5993900" y="5246651"/>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3445697" y="5246651"/>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800896" y="5237126"/>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827755" y="316744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5942321" y="316339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flipH="true" flipV="true">
            <a:off x="981529" y="7723836"/>
            <a:ext cx="4667" cy="119425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06721" y="8244014"/>
            <a:ext cx="1066046" cy="153895"/>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18022" y="467895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59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0" y="6737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0" y="8762934"/>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05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75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4967862"/>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805043" y="4967862"/>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4967862"/>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45211" y="614485"/>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17476" y="695164"/>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7058625"/>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805043" y="7058625"/>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7058625"/>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26316" y="9028588"/>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271976" y="9028588"/>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773949" y="9028588"/>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809179" y="1103773"/>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99032"/>
          </a:xfrm>
          <a:prstGeom prst="rect">
            <a:avLst/>
          </a:prstGeom>
        </p:spPr>
        <p:txBody>
          <a:bodyPr anchor="t" rtlCol="false" tIns="0" lIns="0" bIns="0" rIns="0">
            <a:spAutoFit/>
          </a:bodyPr>
          <a:lstStyle/>
          <a:p>
            <a:pPr algn="ctr">
              <a:lnSpc>
                <a:spcPts val="3206"/>
              </a:lnSpc>
            </a:pPr>
            <a:r>
              <a:rPr lang="en-US" b="true" sz="2290">
                <a:solidFill>
                  <a:srgbClr val="000000"/>
                </a:solidFill>
                <a:latin typeface="Poppins Bold"/>
                <a:ea typeface="Poppins Bold"/>
                <a:cs typeface="Poppins Bold"/>
                <a:sym typeface="Poppins Bold"/>
              </a:rPr>
              <a:t>ΑΝΤΑΛΛΑΓΗ ΕΙΣΙΤΗΡΙΩΝ</a:t>
            </a:r>
            <a:r>
              <a:rPr lang="en-US" b="true" sz="2290">
                <a:solidFill>
                  <a:srgbClr val="000000"/>
                </a:solidFill>
                <a:latin typeface="Poppins Bold"/>
                <a:ea typeface="Poppins Bold"/>
                <a:cs typeface="Poppins Bold"/>
                <a:sym typeface="Poppins Bold"/>
              </a:rPr>
              <a:t> </a:t>
            </a:r>
          </a:p>
        </p:txBody>
      </p:sp>
      <p:sp>
        <p:nvSpPr>
          <p:cNvPr name="Freeform 27" id="27"/>
          <p:cNvSpPr/>
          <p:nvPr/>
        </p:nvSpPr>
        <p:spPr>
          <a:xfrm flipH="false" flipV="false" rot="0">
            <a:off x="3368990" y="3196860"/>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818598" y="9264159"/>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5899019" y="9282538"/>
            <a:ext cx="873887" cy="873887"/>
          </a:xfrm>
          <a:custGeom>
            <a:avLst/>
            <a:gdLst/>
            <a:ahLst/>
            <a:cxnLst/>
            <a:rect r="r" b="b" t="t" l="l"/>
            <a:pathLst>
              <a:path h="873887" w="873887">
                <a:moveTo>
                  <a:pt x="0" y="0"/>
                </a:moveTo>
                <a:lnTo>
                  <a:pt x="873887" y="0"/>
                </a:lnTo>
                <a:lnTo>
                  <a:pt x="873887"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3412400" y="9263488"/>
            <a:ext cx="873887" cy="873887"/>
          </a:xfrm>
          <a:custGeom>
            <a:avLst/>
            <a:gdLst/>
            <a:ahLst/>
            <a:cxnLst/>
            <a:rect r="r" b="b" t="t" l="l"/>
            <a:pathLst>
              <a:path h="873887" w="873887">
                <a:moveTo>
                  <a:pt x="0" y="0"/>
                </a:moveTo>
                <a:lnTo>
                  <a:pt x="873887" y="0"/>
                </a:lnTo>
                <a:lnTo>
                  <a:pt x="873887"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756000" y="3172923"/>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3407909" y="1165561"/>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697292" y="5214809"/>
            <a:ext cx="873887" cy="873887"/>
          </a:xfrm>
          <a:custGeom>
            <a:avLst/>
            <a:gdLst/>
            <a:ahLst/>
            <a:cxnLst/>
            <a:rect r="r" b="b" t="t" l="l"/>
            <a:pathLst>
              <a:path h="873887" w="873887">
                <a:moveTo>
                  <a:pt x="0" y="0"/>
                </a:moveTo>
                <a:lnTo>
                  <a:pt x="873887" y="0"/>
                </a:lnTo>
                <a:lnTo>
                  <a:pt x="873887"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5910428" y="7285570"/>
            <a:ext cx="873887" cy="873887"/>
          </a:xfrm>
          <a:custGeom>
            <a:avLst/>
            <a:gdLst/>
            <a:ahLst/>
            <a:cxnLst/>
            <a:rect r="r" b="b" t="t" l="l"/>
            <a:pathLst>
              <a:path h="873887" w="873887">
                <a:moveTo>
                  <a:pt x="0" y="0"/>
                </a:moveTo>
                <a:lnTo>
                  <a:pt x="873886" y="0"/>
                </a:lnTo>
                <a:lnTo>
                  <a:pt x="873886"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3443495" y="7306094"/>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858794" y="7315619"/>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3532122" y="5195922"/>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5910428" y="5214809"/>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5941522" y="3172923"/>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6018428" y="1210531"/>
            <a:ext cx="873887" cy="873887"/>
          </a:xfrm>
          <a:custGeom>
            <a:avLst/>
            <a:gdLst/>
            <a:ahLst/>
            <a:cxnLst/>
            <a:rect r="r" b="b" t="t" l="l"/>
            <a:pathLst>
              <a:path h="873887" w="873887">
                <a:moveTo>
                  <a:pt x="0" y="0"/>
                </a:moveTo>
                <a:lnTo>
                  <a:pt x="873886" y="0"/>
                </a:lnTo>
                <a:lnTo>
                  <a:pt x="873886"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rot="-5413433">
            <a:off x="386733" y="8633513"/>
            <a:ext cx="1194259" cy="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06721" y="8561328"/>
            <a:ext cx="1066046" cy="153895"/>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54022" y="475095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95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36000" y="6809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36000" y="8828249"/>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769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39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769043"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40306" y="803847"/>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48570" y="837614"/>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7100239"/>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769043" y="7100239"/>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7100239"/>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57410" y="90732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303070" y="9073260"/>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769043" y="90732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858794" y="1171901"/>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99032"/>
          </a:xfrm>
          <a:prstGeom prst="rect">
            <a:avLst/>
          </a:prstGeom>
        </p:spPr>
        <p:txBody>
          <a:bodyPr anchor="t" rtlCol="false" tIns="0" lIns="0" bIns="0" rIns="0">
            <a:spAutoFit/>
          </a:bodyPr>
          <a:lstStyle/>
          <a:p>
            <a:pPr algn="ctr">
              <a:lnSpc>
                <a:spcPts val="3206"/>
              </a:lnSpc>
            </a:pPr>
            <a:r>
              <a:rPr lang="en-US" b="true" sz="2290">
                <a:solidFill>
                  <a:srgbClr val="000000"/>
                </a:solidFill>
                <a:latin typeface="Poppins Bold"/>
                <a:ea typeface="Poppins Bold"/>
                <a:cs typeface="Poppins Bold"/>
                <a:sym typeface="Poppins Bold"/>
              </a:rPr>
              <a:t>ΑΝΤΑΛΛΑΓΗ ΕΙΣΙΤΗΡΙΩΝ</a:t>
            </a:r>
            <a:r>
              <a:rPr lang="en-US" b="true" sz="2290">
                <a:solidFill>
                  <a:srgbClr val="000000"/>
                </a:solidFill>
                <a:latin typeface="Poppins Bold"/>
                <a:ea typeface="Poppins Bold"/>
                <a:cs typeface="Poppins Bold"/>
                <a:sym typeface="Poppins Bold"/>
              </a:rPr>
              <a:t> </a:t>
            </a:r>
          </a:p>
        </p:txBody>
      </p:sp>
      <p:sp>
        <p:nvSpPr>
          <p:cNvPr name="Freeform 27" id="27"/>
          <p:cNvSpPr/>
          <p:nvPr/>
        </p:nvSpPr>
        <p:spPr>
          <a:xfrm flipH="false" flipV="false" rot="0">
            <a:off x="817684" y="5237126"/>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5932250" y="5237126"/>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3429316" y="5284751"/>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858794" y="3193844"/>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5932250" y="3193844"/>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3429316" y="1171901"/>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5963344" y="1171901"/>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3429316" y="3193844"/>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858794" y="7347709"/>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3399625" y="7362020"/>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5963344" y="7362020"/>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3429316" y="9298635"/>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5963344" y="9346260"/>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858794" y="9298635"/>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rot="-5413433">
            <a:off x="386733" y="8633513"/>
            <a:ext cx="1194259" cy="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06721" y="8561328"/>
            <a:ext cx="1066046" cy="153895"/>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18022" y="465756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59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0" y="6737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0" y="8756249"/>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05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75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4932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805043" y="4932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4932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40306" y="675560"/>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48570" y="675560"/>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698121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805043" y="698121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6981211"/>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57410" y="902952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303070" y="902952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805043" y="902952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795670" y="1103581"/>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99032"/>
          </a:xfrm>
          <a:prstGeom prst="rect">
            <a:avLst/>
          </a:prstGeom>
        </p:spPr>
        <p:txBody>
          <a:bodyPr anchor="t" rtlCol="false" tIns="0" lIns="0" bIns="0" rIns="0">
            <a:spAutoFit/>
          </a:bodyPr>
          <a:lstStyle/>
          <a:p>
            <a:pPr algn="ctr">
              <a:lnSpc>
                <a:spcPts val="3206"/>
              </a:lnSpc>
            </a:pPr>
            <a:r>
              <a:rPr lang="en-US" b="true" sz="2290">
                <a:solidFill>
                  <a:srgbClr val="000000"/>
                </a:solidFill>
                <a:latin typeface="Poppins Bold"/>
                <a:ea typeface="Poppins Bold"/>
                <a:cs typeface="Poppins Bold"/>
                <a:sym typeface="Poppins Bold"/>
              </a:rPr>
              <a:t>ΑΝΤΑΛΛΑΓΗ ΕΙΣΙΤΗΡΙΩΝ</a:t>
            </a:r>
            <a:r>
              <a:rPr lang="en-US" b="true" sz="2290">
                <a:solidFill>
                  <a:srgbClr val="000000"/>
                </a:solidFill>
                <a:latin typeface="Poppins Bold"/>
                <a:ea typeface="Poppins Bold"/>
                <a:cs typeface="Poppins Bold"/>
                <a:sym typeface="Poppins Bold"/>
              </a:rPr>
              <a:t> </a:t>
            </a:r>
          </a:p>
        </p:txBody>
      </p:sp>
      <p:sp>
        <p:nvSpPr>
          <p:cNvPr name="Freeform 27" id="27"/>
          <p:cNvSpPr/>
          <p:nvPr/>
        </p:nvSpPr>
        <p:spPr>
          <a:xfrm flipH="false" flipV="false" rot="0">
            <a:off x="3443302" y="1103581"/>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5977245" y="1103581"/>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795670" y="3135208"/>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3443302" y="3135208"/>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5941330" y="3135208"/>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833769" y="5184176"/>
            <a:ext cx="874271" cy="874271"/>
          </a:xfrm>
          <a:custGeom>
            <a:avLst/>
            <a:gdLst/>
            <a:ahLst/>
            <a:cxnLst/>
            <a:rect r="r" b="b" t="t" l="l"/>
            <a:pathLst>
              <a:path h="874271" w="874271">
                <a:moveTo>
                  <a:pt x="0" y="0"/>
                </a:moveTo>
                <a:lnTo>
                  <a:pt x="874271" y="0"/>
                </a:lnTo>
                <a:lnTo>
                  <a:pt x="874271" y="874270"/>
                </a:lnTo>
                <a:lnTo>
                  <a:pt x="0" y="8742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3413611" y="5134451"/>
            <a:ext cx="874271" cy="874271"/>
          </a:xfrm>
          <a:custGeom>
            <a:avLst/>
            <a:gdLst/>
            <a:ahLst/>
            <a:cxnLst/>
            <a:rect r="r" b="b" t="t" l="l"/>
            <a:pathLst>
              <a:path h="874271" w="874271">
                <a:moveTo>
                  <a:pt x="0" y="0"/>
                </a:moveTo>
                <a:lnTo>
                  <a:pt x="874271" y="0"/>
                </a:lnTo>
                <a:lnTo>
                  <a:pt x="874271" y="874270"/>
                </a:lnTo>
                <a:lnTo>
                  <a:pt x="0" y="8742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5910236" y="5184176"/>
            <a:ext cx="874271" cy="874271"/>
          </a:xfrm>
          <a:custGeom>
            <a:avLst/>
            <a:gdLst/>
            <a:ahLst/>
            <a:cxnLst/>
            <a:rect r="r" b="b" t="t" l="l"/>
            <a:pathLst>
              <a:path h="874271" w="874271">
                <a:moveTo>
                  <a:pt x="0" y="0"/>
                </a:moveTo>
                <a:lnTo>
                  <a:pt x="874271" y="0"/>
                </a:lnTo>
                <a:lnTo>
                  <a:pt x="874271" y="874270"/>
                </a:lnTo>
                <a:lnTo>
                  <a:pt x="0" y="8742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833769" y="7209287"/>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3517181" y="7209287"/>
            <a:ext cx="874271" cy="874271"/>
          </a:xfrm>
          <a:custGeom>
            <a:avLst/>
            <a:gdLst/>
            <a:ahLst/>
            <a:cxnLst/>
            <a:rect r="r" b="b" t="t" l="l"/>
            <a:pathLst>
              <a:path h="874271" w="874271">
                <a:moveTo>
                  <a:pt x="0" y="0"/>
                </a:moveTo>
                <a:lnTo>
                  <a:pt x="874270" y="0"/>
                </a:lnTo>
                <a:lnTo>
                  <a:pt x="874270"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5929729" y="7228681"/>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833769" y="9248144"/>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3443302" y="9197748"/>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5910236" y="9248144"/>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F7F0"/>
        </a:solidFill>
      </p:bgPr>
    </p:bg>
    <p:spTree>
      <p:nvGrpSpPr>
        <p:cNvPr id="1" name=""/>
        <p:cNvGrpSpPr/>
        <p:nvPr/>
      </p:nvGrpSpPr>
      <p:grpSpPr>
        <a:xfrm>
          <a:off x="0" y="0"/>
          <a:ext cx="0" cy="0"/>
          <a:chOff x="0" y="0"/>
          <a:chExt cx="0" cy="0"/>
        </a:xfrm>
      </p:grpSpPr>
      <p:sp>
        <p:nvSpPr>
          <p:cNvPr name="Freeform 2" id="2"/>
          <p:cNvSpPr/>
          <p:nvPr/>
        </p:nvSpPr>
        <p:spPr>
          <a:xfrm flipH="true" flipV="true" rot="0">
            <a:off x="909877" y="9642358"/>
            <a:ext cx="1982243" cy="1987212"/>
          </a:xfrm>
          <a:custGeom>
            <a:avLst/>
            <a:gdLst/>
            <a:ahLst/>
            <a:cxnLst/>
            <a:rect r="r" b="b" t="t" l="l"/>
            <a:pathLst>
              <a:path h="1987212" w="1982243">
                <a:moveTo>
                  <a:pt x="1982243" y="1987212"/>
                </a:moveTo>
                <a:lnTo>
                  <a:pt x="0" y="1987212"/>
                </a:lnTo>
                <a:lnTo>
                  <a:pt x="0" y="0"/>
                </a:lnTo>
                <a:lnTo>
                  <a:pt x="1982243" y="0"/>
                </a:lnTo>
                <a:lnTo>
                  <a:pt x="1982243" y="1987212"/>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977969" y="7123337"/>
            <a:ext cx="5074339" cy="4686844"/>
          </a:xfrm>
          <a:custGeom>
            <a:avLst/>
            <a:gdLst/>
            <a:ahLst/>
            <a:cxnLst/>
            <a:rect r="r" b="b" t="t" l="l"/>
            <a:pathLst>
              <a:path h="4686844" w="5074339">
                <a:moveTo>
                  <a:pt x="0" y="0"/>
                </a:moveTo>
                <a:lnTo>
                  <a:pt x="5074339" y="0"/>
                </a:lnTo>
                <a:lnTo>
                  <a:pt x="5074339" y="4686844"/>
                </a:lnTo>
                <a:lnTo>
                  <a:pt x="0" y="46868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0">
            <a:off x="-192868" y="7660489"/>
            <a:ext cx="3331994" cy="3259296"/>
          </a:xfrm>
          <a:custGeom>
            <a:avLst/>
            <a:gdLst/>
            <a:ahLst/>
            <a:cxnLst/>
            <a:rect r="r" b="b" t="t" l="l"/>
            <a:pathLst>
              <a:path h="3259296" w="3331994">
                <a:moveTo>
                  <a:pt x="3331994" y="0"/>
                </a:moveTo>
                <a:lnTo>
                  <a:pt x="0" y="0"/>
                </a:lnTo>
                <a:lnTo>
                  <a:pt x="0" y="3259296"/>
                </a:lnTo>
                <a:lnTo>
                  <a:pt x="3331994" y="3259296"/>
                </a:lnTo>
                <a:lnTo>
                  <a:pt x="3331994"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245937" y="9368308"/>
            <a:ext cx="1512000" cy="548100"/>
          </a:xfrm>
          <a:custGeom>
            <a:avLst/>
            <a:gdLst/>
            <a:ahLst/>
            <a:cxnLst/>
            <a:rect r="r" b="b" t="t" l="l"/>
            <a:pathLst>
              <a:path h="548100" w="1512000">
                <a:moveTo>
                  <a:pt x="0" y="0"/>
                </a:moveTo>
                <a:lnTo>
                  <a:pt x="1512000" y="0"/>
                </a:lnTo>
                <a:lnTo>
                  <a:pt x="1512000" y="548100"/>
                </a:lnTo>
                <a:lnTo>
                  <a:pt x="0" y="5481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010830" y="9115456"/>
            <a:ext cx="963757" cy="349362"/>
          </a:xfrm>
          <a:custGeom>
            <a:avLst/>
            <a:gdLst/>
            <a:ahLst/>
            <a:cxnLst/>
            <a:rect r="r" b="b" t="t" l="l"/>
            <a:pathLst>
              <a:path h="349362" w="963757">
                <a:moveTo>
                  <a:pt x="0" y="0"/>
                </a:moveTo>
                <a:lnTo>
                  <a:pt x="963757" y="0"/>
                </a:lnTo>
                <a:lnTo>
                  <a:pt x="963757" y="349362"/>
                </a:lnTo>
                <a:lnTo>
                  <a:pt x="0" y="34936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5400000">
            <a:off x="6248146" y="-640587"/>
            <a:ext cx="1804162" cy="1804162"/>
          </a:xfrm>
          <a:custGeom>
            <a:avLst/>
            <a:gdLst/>
            <a:ahLst/>
            <a:cxnLst/>
            <a:rect r="r" b="b" t="t" l="l"/>
            <a:pathLst>
              <a:path h="1804162" w="1804162">
                <a:moveTo>
                  <a:pt x="0" y="0"/>
                </a:moveTo>
                <a:lnTo>
                  <a:pt x="1804162" y="0"/>
                </a:lnTo>
                <a:lnTo>
                  <a:pt x="1804162" y="1804162"/>
                </a:lnTo>
                <a:lnTo>
                  <a:pt x="0" y="180416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8" id="8"/>
          <p:cNvGrpSpPr/>
          <p:nvPr/>
        </p:nvGrpSpPr>
        <p:grpSpPr>
          <a:xfrm rot="0">
            <a:off x="476965" y="5499204"/>
            <a:ext cx="2131952" cy="482374"/>
            <a:chOff x="0" y="0"/>
            <a:chExt cx="764044" cy="172872"/>
          </a:xfrm>
        </p:grpSpPr>
        <p:sp>
          <p:nvSpPr>
            <p:cNvPr name="Freeform 9" id="9"/>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10" id="10"/>
            <p:cNvSpPr txBox="true"/>
            <p:nvPr/>
          </p:nvSpPr>
          <p:spPr>
            <a:xfrm>
              <a:off x="0" y="9525"/>
              <a:ext cx="764044" cy="163347"/>
            </a:xfrm>
            <a:prstGeom prst="rect">
              <a:avLst/>
            </a:prstGeom>
          </p:spPr>
          <p:txBody>
            <a:bodyPr anchor="ctr" rtlCol="false" tIns="50800" lIns="50800" bIns="50800" rIns="50800"/>
            <a:lstStyle/>
            <a:p>
              <a:pPr algn="ctr">
                <a:lnSpc>
                  <a:spcPts val="1364"/>
                </a:lnSpc>
              </a:pPr>
              <a:r>
                <a:rPr lang="en-US" b="true" sz="1299">
                  <a:solidFill>
                    <a:srgbClr val="000000"/>
                  </a:solidFill>
                  <a:latin typeface="Poppins Bold"/>
                  <a:ea typeface="Poppins Bold"/>
                  <a:cs typeface="Poppins Bold"/>
                  <a:sym typeface="Poppins Bold"/>
                </a:rPr>
                <a:t>ΜΥΘΙΣΤΟΡΗΜΑΤΑ</a:t>
              </a:r>
            </a:p>
          </p:txBody>
        </p:sp>
      </p:grpSp>
      <p:grpSp>
        <p:nvGrpSpPr>
          <p:cNvPr name="Group 11" id="11"/>
          <p:cNvGrpSpPr/>
          <p:nvPr/>
        </p:nvGrpSpPr>
        <p:grpSpPr>
          <a:xfrm rot="0">
            <a:off x="476965" y="6155959"/>
            <a:ext cx="2131952" cy="482374"/>
            <a:chOff x="0" y="0"/>
            <a:chExt cx="764044" cy="172872"/>
          </a:xfrm>
        </p:grpSpPr>
        <p:sp>
          <p:nvSpPr>
            <p:cNvPr name="Freeform 12" id="12"/>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13" id="13"/>
            <p:cNvSpPr txBox="true"/>
            <p:nvPr/>
          </p:nvSpPr>
          <p:spPr>
            <a:xfrm>
              <a:off x="0" y="9525"/>
              <a:ext cx="764044" cy="163347"/>
            </a:xfrm>
            <a:prstGeom prst="rect">
              <a:avLst/>
            </a:prstGeom>
          </p:spPr>
          <p:txBody>
            <a:bodyPr anchor="ctr" rtlCol="false" tIns="50800" lIns="50800" bIns="50800" rIns="50800"/>
            <a:lstStyle/>
            <a:p>
              <a:pPr algn="ctr">
                <a:lnSpc>
                  <a:spcPts val="1364"/>
                </a:lnSpc>
              </a:pPr>
              <a:r>
                <a:rPr lang="en-US" b="true" sz="1299">
                  <a:solidFill>
                    <a:srgbClr val="000000"/>
                  </a:solidFill>
                  <a:latin typeface="Poppins Bold"/>
                  <a:ea typeface="Poppins Bold"/>
                  <a:cs typeface="Poppins Bold"/>
                  <a:sym typeface="Poppins Bold"/>
                </a:rPr>
                <a:t>ΛΕΞΙΚΑ</a:t>
              </a:r>
            </a:p>
          </p:txBody>
        </p:sp>
      </p:grpSp>
      <p:grpSp>
        <p:nvGrpSpPr>
          <p:cNvPr name="Group 14" id="14"/>
          <p:cNvGrpSpPr/>
          <p:nvPr/>
        </p:nvGrpSpPr>
        <p:grpSpPr>
          <a:xfrm rot="0">
            <a:off x="2714356" y="5499204"/>
            <a:ext cx="2131952" cy="482374"/>
            <a:chOff x="0" y="0"/>
            <a:chExt cx="764044" cy="172872"/>
          </a:xfrm>
        </p:grpSpPr>
        <p:sp>
          <p:nvSpPr>
            <p:cNvPr name="Freeform 15" id="15"/>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16" id="16"/>
            <p:cNvSpPr txBox="true"/>
            <p:nvPr/>
          </p:nvSpPr>
          <p:spPr>
            <a:xfrm>
              <a:off x="0" y="9525"/>
              <a:ext cx="764044" cy="163347"/>
            </a:xfrm>
            <a:prstGeom prst="rect">
              <a:avLst/>
            </a:prstGeom>
          </p:spPr>
          <p:txBody>
            <a:bodyPr anchor="ctr" rtlCol="false" tIns="50800" lIns="50800" bIns="50800" rIns="50800"/>
            <a:lstStyle/>
            <a:p>
              <a:pPr algn="ctr">
                <a:lnSpc>
                  <a:spcPts val="1364"/>
                </a:lnSpc>
              </a:pPr>
              <a:r>
                <a:rPr lang="en-US" b="true" sz="1299">
                  <a:solidFill>
                    <a:srgbClr val="000000"/>
                  </a:solidFill>
                  <a:latin typeface="Poppins Bold"/>
                  <a:ea typeface="Poppins Bold"/>
                  <a:cs typeface="Poppins Bold"/>
                  <a:sym typeface="Poppins Bold"/>
                </a:rPr>
                <a:t>ΠΑΙΔΙΚΑ ΒΙΒΛΙΑ</a:t>
              </a:r>
            </a:p>
          </p:txBody>
        </p:sp>
      </p:grpSp>
      <p:grpSp>
        <p:nvGrpSpPr>
          <p:cNvPr name="Group 17" id="17"/>
          <p:cNvGrpSpPr/>
          <p:nvPr/>
        </p:nvGrpSpPr>
        <p:grpSpPr>
          <a:xfrm rot="0">
            <a:off x="2714356" y="6155959"/>
            <a:ext cx="2131952" cy="482374"/>
            <a:chOff x="0" y="0"/>
            <a:chExt cx="764044" cy="172872"/>
          </a:xfrm>
        </p:grpSpPr>
        <p:sp>
          <p:nvSpPr>
            <p:cNvPr name="Freeform 18" id="18"/>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19" id="19"/>
            <p:cNvSpPr txBox="true"/>
            <p:nvPr/>
          </p:nvSpPr>
          <p:spPr>
            <a:xfrm>
              <a:off x="0" y="9525"/>
              <a:ext cx="764044" cy="163347"/>
            </a:xfrm>
            <a:prstGeom prst="rect">
              <a:avLst/>
            </a:prstGeom>
          </p:spPr>
          <p:txBody>
            <a:bodyPr anchor="ctr" rtlCol="false" tIns="50800" lIns="50800" bIns="50800" rIns="50800"/>
            <a:lstStyle/>
            <a:p>
              <a:pPr algn="ctr">
                <a:lnSpc>
                  <a:spcPts val="1364"/>
                </a:lnSpc>
              </a:pPr>
              <a:r>
                <a:rPr lang="en-US" b="true" sz="1299">
                  <a:solidFill>
                    <a:srgbClr val="000000"/>
                  </a:solidFill>
                  <a:latin typeface="Poppins Bold"/>
                  <a:ea typeface="Poppins Bold"/>
                  <a:cs typeface="Poppins Bold"/>
                  <a:sym typeface="Poppins Bold"/>
                </a:rPr>
                <a:t>ΠΕΡΙΟΔΙΚΑ</a:t>
              </a:r>
            </a:p>
          </p:txBody>
        </p:sp>
      </p:grpSp>
      <p:grpSp>
        <p:nvGrpSpPr>
          <p:cNvPr name="Group 20" id="20"/>
          <p:cNvGrpSpPr/>
          <p:nvPr/>
        </p:nvGrpSpPr>
        <p:grpSpPr>
          <a:xfrm rot="0">
            <a:off x="4951083" y="5499204"/>
            <a:ext cx="2131952" cy="482374"/>
            <a:chOff x="0" y="0"/>
            <a:chExt cx="764044" cy="172872"/>
          </a:xfrm>
        </p:grpSpPr>
        <p:sp>
          <p:nvSpPr>
            <p:cNvPr name="Freeform 21" id="21"/>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22" id="22"/>
            <p:cNvSpPr txBox="true"/>
            <p:nvPr/>
          </p:nvSpPr>
          <p:spPr>
            <a:xfrm>
              <a:off x="0" y="9525"/>
              <a:ext cx="764044" cy="163347"/>
            </a:xfrm>
            <a:prstGeom prst="rect">
              <a:avLst/>
            </a:prstGeom>
          </p:spPr>
          <p:txBody>
            <a:bodyPr anchor="ctr" rtlCol="false" tIns="50800" lIns="50800" bIns="50800" rIns="50800"/>
            <a:lstStyle/>
            <a:p>
              <a:pPr algn="ctr">
                <a:lnSpc>
                  <a:spcPts val="1364"/>
                </a:lnSpc>
              </a:pPr>
              <a:r>
                <a:rPr lang="en-US" b="true" sz="1299">
                  <a:solidFill>
                    <a:srgbClr val="000000"/>
                  </a:solidFill>
                  <a:latin typeface="Poppins Bold"/>
                  <a:ea typeface="Poppins Bold"/>
                  <a:cs typeface="Poppins Bold"/>
                  <a:sym typeface="Poppins Bold"/>
                </a:rPr>
                <a:t>ΕΓΚΥΚΛΟΠΑΙΔΕΙΕΣ</a:t>
              </a:r>
            </a:p>
          </p:txBody>
        </p:sp>
      </p:grpSp>
      <p:sp>
        <p:nvSpPr>
          <p:cNvPr name="AutoShape 23" id="23"/>
          <p:cNvSpPr/>
          <p:nvPr/>
        </p:nvSpPr>
        <p:spPr>
          <a:xfrm>
            <a:off x="510063" y="5186589"/>
            <a:ext cx="6539873" cy="0"/>
          </a:xfrm>
          <a:prstGeom prst="line">
            <a:avLst/>
          </a:prstGeom>
          <a:ln cap="flat" w="19050">
            <a:solidFill>
              <a:srgbClr val="000000"/>
            </a:solidFill>
            <a:prstDash val="solid"/>
            <a:headEnd type="none" len="sm" w="sm"/>
            <a:tailEnd type="none" len="sm" w="sm"/>
          </a:ln>
        </p:spPr>
      </p:sp>
      <p:sp>
        <p:nvSpPr>
          <p:cNvPr name="Freeform 24" id="24"/>
          <p:cNvSpPr/>
          <p:nvPr/>
        </p:nvSpPr>
        <p:spPr>
          <a:xfrm flipH="false" flipV="false" rot="0">
            <a:off x="2854286" y="9366321"/>
            <a:ext cx="569679" cy="569679"/>
          </a:xfrm>
          <a:custGeom>
            <a:avLst/>
            <a:gdLst/>
            <a:ahLst/>
            <a:cxnLst/>
            <a:rect r="r" b="b" t="t" l="l"/>
            <a:pathLst>
              <a:path h="569679" w="569679">
                <a:moveTo>
                  <a:pt x="0" y="0"/>
                </a:moveTo>
                <a:lnTo>
                  <a:pt x="569679" y="0"/>
                </a:lnTo>
                <a:lnTo>
                  <a:pt x="569679" y="569679"/>
                </a:lnTo>
                <a:lnTo>
                  <a:pt x="0" y="56967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5" id="25"/>
          <p:cNvSpPr/>
          <p:nvPr/>
        </p:nvSpPr>
        <p:spPr>
          <a:xfrm flipH="false" flipV="false" rot="0">
            <a:off x="382519" y="2681603"/>
            <a:ext cx="547367" cy="547367"/>
          </a:xfrm>
          <a:custGeom>
            <a:avLst/>
            <a:gdLst/>
            <a:ahLst/>
            <a:cxnLst/>
            <a:rect r="r" b="b" t="t" l="l"/>
            <a:pathLst>
              <a:path h="547367" w="547367">
                <a:moveTo>
                  <a:pt x="0" y="0"/>
                </a:moveTo>
                <a:lnTo>
                  <a:pt x="547367" y="0"/>
                </a:lnTo>
                <a:lnTo>
                  <a:pt x="547367" y="547367"/>
                </a:lnTo>
                <a:lnTo>
                  <a:pt x="0" y="54736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6" id="26"/>
          <p:cNvSpPr/>
          <p:nvPr/>
        </p:nvSpPr>
        <p:spPr>
          <a:xfrm flipH="false" flipV="false" rot="0">
            <a:off x="136448" y="-172606"/>
            <a:ext cx="1546859" cy="1958049"/>
          </a:xfrm>
          <a:custGeom>
            <a:avLst/>
            <a:gdLst/>
            <a:ahLst/>
            <a:cxnLst/>
            <a:rect r="r" b="b" t="t" l="l"/>
            <a:pathLst>
              <a:path h="1958049" w="1546859">
                <a:moveTo>
                  <a:pt x="0" y="0"/>
                </a:moveTo>
                <a:lnTo>
                  <a:pt x="1546858" y="0"/>
                </a:lnTo>
                <a:lnTo>
                  <a:pt x="1546858" y="1958049"/>
                </a:lnTo>
                <a:lnTo>
                  <a:pt x="0" y="1958049"/>
                </a:lnTo>
                <a:lnTo>
                  <a:pt x="0" y="0"/>
                </a:lnTo>
                <a:close/>
              </a:path>
            </a:pathLst>
          </a:custGeom>
          <a:blipFill>
            <a:blip r:embed="rId14"/>
            <a:stretch>
              <a:fillRect l="0" t="0" r="0" b="0"/>
            </a:stretch>
          </a:blipFill>
        </p:spPr>
      </p:sp>
      <p:grpSp>
        <p:nvGrpSpPr>
          <p:cNvPr name="Group 27" id="27"/>
          <p:cNvGrpSpPr/>
          <p:nvPr/>
        </p:nvGrpSpPr>
        <p:grpSpPr>
          <a:xfrm rot="0">
            <a:off x="3022008" y="3570199"/>
            <a:ext cx="1824300" cy="1299525"/>
            <a:chOff x="0" y="0"/>
            <a:chExt cx="2432401" cy="1732700"/>
          </a:xfrm>
        </p:grpSpPr>
        <p:sp>
          <p:nvSpPr>
            <p:cNvPr name="Freeform 28" id="28"/>
            <p:cNvSpPr/>
            <p:nvPr/>
          </p:nvSpPr>
          <p:spPr>
            <a:xfrm flipH="false" flipV="false" rot="0">
              <a:off x="278727" y="0"/>
              <a:ext cx="1874946" cy="1382880"/>
            </a:xfrm>
            <a:custGeom>
              <a:avLst/>
              <a:gdLst/>
              <a:ahLst/>
              <a:cxnLst/>
              <a:rect r="r" b="b" t="t" l="l"/>
              <a:pathLst>
                <a:path h="1382880" w="1874946">
                  <a:moveTo>
                    <a:pt x="0" y="0"/>
                  </a:moveTo>
                  <a:lnTo>
                    <a:pt x="1874946" y="0"/>
                  </a:lnTo>
                  <a:lnTo>
                    <a:pt x="1874946" y="1382880"/>
                  </a:lnTo>
                  <a:lnTo>
                    <a:pt x="0" y="1382880"/>
                  </a:lnTo>
                  <a:lnTo>
                    <a:pt x="0" y="0"/>
                  </a:lnTo>
                  <a:close/>
                </a:path>
              </a:pathLst>
            </a:custGeom>
            <a:blipFill>
              <a:blip r:embed="rId15"/>
              <a:stretch>
                <a:fillRect l="0" t="0" r="-16150" b="0"/>
              </a:stretch>
            </a:blipFill>
          </p:spPr>
        </p:sp>
        <p:sp>
          <p:nvSpPr>
            <p:cNvPr name="Freeform 29" id="29"/>
            <p:cNvSpPr/>
            <p:nvPr/>
          </p:nvSpPr>
          <p:spPr>
            <a:xfrm flipH="false" flipV="false" rot="0">
              <a:off x="0" y="496469"/>
              <a:ext cx="2432401" cy="1236232"/>
            </a:xfrm>
            <a:custGeom>
              <a:avLst/>
              <a:gdLst/>
              <a:ahLst/>
              <a:cxnLst/>
              <a:rect r="r" b="b" t="t" l="l"/>
              <a:pathLst>
                <a:path h="1236232" w="2432401">
                  <a:moveTo>
                    <a:pt x="0" y="0"/>
                  </a:moveTo>
                  <a:lnTo>
                    <a:pt x="2432401" y="0"/>
                  </a:lnTo>
                  <a:lnTo>
                    <a:pt x="2432401" y="1236231"/>
                  </a:lnTo>
                  <a:lnTo>
                    <a:pt x="0" y="1236231"/>
                  </a:lnTo>
                  <a:lnTo>
                    <a:pt x="0" y="0"/>
                  </a:lnTo>
                  <a:close/>
                </a:path>
              </a:pathLst>
            </a:custGeom>
            <a:blipFill>
              <a:blip r:embed="rId16"/>
              <a:stretch>
                <a:fillRect l="0" t="-158468" r="0" b="0"/>
              </a:stretch>
            </a:blipFill>
          </p:spPr>
        </p:sp>
      </p:grpSp>
      <p:sp>
        <p:nvSpPr>
          <p:cNvPr name="Freeform 30" id="30"/>
          <p:cNvSpPr/>
          <p:nvPr/>
        </p:nvSpPr>
        <p:spPr>
          <a:xfrm flipH="false" flipV="false" rot="0">
            <a:off x="3402573" y="9642358"/>
            <a:ext cx="744228" cy="755561"/>
          </a:xfrm>
          <a:custGeom>
            <a:avLst/>
            <a:gdLst/>
            <a:ahLst/>
            <a:cxnLst/>
            <a:rect r="r" b="b" t="t" l="l"/>
            <a:pathLst>
              <a:path h="755561" w="744228">
                <a:moveTo>
                  <a:pt x="0" y="0"/>
                </a:moveTo>
                <a:lnTo>
                  <a:pt x="744228" y="0"/>
                </a:lnTo>
                <a:lnTo>
                  <a:pt x="744228" y="755562"/>
                </a:lnTo>
                <a:lnTo>
                  <a:pt x="0" y="755562"/>
                </a:lnTo>
                <a:lnTo>
                  <a:pt x="0" y="0"/>
                </a:lnTo>
                <a:close/>
              </a:path>
            </a:pathLst>
          </a:custGeom>
          <a:blipFill>
            <a:blip r:embed="rId17"/>
            <a:stretch>
              <a:fillRect l="0" t="0" r="0" b="0"/>
            </a:stretch>
          </a:blipFill>
        </p:spPr>
      </p:sp>
      <p:sp>
        <p:nvSpPr>
          <p:cNvPr name="TextBox 31" id="31"/>
          <p:cNvSpPr txBox="true"/>
          <p:nvPr/>
        </p:nvSpPr>
        <p:spPr>
          <a:xfrm rot="0">
            <a:off x="79588" y="1747343"/>
            <a:ext cx="8958502" cy="790177"/>
          </a:xfrm>
          <a:prstGeom prst="rect">
            <a:avLst/>
          </a:prstGeom>
        </p:spPr>
        <p:txBody>
          <a:bodyPr anchor="t" rtlCol="false" tIns="0" lIns="0" bIns="0" rIns="0">
            <a:spAutoFit/>
          </a:bodyPr>
          <a:lstStyle/>
          <a:p>
            <a:pPr algn="just">
              <a:lnSpc>
                <a:spcPts val="5228"/>
              </a:lnSpc>
            </a:pPr>
            <a:r>
              <a:rPr lang="en-US" sz="4979" spc="-124">
                <a:solidFill>
                  <a:srgbClr val="000000"/>
                </a:solidFill>
                <a:latin typeface="Aerospace bold"/>
                <a:ea typeface="Aerospace bold"/>
                <a:cs typeface="Aerospace bold"/>
                <a:sym typeface="Aerospace bold"/>
              </a:rPr>
              <a:t>ΔΩΡΙΣΤΕ ΤΑ ΒΙΒΛΙΑ ΣΑΣ  </a:t>
            </a:r>
          </a:p>
        </p:txBody>
      </p:sp>
      <p:sp>
        <p:nvSpPr>
          <p:cNvPr name="TextBox 32" id="32"/>
          <p:cNvSpPr txBox="true"/>
          <p:nvPr/>
        </p:nvSpPr>
        <p:spPr>
          <a:xfrm rot="0">
            <a:off x="1967451" y="2608892"/>
            <a:ext cx="5182776" cy="1173480"/>
          </a:xfrm>
          <a:prstGeom prst="rect">
            <a:avLst/>
          </a:prstGeom>
        </p:spPr>
        <p:txBody>
          <a:bodyPr anchor="t" rtlCol="false" tIns="0" lIns="0" bIns="0" rIns="0">
            <a:spAutoFit/>
          </a:bodyPr>
          <a:lstStyle/>
          <a:p>
            <a:pPr algn="r">
              <a:lnSpc>
                <a:spcPts val="2384"/>
              </a:lnSpc>
            </a:pPr>
            <a:r>
              <a:rPr lang="en-US" sz="1499">
                <a:solidFill>
                  <a:srgbClr val="000000"/>
                </a:solidFill>
                <a:latin typeface="Poppins"/>
                <a:ea typeface="Poppins"/>
                <a:cs typeface="Poppins"/>
                <a:sym typeface="Poppins"/>
              </a:rPr>
              <a:t>ΓΙΝΕΤΕ ΜΕΡΟΣ ΑΥΤΗΣ ΤΗΣ ΑΠΙΣΤΕΥΤΗΣ ΣΥΝΕΙΣΦΟΡΑΣ</a:t>
            </a:r>
          </a:p>
          <a:p>
            <a:pPr algn="r">
              <a:lnSpc>
                <a:spcPts val="2384"/>
              </a:lnSpc>
            </a:pPr>
            <a:r>
              <a:rPr lang="en-US" sz="1499">
                <a:solidFill>
                  <a:srgbClr val="000000"/>
                </a:solidFill>
                <a:latin typeface="Poppins"/>
                <a:ea typeface="Poppins"/>
                <a:cs typeface="Poppins"/>
                <a:sym typeface="Poppins"/>
              </a:rPr>
              <a:t>ΣΤΗ ΜΑΘΗΣΗ, ΤΗΝ ΑΝΑΠΤΥΞΗ ΚΑΙ ΤΗΝ ΕΜΠΝΕΥΣΗ! </a:t>
            </a:r>
          </a:p>
          <a:p>
            <a:pPr algn="r">
              <a:lnSpc>
                <a:spcPts val="2384"/>
              </a:lnSpc>
            </a:pPr>
            <a:r>
              <a:rPr lang="en-US" sz="1499">
                <a:solidFill>
                  <a:srgbClr val="000000"/>
                </a:solidFill>
                <a:latin typeface="Poppins"/>
                <a:ea typeface="Poppins"/>
                <a:cs typeface="Poppins"/>
                <a:sym typeface="Poppins"/>
              </a:rPr>
              <a:t>ΔΩΡΙΣΤΕ ΤΑ ΠΑΛΙΑ, ΧΡΗΣΙΜΟΠΟΙΗΜΕΝΑ Ή ΉΔΗ ΔΙΑΒΑΣΜΕΝΑ  ΒΙΒΛΙΑ ΣΑΣ</a:t>
            </a:r>
          </a:p>
        </p:txBody>
      </p:sp>
      <p:sp>
        <p:nvSpPr>
          <p:cNvPr name="TextBox 33" id="33"/>
          <p:cNvSpPr txBox="true"/>
          <p:nvPr/>
        </p:nvSpPr>
        <p:spPr>
          <a:xfrm rot="0">
            <a:off x="382519" y="6805583"/>
            <a:ext cx="2471768" cy="559308"/>
          </a:xfrm>
          <a:prstGeom prst="rect">
            <a:avLst/>
          </a:prstGeom>
        </p:spPr>
        <p:txBody>
          <a:bodyPr anchor="t" rtlCol="false" tIns="0" lIns="0" bIns="0" rIns="0">
            <a:spAutoFit/>
          </a:bodyPr>
          <a:lstStyle/>
          <a:p>
            <a:pPr algn="l">
              <a:lnSpc>
                <a:spcPts val="2225"/>
              </a:lnSpc>
            </a:pPr>
            <a:r>
              <a:rPr lang="en-US" sz="1399" b="true">
                <a:solidFill>
                  <a:srgbClr val="000000"/>
                </a:solidFill>
                <a:latin typeface="Poppins Bold"/>
                <a:ea typeface="Poppins Bold"/>
                <a:cs typeface="Poppins Bold"/>
                <a:sym typeface="Poppins Bold"/>
              </a:rPr>
              <a:t>ΠΑΡΑΔΟΣΗ ΣΤΑ </a:t>
            </a:r>
          </a:p>
          <a:p>
            <a:pPr algn="l">
              <a:lnSpc>
                <a:spcPts val="2225"/>
              </a:lnSpc>
            </a:pPr>
            <a:r>
              <a:rPr lang="en-US" sz="1399" b="true">
                <a:solidFill>
                  <a:srgbClr val="000000"/>
                </a:solidFill>
                <a:latin typeface="Poppins Bold"/>
                <a:ea typeface="Poppins Bold"/>
                <a:cs typeface="Poppins Bold"/>
                <a:sym typeface="Poppins Bold"/>
              </a:rPr>
              <a:t>ΠΑΡΑΚΑΤΩ ΣΗΜΕΙΑ:</a:t>
            </a:r>
          </a:p>
        </p:txBody>
      </p:sp>
      <p:sp>
        <p:nvSpPr>
          <p:cNvPr name="TextBox 34" id="34"/>
          <p:cNvSpPr txBox="true"/>
          <p:nvPr/>
        </p:nvSpPr>
        <p:spPr>
          <a:xfrm rot="0">
            <a:off x="2854286" y="6805583"/>
            <a:ext cx="1840801" cy="283083"/>
          </a:xfrm>
          <a:prstGeom prst="rect">
            <a:avLst/>
          </a:prstGeom>
        </p:spPr>
        <p:txBody>
          <a:bodyPr anchor="t" rtlCol="false" tIns="0" lIns="0" bIns="0" rIns="0">
            <a:spAutoFit/>
          </a:bodyPr>
          <a:lstStyle/>
          <a:p>
            <a:pPr algn="l">
              <a:lnSpc>
                <a:spcPts val="2225"/>
              </a:lnSpc>
            </a:pPr>
            <a:r>
              <a:rPr lang="en-US" sz="1399" b="true">
                <a:solidFill>
                  <a:srgbClr val="000000"/>
                </a:solidFill>
                <a:latin typeface="Poppins Bold"/>
                <a:ea typeface="Poppins Bold"/>
                <a:cs typeface="Poppins Bold"/>
                <a:sym typeface="Poppins Bold"/>
              </a:rPr>
              <a:t>ΩΡΕΣ ΛΕΙΤΟΥΡΓΙΑΣ: </a:t>
            </a:r>
          </a:p>
        </p:txBody>
      </p:sp>
      <p:sp>
        <p:nvSpPr>
          <p:cNvPr name="TextBox 35" id="35"/>
          <p:cNvSpPr txBox="true"/>
          <p:nvPr/>
        </p:nvSpPr>
        <p:spPr>
          <a:xfrm rot="0">
            <a:off x="382519" y="7422041"/>
            <a:ext cx="2344223" cy="283083"/>
          </a:xfrm>
          <a:prstGeom prst="rect">
            <a:avLst/>
          </a:prstGeom>
        </p:spPr>
        <p:txBody>
          <a:bodyPr anchor="t" rtlCol="false" tIns="0" lIns="0" bIns="0" rIns="0">
            <a:spAutoFit/>
          </a:bodyPr>
          <a:lstStyle/>
          <a:p>
            <a:pPr algn="l">
              <a:lnSpc>
                <a:spcPts val="2225"/>
              </a:lnSpc>
            </a:pPr>
            <a:r>
              <a:rPr lang="en-US" sz="1399">
                <a:solidFill>
                  <a:srgbClr val="000000"/>
                </a:solidFill>
                <a:latin typeface="Poppins"/>
                <a:ea typeface="Poppins"/>
                <a:cs typeface="Poppins"/>
                <a:sym typeface="Poppins"/>
              </a:rPr>
              <a:t>Διεύθυνση </a:t>
            </a:r>
          </a:p>
        </p:txBody>
      </p:sp>
      <p:sp>
        <p:nvSpPr>
          <p:cNvPr name="TextBox 36" id="36"/>
          <p:cNvSpPr txBox="true"/>
          <p:nvPr/>
        </p:nvSpPr>
        <p:spPr>
          <a:xfrm rot="0">
            <a:off x="3005308" y="7047137"/>
            <a:ext cx="1482619" cy="283083"/>
          </a:xfrm>
          <a:prstGeom prst="rect">
            <a:avLst/>
          </a:prstGeom>
        </p:spPr>
        <p:txBody>
          <a:bodyPr anchor="t" rtlCol="false" tIns="0" lIns="0" bIns="0" rIns="0">
            <a:spAutoFit/>
          </a:bodyPr>
          <a:lstStyle/>
          <a:p>
            <a:pPr algn="l">
              <a:lnSpc>
                <a:spcPts val="2225"/>
              </a:lnSpc>
            </a:pPr>
            <a:r>
              <a:rPr lang="en-US" sz="1399">
                <a:solidFill>
                  <a:srgbClr val="000000"/>
                </a:solidFill>
                <a:latin typeface="Poppins"/>
                <a:ea typeface="Poppins"/>
                <a:cs typeface="Poppins"/>
                <a:sym typeface="Poppins"/>
              </a:rPr>
              <a:t>10 Π.Μ. - 4 Μ.Μ.</a:t>
            </a:r>
          </a:p>
        </p:txBody>
      </p:sp>
      <p:sp>
        <p:nvSpPr>
          <p:cNvPr name="TextBox 37" id="37"/>
          <p:cNvSpPr txBox="true"/>
          <p:nvPr/>
        </p:nvSpPr>
        <p:spPr>
          <a:xfrm rot="0">
            <a:off x="1869518" y="577819"/>
            <a:ext cx="4554565" cy="457200"/>
          </a:xfrm>
          <a:prstGeom prst="rect">
            <a:avLst/>
          </a:prstGeom>
        </p:spPr>
        <p:txBody>
          <a:bodyPr anchor="t" rtlCol="false" tIns="0" lIns="0" bIns="0" rIns="0">
            <a:spAutoFit/>
          </a:bodyPr>
          <a:lstStyle/>
          <a:p>
            <a:pPr algn="ctr">
              <a:lnSpc>
                <a:spcPts val="3300"/>
              </a:lnSpc>
            </a:pPr>
            <a:r>
              <a:rPr lang="en-US" b="true" sz="3000" spc="44">
                <a:solidFill>
                  <a:srgbClr val="0FA577"/>
                </a:solidFill>
                <a:latin typeface="Poppins Bold"/>
                <a:ea typeface="Poppins Bold"/>
                <a:cs typeface="Poppins Bold"/>
                <a:sym typeface="Poppins Bold"/>
              </a:rPr>
              <a:t>ΠΑΖΑΡΙ ΒΙΒΛΙΩΝ</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3390" y="6855"/>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2754"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4"/>
            <a:stretch>
              <a:fillRect l="0" t="0" r="0" b="0"/>
            </a:stretch>
          </a:blipFill>
        </p:spPr>
      </p:sp>
      <p:sp>
        <p:nvSpPr>
          <p:cNvPr name="TextBox 4" id="4"/>
          <p:cNvSpPr txBox="true"/>
          <p:nvPr/>
        </p:nvSpPr>
        <p:spPr>
          <a:xfrm rot="0">
            <a:off x="2350176"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name="TextBox 5" id="5"/>
          <p:cNvSpPr txBox="true"/>
          <p:nvPr/>
        </p:nvSpPr>
        <p:spPr>
          <a:xfrm rot="0">
            <a:off x="1502717" y="756000"/>
            <a:ext cx="4554565" cy="457200"/>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Poppins Semi-Bold"/>
                <a:ea typeface="Poppins Semi-Bold"/>
                <a:cs typeface="Poppins Semi-Bold"/>
                <a:sym typeface="Poppins Semi-Bold"/>
              </a:rPr>
              <a:t>Περιεχόμενα</a:t>
            </a:r>
          </a:p>
        </p:txBody>
      </p:sp>
      <p:sp>
        <p:nvSpPr>
          <p:cNvPr name="TextBox 6" id="6"/>
          <p:cNvSpPr txBox="true"/>
          <p:nvPr/>
        </p:nvSpPr>
        <p:spPr>
          <a:xfrm rot="0">
            <a:off x="1344396" y="2301288"/>
            <a:ext cx="5413602" cy="5698617"/>
          </a:xfrm>
          <a:prstGeom prst="rect">
            <a:avLst/>
          </a:prstGeom>
        </p:spPr>
        <p:txBody>
          <a:bodyPr anchor="t" rtlCol="false" tIns="0" lIns="0" bIns="0" rIns="0">
            <a:spAutoFit/>
          </a:bodyPr>
          <a:lstStyle/>
          <a:p>
            <a:pPr algn="l">
              <a:lnSpc>
                <a:spcPts val="1944"/>
              </a:lnSpc>
            </a:pPr>
          </a:p>
          <a:p>
            <a:pPr algn="l">
              <a:lnSpc>
                <a:spcPts val="1944"/>
              </a:lnSpc>
            </a:pPr>
            <a:r>
              <a:rPr lang="en-US" b="true" sz="1200">
                <a:solidFill>
                  <a:srgbClr val="000000"/>
                </a:solidFill>
                <a:latin typeface="Canva Sans Bold"/>
                <a:ea typeface="Canva Sans Bold"/>
                <a:cs typeface="Canva Sans Bold"/>
                <a:sym typeface="Canva Sans Bold"/>
              </a:rPr>
              <a:t>ΓΕΝΙΚΑ ΕΝΤΥΠΑ ΚΑΙ ΠΡΟΤΥΠΑ ΠΑΡΑΔΕΙΓΜΑΤΑ</a:t>
            </a:r>
          </a:p>
          <a:p>
            <a:pPr algn="l">
              <a:lnSpc>
                <a:spcPts val="1944"/>
              </a:lnSpc>
            </a:pPr>
            <a:r>
              <a:rPr lang="en-US" sz="1200">
                <a:solidFill>
                  <a:srgbClr val="000000"/>
                </a:solidFill>
                <a:latin typeface="Canva Sans"/>
                <a:ea typeface="Canva Sans"/>
                <a:cs typeface="Canva Sans"/>
                <a:sym typeface="Canva Sans"/>
              </a:rPr>
              <a:t>ΔΗΜΙΟΥΡΓΙΑ ΑΠΟΤΕΛΕΣΜΑΤΙΚΟΥ ΣΧΕΔΙΟΥ ΔΡΑΣΗΣ</a:t>
            </a:r>
          </a:p>
          <a:p>
            <a:pPr algn="l">
              <a:lnSpc>
                <a:spcPts val="1944"/>
              </a:lnSpc>
            </a:pPr>
            <a:r>
              <a:rPr lang="en-US" sz="1200">
                <a:solidFill>
                  <a:srgbClr val="000000"/>
                </a:solidFill>
                <a:latin typeface="Canva Sans"/>
                <a:ea typeface="Canva Sans"/>
                <a:cs typeface="Canva Sans"/>
                <a:sym typeface="Canva Sans"/>
              </a:rPr>
              <a:t>ΠΑΡΟΥΣΙΟΛΟΓΙΟ </a:t>
            </a:r>
          </a:p>
          <a:p>
            <a:pPr algn="l">
              <a:lnSpc>
                <a:spcPts val="1944"/>
              </a:lnSpc>
            </a:pPr>
            <a:r>
              <a:rPr lang="en-US" sz="1200">
                <a:solidFill>
                  <a:srgbClr val="000000"/>
                </a:solidFill>
                <a:latin typeface="Canva Sans"/>
                <a:ea typeface="Canva Sans"/>
                <a:cs typeface="Canva Sans"/>
                <a:sym typeface="Canva Sans"/>
              </a:rPr>
              <a:t>GREEN THEME DAY - ΚΑΤΑΛΟΓΟΣ ΑΠΑΡΑΙΤΗΤΩΝ  </a:t>
            </a:r>
          </a:p>
          <a:p>
            <a:pPr algn="l">
              <a:lnSpc>
                <a:spcPts val="1944"/>
              </a:lnSpc>
            </a:pPr>
            <a:r>
              <a:rPr lang="en-US" sz="1200">
                <a:solidFill>
                  <a:srgbClr val="000000"/>
                </a:solidFill>
                <a:latin typeface="Canva Sans"/>
                <a:ea typeface="Canva Sans"/>
                <a:cs typeface="Canva Sans"/>
                <a:sym typeface="Canva Sans"/>
              </a:rPr>
              <a:t>GREEN THEME DAY - ΚΑΤΑΛΟΓΟΣ ΥΠΟΧΡΕΩΣΕΩΝ </a:t>
            </a:r>
          </a:p>
          <a:p>
            <a:pPr algn="l">
              <a:lnSpc>
                <a:spcPts val="1944"/>
              </a:lnSpc>
            </a:pPr>
            <a:r>
              <a:rPr lang="en-US" sz="1200">
                <a:solidFill>
                  <a:srgbClr val="000000"/>
                </a:solidFill>
                <a:latin typeface="Canva Sans"/>
                <a:ea typeface="Canva Sans"/>
                <a:cs typeface="Canva Sans"/>
                <a:sym typeface="Canva Sans"/>
              </a:rPr>
              <a:t>ΕΝΤΥΠΟ ΚΑΤΑΓΡΑΦΗΣ ΕΞΟΔΩΝ </a:t>
            </a:r>
          </a:p>
          <a:p>
            <a:pPr algn="l">
              <a:lnSpc>
                <a:spcPts val="1944"/>
              </a:lnSpc>
            </a:pPr>
            <a:r>
              <a:rPr lang="en-US" sz="1200">
                <a:solidFill>
                  <a:srgbClr val="000000"/>
                </a:solidFill>
                <a:latin typeface="Canva Sans"/>
                <a:ea typeface="Canva Sans"/>
                <a:cs typeface="Canva Sans"/>
                <a:sym typeface="Canva Sans"/>
              </a:rPr>
              <a:t>ΠΡΟΤΥΠΟ ΗΛΕΚΤΡΟΝΙΚΟ ΜΗΝΥΜΑ ΓΙΑ ΕΠΙΤΙΜΟΥΣ ΚΑΛΕΣΜΕΝΟΥΣ          </a:t>
            </a:r>
          </a:p>
          <a:p>
            <a:pPr algn="l">
              <a:lnSpc>
                <a:spcPts val="1944"/>
              </a:lnSpc>
            </a:pPr>
            <a:r>
              <a:rPr lang="en-US" b="true" sz="1200">
                <a:solidFill>
                  <a:srgbClr val="000000"/>
                </a:solidFill>
                <a:latin typeface="Canva Sans Bold"/>
                <a:ea typeface="Canva Sans Bold"/>
                <a:cs typeface="Canva Sans Bold"/>
                <a:sym typeface="Canva Sans Bold"/>
              </a:rPr>
              <a:t>ΠΑΖΑΡΑΚΙ ΒΙΒΛΙΟΥ </a:t>
            </a:r>
          </a:p>
          <a:p>
            <a:pPr algn="l">
              <a:lnSpc>
                <a:spcPts val="1944"/>
              </a:lnSpc>
            </a:pPr>
            <a:r>
              <a:rPr lang="en-US" b="true" sz="1200">
                <a:solidFill>
                  <a:srgbClr val="000000"/>
                </a:solidFill>
                <a:latin typeface="Canva Sans Bold"/>
                <a:ea typeface="Canva Sans Bold"/>
                <a:cs typeface="Canva Sans Bold"/>
                <a:sym typeface="Canva Sans Bold"/>
              </a:rPr>
              <a:t>ΑΝΤΑΛΛΑΓΗ ΡΟΥΧΩΝ </a:t>
            </a:r>
          </a:p>
          <a:p>
            <a:pPr algn="l">
              <a:lnSpc>
                <a:spcPts val="1944"/>
              </a:lnSpc>
            </a:pPr>
            <a:r>
              <a:rPr lang="en-US" b="true" sz="1200">
                <a:solidFill>
                  <a:srgbClr val="000000"/>
                </a:solidFill>
                <a:latin typeface="Canva Sans Bold"/>
                <a:ea typeface="Canva Sans Bold"/>
                <a:cs typeface="Canva Sans Bold"/>
                <a:sym typeface="Canva Sans Bold"/>
              </a:rPr>
              <a:t>ΗΜΕΡΑ ΠΕΡΙΠΟΙΗΣΗΣ ΚΟΙΝΟΤΙΚΟΥ ΚΗΠΟΥ </a:t>
            </a:r>
          </a:p>
          <a:p>
            <a:pPr algn="l">
              <a:lnSpc>
                <a:spcPts val="1944"/>
              </a:lnSpc>
            </a:pPr>
            <a:r>
              <a:rPr lang="en-US" b="true" sz="1200">
                <a:solidFill>
                  <a:srgbClr val="000000"/>
                </a:solidFill>
                <a:latin typeface="Canva Sans Bold"/>
                <a:ea typeface="Canva Sans Bold"/>
                <a:cs typeface="Canva Sans Bold"/>
                <a:sym typeface="Canva Sans Bold"/>
              </a:rPr>
              <a:t>ΗΜΕΡΑ ΠΡΟΣΦΟΡΑΣ ΚΟΙΝΟΤΙΚΟΥ ΓΕΥΜΑΤΟΣ  </a:t>
            </a:r>
          </a:p>
          <a:p>
            <a:pPr algn="l">
              <a:lnSpc>
                <a:spcPts val="1944"/>
              </a:lnSpc>
            </a:pPr>
            <a:r>
              <a:rPr lang="en-US" b="true" sz="1200">
                <a:solidFill>
                  <a:srgbClr val="000000"/>
                </a:solidFill>
                <a:latin typeface="Canva Sans Bold"/>
                <a:ea typeface="Canva Sans Bold"/>
                <a:cs typeface="Canva Sans Bold"/>
                <a:sym typeface="Canva Sans Bold"/>
              </a:rPr>
              <a:t>ΟΙΚΟΛΟΓΙΚΟΣ ΠΕΡΙΠΑΤΟΣ ΣΤΗ ΠΟΛΗ </a:t>
            </a:r>
          </a:p>
          <a:p>
            <a:pPr algn="l">
              <a:lnSpc>
                <a:spcPts val="1944"/>
              </a:lnSpc>
            </a:pPr>
            <a:r>
              <a:rPr lang="en-US" b="true" sz="1200">
                <a:solidFill>
                  <a:srgbClr val="000000"/>
                </a:solidFill>
                <a:latin typeface="Canva Sans Bold"/>
                <a:ea typeface="Canva Sans Bold"/>
                <a:cs typeface="Canva Sans Bold"/>
                <a:sym typeface="Canva Sans Bold"/>
              </a:rPr>
              <a:t>(ΕΡΓΑΣΤΗΡΙΟ “ΗΡΩΑΣ ΚΑΘΗΜΕΡΙΝΟΤΗΤΑΣ” </a:t>
            </a:r>
          </a:p>
          <a:p>
            <a:pPr algn="l">
              <a:lnSpc>
                <a:spcPts val="1944"/>
              </a:lnSpc>
            </a:pPr>
            <a:r>
              <a:rPr lang="en-US" b="true" sz="1200">
                <a:solidFill>
                  <a:srgbClr val="000000"/>
                </a:solidFill>
                <a:latin typeface="Canva Sans Bold"/>
                <a:ea typeface="Canva Sans Bold"/>
                <a:cs typeface="Canva Sans Bold"/>
                <a:sym typeface="Canva Sans Bold"/>
              </a:rPr>
              <a:t>ΕΡΓΑΣΤΗΡΙΟ ΠΡΑΣΙΝΗΣ ΤΕΧΝΗΣ</a:t>
            </a:r>
          </a:p>
          <a:p>
            <a:pPr algn="l">
              <a:lnSpc>
                <a:spcPts val="1944"/>
              </a:lnSpc>
            </a:pPr>
            <a:r>
              <a:rPr lang="en-US" b="true" sz="1200">
                <a:solidFill>
                  <a:srgbClr val="000000"/>
                </a:solidFill>
                <a:latin typeface="Canva Sans Bold"/>
                <a:ea typeface="Canva Sans Bold"/>
                <a:cs typeface="Canva Sans Bold"/>
                <a:sym typeface="Canva Sans Bold"/>
              </a:rPr>
              <a:t>ΗΜΕΡΑ ΠΡΑΣΙΝΩΝ ΔΕΞΙΟΤΗΤΩΝ</a:t>
            </a:r>
          </a:p>
          <a:p>
            <a:pPr algn="l">
              <a:lnSpc>
                <a:spcPts val="1944"/>
              </a:lnSpc>
            </a:pPr>
            <a:r>
              <a:rPr lang="en-US" b="true" sz="1200">
                <a:solidFill>
                  <a:srgbClr val="000000"/>
                </a:solidFill>
                <a:latin typeface="Canva Sans Bold"/>
                <a:ea typeface="Canva Sans Bold"/>
                <a:cs typeface="Canva Sans Bold"/>
                <a:sym typeface="Canva Sans Bold"/>
              </a:rPr>
              <a:t>ΥΠΟΣΤΗΡΙΞΗ ΤΟΠΙΚΩΝ ΕΠΙΧΕΙΡΗΣΕΩΝ </a:t>
            </a:r>
          </a:p>
          <a:p>
            <a:pPr algn="l">
              <a:lnSpc>
                <a:spcPts val="1944"/>
              </a:lnSpc>
            </a:pPr>
            <a:r>
              <a:rPr lang="en-US" b="true" sz="1200">
                <a:solidFill>
                  <a:srgbClr val="000000"/>
                </a:solidFill>
                <a:latin typeface="Canva Sans Bold"/>
                <a:ea typeface="Canva Sans Bold"/>
                <a:cs typeface="Canva Sans Bold"/>
                <a:sym typeface="Canva Sans Bold"/>
              </a:rPr>
              <a:t>ΣΥΝΑΝΤΗΣΗ ΚΑΙ ΓΝΩΡΙΜΙΑ ΜΕ ΤΟΠΙΚΟΥΣ ΦΟΡΕΙΣ ΛΗΨΗΣ ΑΠΟΦΑΣΕΩΝ</a:t>
            </a:r>
          </a:p>
          <a:p>
            <a:pPr algn="l">
              <a:lnSpc>
                <a:spcPts val="1944"/>
              </a:lnSpc>
            </a:pPr>
            <a:r>
              <a:rPr lang="en-US" b="true" sz="1200">
                <a:solidFill>
                  <a:srgbClr val="000000"/>
                </a:solidFill>
                <a:latin typeface="Canva Sans Bold"/>
                <a:ea typeface="Canva Sans Bold"/>
                <a:cs typeface="Canva Sans Bold"/>
                <a:sym typeface="Canva Sans Bold"/>
              </a:rPr>
              <a:t>ΚΑΘΑΡΙΣΜΟΣ ΤΗΣ ΦΥΣΗΣ </a:t>
            </a:r>
          </a:p>
          <a:p>
            <a:pPr algn="l">
              <a:lnSpc>
                <a:spcPts val="1944"/>
              </a:lnSpc>
            </a:pPr>
            <a:r>
              <a:rPr lang="en-US" b="true" sz="1200">
                <a:solidFill>
                  <a:srgbClr val="000000"/>
                </a:solidFill>
                <a:latin typeface="Canva Sans Bold"/>
                <a:ea typeface="Canva Sans Bold"/>
                <a:cs typeface="Canva Sans Bold"/>
                <a:sym typeface="Canva Sans Bold"/>
              </a:rPr>
              <a:t>ΕΞΕΡΕΥΝΗΣΗ ΤΗΣ ΦΥΣΗΣ</a:t>
            </a:r>
          </a:p>
          <a:p>
            <a:pPr algn="l">
              <a:lnSpc>
                <a:spcPts val="1944"/>
              </a:lnSpc>
            </a:pPr>
            <a:r>
              <a:rPr lang="en-US" b="true" sz="1200">
                <a:solidFill>
                  <a:srgbClr val="000000"/>
                </a:solidFill>
                <a:latin typeface="Canva Sans Bold"/>
                <a:ea typeface="Canva Sans Bold"/>
                <a:cs typeface="Canva Sans Bold"/>
                <a:sym typeface="Canva Sans Bold"/>
              </a:rPr>
              <a:t>ΜΑΡΑΘΩΝΙΟΣ ΑΝΑΚΥΚΛΩΣΗΣ </a:t>
            </a:r>
          </a:p>
          <a:p>
            <a:pPr algn="l">
              <a:lnSpc>
                <a:spcPts val="1944"/>
              </a:lnSpc>
            </a:pPr>
            <a:r>
              <a:rPr lang="en-US" b="true" sz="1200">
                <a:solidFill>
                  <a:srgbClr val="000000"/>
                </a:solidFill>
                <a:latin typeface="Canva Sans Bold"/>
                <a:ea typeface="Canva Sans Bold"/>
                <a:cs typeface="Canva Sans Bold"/>
                <a:sym typeface="Canva Sans Bold"/>
              </a:rPr>
              <a:t>ΥΠΑΙΘΡΙΑ ΑΓΟΡΑ ΜΕΤΑΧΕΙΡΙΣΜΕΝΩΝ ΕΙΔΩΝ </a:t>
            </a:r>
          </a:p>
          <a:p>
            <a:pPr algn="l">
              <a:lnSpc>
                <a:spcPts val="1944"/>
              </a:lnSpc>
            </a:pPr>
            <a:r>
              <a:rPr lang="en-US" b="true" sz="1200">
                <a:solidFill>
                  <a:srgbClr val="000000"/>
                </a:solidFill>
                <a:latin typeface="Canva Sans Bold"/>
                <a:ea typeface="Canva Sans Bold"/>
                <a:cs typeface="Canva Sans Bold"/>
                <a:sym typeface="Canva Sans Bold"/>
              </a:rPr>
              <a:t>ΕΡΓΑΣΤΗΡΙΟ ΕΠΑΝΑΧΡΗΣΙΜΟΠΟΙΗΣΗΣ ΥΛΙΚΩΝ</a:t>
            </a:r>
          </a:p>
          <a:p>
            <a:pPr algn="l">
              <a:lnSpc>
                <a:spcPts val="1944"/>
              </a:lnSpc>
            </a:pPr>
            <a:r>
              <a:rPr lang="en-US" b="true" sz="1200">
                <a:solidFill>
                  <a:srgbClr val="000000"/>
                </a:solidFill>
                <a:latin typeface="Canva Sans Bold"/>
                <a:ea typeface="Canva Sans Bold"/>
                <a:cs typeface="Canva Sans Bold"/>
                <a:sym typeface="Canva Sans Bold"/>
              </a:rPr>
              <a:t>ΛΙΣΤΑ ΕΠΙΘΥΜΙΩΝ ΓΙΑ ΤΟΠΙΚΕΣ ΕΠΙΧΕΙΡΗΣΕΙΣ ΚΑΙ ΑΡΧΕΣ </a:t>
            </a:r>
          </a:p>
        </p:txBody>
      </p:sp>
      <p:sp>
        <p:nvSpPr>
          <p:cNvPr name="TextBox 7" id="7"/>
          <p:cNvSpPr txBox="true"/>
          <p:nvPr/>
        </p:nvSpPr>
        <p:spPr>
          <a:xfrm rot="0">
            <a:off x="861889" y="2063163"/>
            <a:ext cx="615893" cy="6174867"/>
          </a:xfrm>
          <a:prstGeom prst="rect">
            <a:avLst/>
          </a:prstGeom>
        </p:spPr>
        <p:txBody>
          <a:bodyPr anchor="t" rtlCol="false" tIns="0" lIns="0" bIns="0" rIns="0">
            <a:spAutoFit/>
          </a:bodyPr>
          <a:lstStyle/>
          <a:p>
            <a:pPr algn="l">
              <a:lnSpc>
                <a:spcPts val="1944"/>
              </a:lnSpc>
            </a:pPr>
            <a:r>
              <a:rPr lang="en-US" sz="1200" b="true">
                <a:solidFill>
                  <a:srgbClr val="000000"/>
                </a:solidFill>
                <a:latin typeface="Canva Sans Bold"/>
                <a:ea typeface="Canva Sans Bold"/>
                <a:cs typeface="Canva Sans Bold"/>
                <a:sym typeface="Canva Sans Bold"/>
              </a:rPr>
              <a:t>ΣΕΛΙΔΕΣ</a:t>
            </a:r>
          </a:p>
          <a:p>
            <a:pPr algn="l">
              <a:lnSpc>
                <a:spcPts val="1944"/>
              </a:lnSpc>
            </a:pPr>
          </a:p>
          <a:p>
            <a:pPr algn="l">
              <a:lnSpc>
                <a:spcPts val="1944"/>
              </a:lnSpc>
            </a:pPr>
            <a:r>
              <a:rPr lang="en-US" sz="1200" b="true">
                <a:solidFill>
                  <a:srgbClr val="000000"/>
                </a:solidFill>
                <a:latin typeface="Canva Sans Bold"/>
                <a:ea typeface="Canva Sans Bold"/>
                <a:cs typeface="Canva Sans Bold"/>
                <a:sym typeface="Canva Sans Bold"/>
              </a:rPr>
              <a:t>3-8</a:t>
            </a:r>
          </a:p>
          <a:p>
            <a:pPr algn="l">
              <a:lnSpc>
                <a:spcPts val="1944"/>
              </a:lnSpc>
            </a:pPr>
            <a:r>
              <a:rPr lang="en-US" sz="1200">
                <a:solidFill>
                  <a:srgbClr val="000000"/>
                </a:solidFill>
                <a:latin typeface="Canva Sans"/>
                <a:ea typeface="Canva Sans"/>
                <a:cs typeface="Canva Sans"/>
                <a:sym typeface="Canva Sans"/>
              </a:rPr>
              <a:t>3</a:t>
            </a:r>
          </a:p>
          <a:p>
            <a:pPr algn="l">
              <a:lnSpc>
                <a:spcPts val="1944"/>
              </a:lnSpc>
            </a:pPr>
            <a:r>
              <a:rPr lang="en-US" sz="1200">
                <a:solidFill>
                  <a:srgbClr val="000000"/>
                </a:solidFill>
                <a:latin typeface="Canva Sans"/>
                <a:ea typeface="Canva Sans"/>
                <a:cs typeface="Canva Sans"/>
                <a:sym typeface="Canva Sans"/>
              </a:rPr>
              <a:t>4</a:t>
            </a:r>
          </a:p>
          <a:p>
            <a:pPr algn="l">
              <a:lnSpc>
                <a:spcPts val="1944"/>
              </a:lnSpc>
            </a:pPr>
            <a:r>
              <a:rPr lang="en-US" sz="1200">
                <a:solidFill>
                  <a:srgbClr val="000000"/>
                </a:solidFill>
                <a:latin typeface="Canva Sans"/>
                <a:ea typeface="Canva Sans"/>
                <a:cs typeface="Canva Sans"/>
                <a:sym typeface="Canva Sans"/>
              </a:rPr>
              <a:t>5</a:t>
            </a:r>
          </a:p>
          <a:p>
            <a:pPr algn="l">
              <a:lnSpc>
                <a:spcPts val="1944"/>
              </a:lnSpc>
            </a:pPr>
            <a:r>
              <a:rPr lang="en-US" sz="1200">
                <a:solidFill>
                  <a:srgbClr val="000000"/>
                </a:solidFill>
                <a:latin typeface="Canva Sans"/>
                <a:ea typeface="Canva Sans"/>
                <a:cs typeface="Canva Sans"/>
                <a:sym typeface="Canva Sans"/>
              </a:rPr>
              <a:t>6</a:t>
            </a:r>
          </a:p>
          <a:p>
            <a:pPr algn="l">
              <a:lnSpc>
                <a:spcPts val="1944"/>
              </a:lnSpc>
            </a:pPr>
            <a:r>
              <a:rPr lang="en-US" sz="1200">
                <a:solidFill>
                  <a:srgbClr val="000000"/>
                </a:solidFill>
                <a:latin typeface="Canva Sans"/>
                <a:ea typeface="Canva Sans"/>
                <a:cs typeface="Canva Sans"/>
                <a:sym typeface="Canva Sans"/>
              </a:rPr>
              <a:t>7</a:t>
            </a:r>
          </a:p>
          <a:p>
            <a:pPr algn="l">
              <a:lnSpc>
                <a:spcPts val="1944"/>
              </a:lnSpc>
            </a:pPr>
            <a:r>
              <a:rPr lang="en-US" sz="1200">
                <a:solidFill>
                  <a:srgbClr val="000000"/>
                </a:solidFill>
                <a:latin typeface="Canva Sans"/>
                <a:ea typeface="Canva Sans"/>
                <a:cs typeface="Canva Sans"/>
                <a:sym typeface="Canva Sans"/>
              </a:rPr>
              <a:t>8</a:t>
            </a:r>
          </a:p>
          <a:p>
            <a:pPr algn="l">
              <a:lnSpc>
                <a:spcPts val="1944"/>
              </a:lnSpc>
            </a:pPr>
            <a:r>
              <a:rPr lang="en-US" sz="1200" b="true">
                <a:solidFill>
                  <a:srgbClr val="000000"/>
                </a:solidFill>
                <a:latin typeface="Canva Sans Bold"/>
                <a:ea typeface="Canva Sans Bold"/>
                <a:cs typeface="Canva Sans Bold"/>
                <a:sym typeface="Canva Sans Bold"/>
              </a:rPr>
              <a:t>9</a:t>
            </a:r>
          </a:p>
          <a:p>
            <a:pPr algn="l">
              <a:lnSpc>
                <a:spcPts val="1944"/>
              </a:lnSpc>
            </a:pPr>
            <a:r>
              <a:rPr lang="en-US" sz="1200" b="true">
                <a:solidFill>
                  <a:srgbClr val="000000"/>
                </a:solidFill>
                <a:latin typeface="Canva Sans Bold"/>
                <a:ea typeface="Canva Sans Bold"/>
                <a:cs typeface="Canva Sans Bold"/>
                <a:sym typeface="Canva Sans Bold"/>
              </a:rPr>
              <a:t>23</a:t>
            </a:r>
          </a:p>
          <a:p>
            <a:pPr algn="l">
              <a:lnSpc>
                <a:spcPts val="1944"/>
              </a:lnSpc>
            </a:pPr>
            <a:r>
              <a:rPr lang="en-US" sz="1200" b="true">
                <a:solidFill>
                  <a:srgbClr val="000000"/>
                </a:solidFill>
                <a:latin typeface="Canva Sans Bold"/>
                <a:ea typeface="Canva Sans Bold"/>
                <a:cs typeface="Canva Sans Bold"/>
                <a:sym typeface="Canva Sans Bold"/>
              </a:rPr>
              <a:t>28</a:t>
            </a:r>
          </a:p>
          <a:p>
            <a:pPr algn="l">
              <a:lnSpc>
                <a:spcPts val="1944"/>
              </a:lnSpc>
            </a:pPr>
            <a:r>
              <a:rPr lang="en-US" sz="1200" b="true">
                <a:solidFill>
                  <a:srgbClr val="000000"/>
                </a:solidFill>
                <a:latin typeface="Canva Sans Bold"/>
                <a:ea typeface="Canva Sans Bold"/>
                <a:cs typeface="Canva Sans Bold"/>
                <a:sym typeface="Canva Sans Bold"/>
              </a:rPr>
              <a:t>32</a:t>
            </a:r>
          </a:p>
          <a:p>
            <a:pPr algn="l">
              <a:lnSpc>
                <a:spcPts val="1944"/>
              </a:lnSpc>
            </a:pPr>
            <a:r>
              <a:rPr lang="en-US" sz="1200" b="true">
                <a:solidFill>
                  <a:srgbClr val="000000"/>
                </a:solidFill>
                <a:latin typeface="Canva Sans Bold"/>
                <a:ea typeface="Canva Sans Bold"/>
                <a:cs typeface="Canva Sans Bold"/>
                <a:sym typeface="Canva Sans Bold"/>
              </a:rPr>
              <a:t>37</a:t>
            </a:r>
          </a:p>
          <a:p>
            <a:pPr algn="l">
              <a:lnSpc>
                <a:spcPts val="1944"/>
              </a:lnSpc>
            </a:pPr>
            <a:r>
              <a:rPr lang="en-US" sz="1200" b="true">
                <a:solidFill>
                  <a:srgbClr val="000000"/>
                </a:solidFill>
                <a:latin typeface="Canva Sans Bold"/>
                <a:ea typeface="Canva Sans Bold"/>
                <a:cs typeface="Canva Sans Bold"/>
                <a:sym typeface="Canva Sans Bold"/>
              </a:rPr>
              <a:t>41</a:t>
            </a:r>
          </a:p>
          <a:p>
            <a:pPr algn="l">
              <a:lnSpc>
                <a:spcPts val="1944"/>
              </a:lnSpc>
            </a:pPr>
            <a:r>
              <a:rPr lang="en-US" sz="1200" b="true">
                <a:solidFill>
                  <a:srgbClr val="000000"/>
                </a:solidFill>
                <a:latin typeface="Canva Sans Bold"/>
                <a:ea typeface="Canva Sans Bold"/>
                <a:cs typeface="Canva Sans Bold"/>
                <a:sym typeface="Canva Sans Bold"/>
              </a:rPr>
              <a:t>45</a:t>
            </a:r>
          </a:p>
          <a:p>
            <a:pPr algn="l">
              <a:lnSpc>
                <a:spcPts val="1944"/>
              </a:lnSpc>
            </a:pPr>
            <a:r>
              <a:rPr lang="en-US" sz="1200" b="true">
                <a:solidFill>
                  <a:srgbClr val="000000"/>
                </a:solidFill>
                <a:latin typeface="Canva Sans Bold"/>
                <a:ea typeface="Canva Sans Bold"/>
                <a:cs typeface="Canva Sans Bold"/>
                <a:sym typeface="Canva Sans Bold"/>
              </a:rPr>
              <a:t>48</a:t>
            </a:r>
          </a:p>
          <a:p>
            <a:pPr algn="l">
              <a:lnSpc>
                <a:spcPts val="1944"/>
              </a:lnSpc>
            </a:pPr>
            <a:r>
              <a:rPr lang="en-US" sz="1200" b="true">
                <a:solidFill>
                  <a:srgbClr val="000000"/>
                </a:solidFill>
                <a:latin typeface="Canva Sans Bold"/>
                <a:ea typeface="Canva Sans Bold"/>
                <a:cs typeface="Canva Sans Bold"/>
                <a:sym typeface="Canva Sans Bold"/>
              </a:rPr>
              <a:t>58</a:t>
            </a:r>
          </a:p>
          <a:p>
            <a:pPr algn="l">
              <a:lnSpc>
                <a:spcPts val="1944"/>
              </a:lnSpc>
            </a:pPr>
            <a:r>
              <a:rPr lang="en-US" sz="1200" b="true">
                <a:solidFill>
                  <a:srgbClr val="000000"/>
                </a:solidFill>
                <a:latin typeface="Canva Sans Bold"/>
                <a:ea typeface="Canva Sans Bold"/>
                <a:cs typeface="Canva Sans Bold"/>
                <a:sym typeface="Canva Sans Bold"/>
              </a:rPr>
              <a:t>61</a:t>
            </a:r>
          </a:p>
          <a:p>
            <a:pPr algn="l">
              <a:lnSpc>
                <a:spcPts val="1944"/>
              </a:lnSpc>
            </a:pPr>
            <a:r>
              <a:rPr lang="en-US" sz="1200" b="true">
                <a:solidFill>
                  <a:srgbClr val="000000"/>
                </a:solidFill>
                <a:latin typeface="Canva Sans Bold"/>
                <a:ea typeface="Canva Sans Bold"/>
                <a:cs typeface="Canva Sans Bold"/>
                <a:sym typeface="Canva Sans Bold"/>
              </a:rPr>
              <a:t>64</a:t>
            </a:r>
          </a:p>
          <a:p>
            <a:pPr algn="l">
              <a:lnSpc>
                <a:spcPts val="1944"/>
              </a:lnSpc>
            </a:pPr>
            <a:r>
              <a:rPr lang="en-US" sz="1200" b="true">
                <a:solidFill>
                  <a:srgbClr val="000000"/>
                </a:solidFill>
                <a:latin typeface="Canva Sans Bold"/>
                <a:ea typeface="Canva Sans Bold"/>
                <a:cs typeface="Canva Sans Bold"/>
                <a:sym typeface="Canva Sans Bold"/>
              </a:rPr>
              <a:t>68</a:t>
            </a:r>
          </a:p>
          <a:p>
            <a:pPr algn="l">
              <a:lnSpc>
                <a:spcPts val="1944"/>
              </a:lnSpc>
            </a:pPr>
            <a:r>
              <a:rPr lang="en-US" sz="1200" b="true">
                <a:solidFill>
                  <a:srgbClr val="000000"/>
                </a:solidFill>
                <a:latin typeface="Canva Sans Bold"/>
                <a:ea typeface="Canva Sans Bold"/>
                <a:cs typeface="Canva Sans Bold"/>
                <a:sym typeface="Canva Sans Bold"/>
              </a:rPr>
              <a:t>72</a:t>
            </a:r>
          </a:p>
          <a:p>
            <a:pPr algn="l">
              <a:lnSpc>
                <a:spcPts val="1944"/>
              </a:lnSpc>
            </a:pPr>
            <a:r>
              <a:rPr lang="en-US" sz="1200" b="true">
                <a:solidFill>
                  <a:srgbClr val="000000"/>
                </a:solidFill>
                <a:latin typeface="Canva Sans Bold"/>
                <a:ea typeface="Canva Sans Bold"/>
                <a:cs typeface="Canva Sans Bold"/>
                <a:sym typeface="Canva Sans Bold"/>
              </a:rPr>
              <a:t>76</a:t>
            </a:r>
          </a:p>
          <a:p>
            <a:pPr algn="l">
              <a:lnSpc>
                <a:spcPts val="1944"/>
              </a:lnSpc>
            </a:pPr>
            <a:r>
              <a:rPr lang="en-US" sz="1200" b="true">
                <a:solidFill>
                  <a:srgbClr val="000000"/>
                </a:solidFill>
                <a:latin typeface="Canva Sans Bold"/>
                <a:ea typeface="Canva Sans Bold"/>
                <a:cs typeface="Canva Sans Bold"/>
                <a:sym typeface="Canva Sans Bold"/>
              </a:rPr>
              <a:t>81</a:t>
            </a:r>
          </a:p>
          <a:p>
            <a:pPr algn="l">
              <a:lnSpc>
                <a:spcPts val="1944"/>
              </a:lnSpc>
            </a:pPr>
            <a:r>
              <a:rPr lang="en-US" sz="1200" b="true">
                <a:solidFill>
                  <a:srgbClr val="000000"/>
                </a:solidFill>
                <a:latin typeface="Canva Sans Bold"/>
                <a:ea typeface="Canva Sans Bold"/>
                <a:cs typeface="Canva Sans Bold"/>
                <a:sym typeface="Canva Sans Bold"/>
              </a:rPr>
              <a:t>86</a:t>
            </a:r>
          </a:p>
          <a:p>
            <a:pPr algn="l">
              <a:lnSpc>
                <a:spcPts val="1944"/>
              </a:lnSpc>
            </a:pPr>
          </a:p>
        </p:txBody>
      </p:sp>
      <p:sp>
        <p:nvSpPr>
          <p:cNvPr name="Freeform 8" id="8"/>
          <p:cNvSpPr/>
          <p:nvPr/>
        </p:nvSpPr>
        <p:spPr>
          <a:xfrm flipH="false" flipV="false" rot="0">
            <a:off x="5863079" y="274290"/>
            <a:ext cx="1363937" cy="1724469"/>
          </a:xfrm>
          <a:custGeom>
            <a:avLst/>
            <a:gdLst/>
            <a:ahLst/>
            <a:cxnLst/>
            <a:rect r="r" b="b" t="t" l="l"/>
            <a:pathLst>
              <a:path h="1724469" w="1363937">
                <a:moveTo>
                  <a:pt x="0" y="0"/>
                </a:moveTo>
                <a:lnTo>
                  <a:pt x="1363937" y="0"/>
                </a:lnTo>
                <a:lnTo>
                  <a:pt x="1363937" y="1724468"/>
                </a:lnTo>
                <a:lnTo>
                  <a:pt x="0" y="1724468"/>
                </a:lnTo>
                <a:lnTo>
                  <a:pt x="0" y="0"/>
                </a:lnTo>
                <a:close/>
              </a:path>
            </a:pathLst>
          </a:custGeom>
          <a:blipFill>
            <a:blip r:embed="rId5"/>
            <a:stretch>
              <a:fillRect l="0" t="0" r="0" b="0"/>
            </a:stretch>
          </a:blipFill>
        </p:spPr>
      </p:sp>
      <p:sp>
        <p:nvSpPr>
          <p:cNvPr name="Freeform 9" id="9"/>
          <p:cNvSpPr/>
          <p:nvPr/>
        </p:nvSpPr>
        <p:spPr>
          <a:xfrm flipH="false" flipV="false" rot="0">
            <a:off x="0" y="8895255"/>
            <a:ext cx="7365907" cy="771455"/>
          </a:xfrm>
          <a:custGeom>
            <a:avLst/>
            <a:gdLst/>
            <a:ahLst/>
            <a:cxnLst/>
            <a:rect r="r" b="b" t="t" l="l"/>
            <a:pathLst>
              <a:path h="771455" w="7365907">
                <a:moveTo>
                  <a:pt x="0" y="0"/>
                </a:moveTo>
                <a:lnTo>
                  <a:pt x="7365907" y="0"/>
                </a:lnTo>
                <a:lnTo>
                  <a:pt x="7365907" y="771455"/>
                </a:lnTo>
                <a:lnTo>
                  <a:pt x="0" y="77145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247043" y="8996452"/>
            <a:ext cx="6871821" cy="540487"/>
          </a:xfrm>
          <a:prstGeom prst="rect">
            <a:avLst/>
          </a:prstGeom>
        </p:spPr>
        <p:txBody>
          <a:bodyPr anchor="t" rtlCol="false" tIns="0" lIns="0" bIns="0" rIns="0">
            <a:spAutoFit/>
          </a:bodyPr>
          <a:lstStyle/>
          <a:p>
            <a:pPr algn="ctr">
              <a:lnSpc>
                <a:spcPts val="2234"/>
              </a:lnSpc>
            </a:pPr>
            <a:r>
              <a:rPr lang="en-US" b="true" sz="1596" spc="38">
                <a:solidFill>
                  <a:srgbClr val="FFFFFF"/>
                </a:solidFill>
                <a:latin typeface="Montserrat Bold"/>
                <a:ea typeface="Montserrat Bold"/>
                <a:cs typeface="Montserrat Bold"/>
                <a:sym typeface="Montserrat Bold"/>
              </a:rPr>
              <a:t>Βρείτε το συμπληρωματικό παιδαγωγικό εννοιολογικό σχέδιο:</a:t>
            </a:r>
          </a:p>
          <a:p>
            <a:pPr algn="ctr">
              <a:lnSpc>
                <a:spcPts val="2234"/>
              </a:lnSpc>
            </a:pPr>
            <a:r>
              <a:rPr lang="en-US" b="true" sz="1596" spc="38">
                <a:solidFill>
                  <a:srgbClr val="FFFFFF"/>
                </a:solidFill>
                <a:latin typeface="Montserrat Bold"/>
                <a:ea typeface="Montserrat Bold"/>
                <a:cs typeface="Montserrat Bold"/>
                <a:sym typeface="Montserrat Bold"/>
              </a:rPr>
              <a:t>www.green-meme-effect.eu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grpSp>
        <p:nvGrpSpPr>
          <p:cNvPr name="Group 2" id="2"/>
          <p:cNvGrpSpPr/>
          <p:nvPr/>
        </p:nvGrpSpPr>
        <p:grpSpPr>
          <a:xfrm rot="0">
            <a:off x="222611" y="1515196"/>
            <a:ext cx="7082077" cy="8996909"/>
            <a:chOff x="0" y="0"/>
            <a:chExt cx="2549776" cy="3239177"/>
          </a:xfrm>
        </p:grpSpPr>
        <p:sp>
          <p:nvSpPr>
            <p:cNvPr name="Freeform 3" id="3"/>
            <p:cNvSpPr/>
            <p:nvPr/>
          </p:nvSpPr>
          <p:spPr>
            <a:xfrm flipH="false" flipV="false" rot="0">
              <a:off x="0" y="0"/>
              <a:ext cx="2549776" cy="3239177"/>
            </a:xfrm>
            <a:custGeom>
              <a:avLst/>
              <a:gdLst/>
              <a:ahLst/>
              <a:cxnLst/>
              <a:rect r="r" b="b" t="t" l="l"/>
              <a:pathLst>
                <a:path h="3239177" w="2549776">
                  <a:moveTo>
                    <a:pt x="40447" y="0"/>
                  </a:moveTo>
                  <a:lnTo>
                    <a:pt x="2509329" y="0"/>
                  </a:lnTo>
                  <a:cubicBezTo>
                    <a:pt x="2520056" y="0"/>
                    <a:pt x="2530344" y="4261"/>
                    <a:pt x="2537929" y="11847"/>
                  </a:cubicBezTo>
                  <a:cubicBezTo>
                    <a:pt x="2545515" y="19432"/>
                    <a:pt x="2549776" y="29720"/>
                    <a:pt x="2549776" y="40447"/>
                  </a:cubicBezTo>
                  <a:lnTo>
                    <a:pt x="2549776" y="3198730"/>
                  </a:lnTo>
                  <a:cubicBezTo>
                    <a:pt x="2549776" y="3209457"/>
                    <a:pt x="2545515" y="3219745"/>
                    <a:pt x="2537929" y="3227330"/>
                  </a:cubicBezTo>
                  <a:cubicBezTo>
                    <a:pt x="2530344" y="3234916"/>
                    <a:pt x="2520056" y="3239177"/>
                    <a:pt x="2509329" y="3239177"/>
                  </a:cubicBezTo>
                  <a:lnTo>
                    <a:pt x="40447" y="3239177"/>
                  </a:lnTo>
                  <a:cubicBezTo>
                    <a:pt x="29720" y="3239177"/>
                    <a:pt x="19432" y="3234916"/>
                    <a:pt x="11847" y="3227330"/>
                  </a:cubicBezTo>
                  <a:cubicBezTo>
                    <a:pt x="4261" y="3219745"/>
                    <a:pt x="0" y="3209457"/>
                    <a:pt x="0" y="3198730"/>
                  </a:cubicBezTo>
                  <a:lnTo>
                    <a:pt x="0" y="40447"/>
                  </a:lnTo>
                  <a:cubicBezTo>
                    <a:pt x="0" y="29720"/>
                    <a:pt x="4261" y="19432"/>
                    <a:pt x="11847" y="11847"/>
                  </a:cubicBezTo>
                  <a:cubicBezTo>
                    <a:pt x="19432" y="4261"/>
                    <a:pt x="29720" y="0"/>
                    <a:pt x="40447" y="0"/>
                  </a:cubicBezTo>
                  <a:close/>
                </a:path>
              </a:pathLst>
            </a:custGeom>
            <a:solidFill>
              <a:srgbClr val="C9FACB"/>
            </a:solidFill>
            <a:ln w="28575" cap="rnd">
              <a:solidFill>
                <a:srgbClr val="55905A"/>
              </a:solidFill>
              <a:prstDash val="lgDash"/>
              <a:round/>
            </a:ln>
          </p:spPr>
        </p:sp>
        <p:sp>
          <p:nvSpPr>
            <p:cNvPr name="TextBox 4" id="4"/>
            <p:cNvSpPr txBox="true"/>
            <p:nvPr/>
          </p:nvSpPr>
          <p:spPr>
            <a:xfrm>
              <a:off x="0" y="-28575"/>
              <a:ext cx="2549776" cy="3267752"/>
            </a:xfrm>
            <a:prstGeom prst="rect">
              <a:avLst/>
            </a:prstGeom>
          </p:spPr>
          <p:txBody>
            <a:bodyPr anchor="ctr" rtlCol="false" tIns="37333" lIns="37333" bIns="37333" rIns="37333"/>
            <a:lstStyle/>
            <a:p>
              <a:pPr algn="ctr">
                <a:lnSpc>
                  <a:spcPts val="1954"/>
                </a:lnSpc>
                <a:spcBef>
                  <a:spcPct val="0"/>
                </a:spcBef>
              </a:pPr>
            </a:p>
          </p:txBody>
        </p:sp>
      </p:grpSp>
      <p:sp>
        <p:nvSpPr>
          <p:cNvPr name="Freeform 5" id="5"/>
          <p:cNvSpPr/>
          <p:nvPr/>
        </p:nvSpPr>
        <p:spPr>
          <a:xfrm flipH="false" flipV="false" rot="0">
            <a:off x="1493643" y="6198605"/>
            <a:ext cx="4540013" cy="3195034"/>
          </a:xfrm>
          <a:custGeom>
            <a:avLst/>
            <a:gdLst/>
            <a:ahLst/>
            <a:cxnLst/>
            <a:rect r="r" b="b" t="t" l="l"/>
            <a:pathLst>
              <a:path h="3195034" w="4540013">
                <a:moveTo>
                  <a:pt x="0" y="0"/>
                </a:moveTo>
                <a:lnTo>
                  <a:pt x="4540013" y="0"/>
                </a:lnTo>
                <a:lnTo>
                  <a:pt x="4540013" y="3195034"/>
                </a:lnTo>
                <a:lnTo>
                  <a:pt x="0" y="31950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740591" y="8120548"/>
            <a:ext cx="1477743" cy="1187568"/>
          </a:xfrm>
          <a:custGeom>
            <a:avLst/>
            <a:gdLst/>
            <a:ahLst/>
            <a:cxnLst/>
            <a:rect r="r" b="b" t="t" l="l"/>
            <a:pathLst>
              <a:path h="1187568" w="1477743">
                <a:moveTo>
                  <a:pt x="0" y="0"/>
                </a:moveTo>
                <a:lnTo>
                  <a:pt x="1477743" y="0"/>
                </a:lnTo>
                <a:lnTo>
                  <a:pt x="1477743" y="1187568"/>
                </a:lnTo>
                <a:lnTo>
                  <a:pt x="0" y="11875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true" flipV="false" rot="0">
            <a:off x="5457446" y="8120548"/>
            <a:ext cx="1477743" cy="1187568"/>
          </a:xfrm>
          <a:custGeom>
            <a:avLst/>
            <a:gdLst/>
            <a:ahLst/>
            <a:cxnLst/>
            <a:rect r="r" b="b" t="t" l="l"/>
            <a:pathLst>
              <a:path h="1187568" w="1477743">
                <a:moveTo>
                  <a:pt x="1477743" y="0"/>
                </a:moveTo>
                <a:lnTo>
                  <a:pt x="0" y="0"/>
                </a:lnTo>
                <a:lnTo>
                  <a:pt x="0" y="1187568"/>
                </a:lnTo>
                <a:lnTo>
                  <a:pt x="1477743" y="1187568"/>
                </a:lnTo>
                <a:lnTo>
                  <a:pt x="1477743"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1094002" y="191054"/>
            <a:ext cx="5294418" cy="733593"/>
            <a:chOff x="0" y="0"/>
            <a:chExt cx="1897400" cy="262903"/>
          </a:xfrm>
        </p:grpSpPr>
        <p:sp>
          <p:nvSpPr>
            <p:cNvPr name="Freeform 9" id="9"/>
            <p:cNvSpPr/>
            <p:nvPr/>
          </p:nvSpPr>
          <p:spPr>
            <a:xfrm flipH="false" flipV="false" rot="0">
              <a:off x="0" y="0"/>
              <a:ext cx="1897400" cy="262903"/>
            </a:xfrm>
            <a:custGeom>
              <a:avLst/>
              <a:gdLst/>
              <a:ahLst/>
              <a:cxnLst/>
              <a:rect r="r" b="b" t="t" l="l"/>
              <a:pathLst>
                <a:path h="262903" w="1897400">
                  <a:moveTo>
                    <a:pt x="54104" y="0"/>
                  </a:moveTo>
                  <a:lnTo>
                    <a:pt x="1843295" y="0"/>
                  </a:lnTo>
                  <a:cubicBezTo>
                    <a:pt x="1873176" y="0"/>
                    <a:pt x="1897400" y="24223"/>
                    <a:pt x="1897400" y="54104"/>
                  </a:cubicBezTo>
                  <a:lnTo>
                    <a:pt x="1897400" y="208799"/>
                  </a:lnTo>
                  <a:cubicBezTo>
                    <a:pt x="1897400" y="223148"/>
                    <a:pt x="1891699" y="236910"/>
                    <a:pt x="1881553" y="247056"/>
                  </a:cubicBezTo>
                  <a:cubicBezTo>
                    <a:pt x="1871406" y="257203"/>
                    <a:pt x="1857645" y="262903"/>
                    <a:pt x="1843295" y="262903"/>
                  </a:cubicBezTo>
                  <a:lnTo>
                    <a:pt x="54104" y="262903"/>
                  </a:lnTo>
                  <a:cubicBezTo>
                    <a:pt x="24223" y="262903"/>
                    <a:pt x="0" y="238680"/>
                    <a:pt x="0" y="208799"/>
                  </a:cubicBezTo>
                  <a:lnTo>
                    <a:pt x="0" y="54104"/>
                  </a:lnTo>
                  <a:cubicBezTo>
                    <a:pt x="0" y="24223"/>
                    <a:pt x="24223" y="0"/>
                    <a:pt x="54104" y="0"/>
                  </a:cubicBezTo>
                  <a:close/>
                </a:path>
              </a:pathLst>
            </a:custGeom>
            <a:solidFill>
              <a:srgbClr val="C9FACB"/>
            </a:solidFill>
            <a:ln w="28575" cap="rnd">
              <a:solidFill>
                <a:srgbClr val="55905A"/>
              </a:solidFill>
              <a:prstDash val="solid"/>
              <a:round/>
            </a:ln>
          </p:spPr>
        </p:sp>
        <p:sp>
          <p:nvSpPr>
            <p:cNvPr name="TextBox 10" id="10"/>
            <p:cNvSpPr txBox="true"/>
            <p:nvPr/>
          </p:nvSpPr>
          <p:spPr>
            <a:xfrm>
              <a:off x="0" y="-28575"/>
              <a:ext cx="1897400" cy="291478"/>
            </a:xfrm>
            <a:prstGeom prst="rect">
              <a:avLst/>
            </a:prstGeom>
          </p:spPr>
          <p:txBody>
            <a:bodyPr anchor="ctr" rtlCol="false" tIns="37333" lIns="37333" bIns="37333" rIns="37333"/>
            <a:lstStyle/>
            <a:p>
              <a:pPr algn="ctr">
                <a:lnSpc>
                  <a:spcPts val="1954"/>
                </a:lnSpc>
              </a:pPr>
            </a:p>
          </p:txBody>
        </p:sp>
      </p:grpSp>
      <p:grpSp>
        <p:nvGrpSpPr>
          <p:cNvPr name="Group 11" id="11"/>
          <p:cNvGrpSpPr/>
          <p:nvPr/>
        </p:nvGrpSpPr>
        <p:grpSpPr>
          <a:xfrm rot="0">
            <a:off x="944396" y="4466268"/>
            <a:ext cx="1602372" cy="1562697"/>
            <a:chOff x="0" y="0"/>
            <a:chExt cx="574254" cy="560035"/>
          </a:xfrm>
        </p:grpSpPr>
        <p:sp>
          <p:nvSpPr>
            <p:cNvPr name="Freeform 12" id="12"/>
            <p:cNvSpPr/>
            <p:nvPr/>
          </p:nvSpPr>
          <p:spPr>
            <a:xfrm flipH="false" flipV="false" rot="0">
              <a:off x="0" y="0"/>
              <a:ext cx="574254" cy="560035"/>
            </a:xfrm>
            <a:custGeom>
              <a:avLst/>
              <a:gdLst/>
              <a:ahLst/>
              <a:cxnLst/>
              <a:rect r="r" b="b" t="t" l="l"/>
              <a:pathLst>
                <a:path h="560035" w="574254">
                  <a:moveTo>
                    <a:pt x="178767" y="0"/>
                  </a:moveTo>
                  <a:lnTo>
                    <a:pt x="395487" y="0"/>
                  </a:lnTo>
                  <a:cubicBezTo>
                    <a:pt x="494217" y="0"/>
                    <a:pt x="574254" y="80037"/>
                    <a:pt x="574254" y="178767"/>
                  </a:cubicBezTo>
                  <a:lnTo>
                    <a:pt x="574254" y="381268"/>
                  </a:lnTo>
                  <a:cubicBezTo>
                    <a:pt x="574254" y="479999"/>
                    <a:pt x="494217" y="560035"/>
                    <a:pt x="395487" y="560035"/>
                  </a:cubicBezTo>
                  <a:lnTo>
                    <a:pt x="178767" y="560035"/>
                  </a:lnTo>
                  <a:cubicBezTo>
                    <a:pt x="80037" y="560035"/>
                    <a:pt x="0" y="479999"/>
                    <a:pt x="0" y="381268"/>
                  </a:cubicBezTo>
                  <a:lnTo>
                    <a:pt x="0" y="178767"/>
                  </a:lnTo>
                  <a:cubicBezTo>
                    <a:pt x="0" y="80037"/>
                    <a:pt x="80037" y="0"/>
                    <a:pt x="178767" y="0"/>
                  </a:cubicBezTo>
                  <a:close/>
                </a:path>
              </a:pathLst>
            </a:custGeom>
            <a:solidFill>
              <a:srgbClr val="C9FACB"/>
            </a:solidFill>
          </p:spPr>
        </p:sp>
        <p:sp>
          <p:nvSpPr>
            <p:cNvPr name="TextBox 13" id="13"/>
            <p:cNvSpPr txBox="true"/>
            <p:nvPr/>
          </p:nvSpPr>
          <p:spPr>
            <a:xfrm>
              <a:off x="0" y="-28575"/>
              <a:ext cx="574254" cy="588610"/>
            </a:xfrm>
            <a:prstGeom prst="rect">
              <a:avLst/>
            </a:prstGeom>
          </p:spPr>
          <p:txBody>
            <a:bodyPr anchor="ctr" rtlCol="false" tIns="37333" lIns="37333" bIns="37333" rIns="37333"/>
            <a:lstStyle/>
            <a:p>
              <a:pPr algn="ctr">
                <a:lnSpc>
                  <a:spcPts val="1954"/>
                </a:lnSpc>
              </a:pPr>
            </a:p>
          </p:txBody>
        </p:sp>
      </p:grpSp>
      <p:grpSp>
        <p:nvGrpSpPr>
          <p:cNvPr name="Group 14" id="14"/>
          <p:cNvGrpSpPr/>
          <p:nvPr/>
        </p:nvGrpSpPr>
        <p:grpSpPr>
          <a:xfrm rot="0">
            <a:off x="6615604" y="1554189"/>
            <a:ext cx="328412" cy="328412"/>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9FACB"/>
            </a:solidFill>
          </p:spPr>
        </p:sp>
        <p:sp>
          <p:nvSpPr>
            <p:cNvPr name="TextBox 16" id="16"/>
            <p:cNvSpPr txBox="true"/>
            <p:nvPr/>
          </p:nvSpPr>
          <p:spPr>
            <a:xfrm>
              <a:off x="76200" y="47625"/>
              <a:ext cx="660400" cy="688975"/>
            </a:xfrm>
            <a:prstGeom prst="rect">
              <a:avLst/>
            </a:prstGeom>
          </p:spPr>
          <p:txBody>
            <a:bodyPr anchor="ctr" rtlCol="false" tIns="37333" lIns="37333" bIns="37333" rIns="37333"/>
            <a:lstStyle/>
            <a:p>
              <a:pPr algn="ctr">
                <a:lnSpc>
                  <a:spcPts val="1954"/>
                </a:lnSpc>
              </a:pPr>
            </a:p>
          </p:txBody>
        </p:sp>
      </p:grpSp>
      <p:sp>
        <p:nvSpPr>
          <p:cNvPr name="Freeform 17" id="17"/>
          <p:cNvSpPr/>
          <p:nvPr/>
        </p:nvSpPr>
        <p:spPr>
          <a:xfrm flipH="false" flipV="false" rot="0">
            <a:off x="549389" y="6276615"/>
            <a:ext cx="1166804" cy="1252635"/>
          </a:xfrm>
          <a:custGeom>
            <a:avLst/>
            <a:gdLst/>
            <a:ahLst/>
            <a:cxnLst/>
            <a:rect r="r" b="b" t="t" l="l"/>
            <a:pathLst>
              <a:path h="1252635" w="1166804">
                <a:moveTo>
                  <a:pt x="0" y="0"/>
                </a:moveTo>
                <a:lnTo>
                  <a:pt x="1166804" y="0"/>
                </a:lnTo>
                <a:lnTo>
                  <a:pt x="1166804" y="1252635"/>
                </a:lnTo>
                <a:lnTo>
                  <a:pt x="0" y="1252635"/>
                </a:lnTo>
                <a:lnTo>
                  <a:pt x="0" y="0"/>
                </a:lnTo>
                <a:close/>
              </a:path>
            </a:pathLst>
          </a:custGeom>
          <a:blipFill>
            <a:blip r:embed="rId8"/>
            <a:stretch>
              <a:fillRect l="0" t="-8954" r="0" b="-8954"/>
            </a:stretch>
          </a:blipFill>
        </p:spPr>
      </p:sp>
      <p:sp>
        <p:nvSpPr>
          <p:cNvPr name="TextBox 18" id="18"/>
          <p:cNvSpPr txBox="true"/>
          <p:nvPr/>
        </p:nvSpPr>
        <p:spPr>
          <a:xfrm rot="0">
            <a:off x="222611" y="1507461"/>
            <a:ext cx="7082077" cy="1302422"/>
          </a:xfrm>
          <a:prstGeom prst="rect">
            <a:avLst/>
          </a:prstGeom>
        </p:spPr>
        <p:txBody>
          <a:bodyPr anchor="t" rtlCol="false" tIns="0" lIns="0" bIns="0" rIns="0">
            <a:spAutoFit/>
          </a:bodyPr>
          <a:lstStyle/>
          <a:p>
            <a:pPr algn="ctr">
              <a:lnSpc>
                <a:spcPts val="10112"/>
              </a:lnSpc>
              <a:spcBef>
                <a:spcPct val="0"/>
              </a:spcBef>
            </a:pPr>
            <a:r>
              <a:rPr lang="en-US" b="true" sz="7223">
                <a:solidFill>
                  <a:srgbClr val="6D9826"/>
                </a:solidFill>
                <a:latin typeface="Poppins Bold"/>
                <a:ea typeface="Poppins Bold"/>
                <a:cs typeface="Poppins Bold"/>
                <a:sym typeface="Poppins Bold"/>
              </a:rPr>
              <a:t>ΛΕΣΧΗ ΒΙΒΛΙΟΥ</a:t>
            </a:r>
          </a:p>
        </p:txBody>
      </p:sp>
      <p:sp>
        <p:nvSpPr>
          <p:cNvPr name="TextBox 19" id="19"/>
          <p:cNvSpPr txBox="true"/>
          <p:nvPr/>
        </p:nvSpPr>
        <p:spPr>
          <a:xfrm rot="0">
            <a:off x="352914" y="2589806"/>
            <a:ext cx="6854171" cy="1285912"/>
          </a:xfrm>
          <a:prstGeom prst="rect">
            <a:avLst/>
          </a:prstGeom>
        </p:spPr>
        <p:txBody>
          <a:bodyPr anchor="t" rtlCol="false" tIns="0" lIns="0" bIns="0" rIns="0">
            <a:spAutoFit/>
          </a:bodyPr>
          <a:lstStyle/>
          <a:p>
            <a:pPr algn="ctr">
              <a:lnSpc>
                <a:spcPts val="9972"/>
              </a:lnSpc>
            </a:pPr>
            <a:r>
              <a:rPr lang="en-US" sz="7123" spc="947">
                <a:solidFill>
                  <a:srgbClr val="6D9826"/>
                </a:solidFill>
                <a:latin typeface="Poppins"/>
                <a:ea typeface="Poppins"/>
                <a:cs typeface="Poppins"/>
                <a:sym typeface="Poppins"/>
              </a:rPr>
              <a:t>ΣΥΝΑΝΤΗΣΗ</a:t>
            </a:r>
          </a:p>
        </p:txBody>
      </p:sp>
      <p:sp>
        <p:nvSpPr>
          <p:cNvPr name="TextBox 20" id="20"/>
          <p:cNvSpPr txBox="true"/>
          <p:nvPr/>
        </p:nvSpPr>
        <p:spPr>
          <a:xfrm rot="0">
            <a:off x="689803" y="4834042"/>
            <a:ext cx="2111557" cy="1100116"/>
          </a:xfrm>
          <a:prstGeom prst="rect">
            <a:avLst/>
          </a:prstGeom>
        </p:spPr>
        <p:txBody>
          <a:bodyPr anchor="t" rtlCol="false" tIns="0" lIns="0" bIns="0" rIns="0">
            <a:spAutoFit/>
          </a:bodyPr>
          <a:lstStyle/>
          <a:p>
            <a:pPr algn="ctr">
              <a:lnSpc>
                <a:spcPts val="4000"/>
              </a:lnSpc>
            </a:pPr>
            <a:r>
              <a:rPr lang="en-US" b="true" sz="4445">
                <a:solidFill>
                  <a:srgbClr val="6D9826"/>
                </a:solidFill>
                <a:latin typeface="Poppins Bold"/>
                <a:ea typeface="Poppins Bold"/>
                <a:cs typeface="Poppins Bold"/>
                <a:sym typeface="Poppins Bold"/>
              </a:rPr>
              <a:t>24</a:t>
            </a:r>
          </a:p>
          <a:p>
            <a:pPr algn="ctr">
              <a:lnSpc>
                <a:spcPts val="4000"/>
              </a:lnSpc>
            </a:pPr>
            <a:r>
              <a:rPr lang="en-US" b="true" sz="4445">
                <a:solidFill>
                  <a:srgbClr val="6D9826"/>
                </a:solidFill>
                <a:latin typeface="Poppins Bold"/>
                <a:ea typeface="Poppins Bold"/>
                <a:cs typeface="Poppins Bold"/>
                <a:sym typeface="Poppins Bold"/>
              </a:rPr>
              <a:t>ΜΑΙΟΥ</a:t>
            </a:r>
          </a:p>
        </p:txBody>
      </p:sp>
      <p:sp>
        <p:nvSpPr>
          <p:cNvPr name="TextBox 21" id="21"/>
          <p:cNvSpPr txBox="true"/>
          <p:nvPr/>
        </p:nvSpPr>
        <p:spPr>
          <a:xfrm rot="0">
            <a:off x="2647388" y="5384100"/>
            <a:ext cx="4166644" cy="581971"/>
          </a:xfrm>
          <a:prstGeom prst="rect">
            <a:avLst/>
          </a:prstGeom>
        </p:spPr>
        <p:txBody>
          <a:bodyPr anchor="t" rtlCol="false" tIns="0" lIns="0" bIns="0" rIns="0">
            <a:spAutoFit/>
          </a:bodyPr>
          <a:lstStyle/>
          <a:p>
            <a:pPr algn="ctr">
              <a:lnSpc>
                <a:spcPts val="2245"/>
              </a:lnSpc>
            </a:pPr>
            <a:r>
              <a:rPr lang="en-US" sz="2314" spc="194">
                <a:solidFill>
                  <a:srgbClr val="6D9826"/>
                </a:solidFill>
                <a:latin typeface="Poppins Light"/>
                <a:ea typeface="Poppins Light"/>
                <a:cs typeface="Poppins Light"/>
                <a:sym typeface="Poppins Light"/>
              </a:rPr>
              <a:t> Οδός Παντού 123, Οποιαδήποτε Πόλη</a:t>
            </a:r>
          </a:p>
        </p:txBody>
      </p:sp>
      <p:sp>
        <p:nvSpPr>
          <p:cNvPr name="TextBox 22" id="22"/>
          <p:cNvSpPr txBox="true"/>
          <p:nvPr/>
        </p:nvSpPr>
        <p:spPr>
          <a:xfrm rot="0">
            <a:off x="2254334" y="4724096"/>
            <a:ext cx="4952751" cy="654706"/>
          </a:xfrm>
          <a:prstGeom prst="rect">
            <a:avLst/>
          </a:prstGeom>
        </p:spPr>
        <p:txBody>
          <a:bodyPr anchor="t" rtlCol="false" tIns="0" lIns="0" bIns="0" rIns="0">
            <a:spAutoFit/>
          </a:bodyPr>
          <a:lstStyle/>
          <a:p>
            <a:pPr algn="ctr">
              <a:lnSpc>
                <a:spcPts val="2446"/>
              </a:lnSpc>
            </a:pPr>
            <a:r>
              <a:rPr lang="en-US" b="true" sz="2522" spc="211">
                <a:solidFill>
                  <a:srgbClr val="6D9826"/>
                </a:solidFill>
                <a:latin typeface="Poppins Bold"/>
                <a:ea typeface="Poppins Bold"/>
                <a:cs typeface="Poppins Bold"/>
                <a:sym typeface="Poppins Bold"/>
              </a:rPr>
              <a:t>3:30 Μ.Μ - ΔΩΡΕΑΝ ΕΙΣΟΔΟΣ </a:t>
            </a:r>
          </a:p>
        </p:txBody>
      </p:sp>
      <p:grpSp>
        <p:nvGrpSpPr>
          <p:cNvPr name="Group 23" id="23"/>
          <p:cNvGrpSpPr/>
          <p:nvPr/>
        </p:nvGrpSpPr>
        <p:grpSpPr>
          <a:xfrm rot="0">
            <a:off x="2829061" y="8959960"/>
            <a:ext cx="1824300" cy="1299525"/>
            <a:chOff x="0" y="0"/>
            <a:chExt cx="2432401" cy="1732700"/>
          </a:xfrm>
        </p:grpSpPr>
        <p:sp>
          <p:nvSpPr>
            <p:cNvPr name="Freeform 24" id="24"/>
            <p:cNvSpPr/>
            <p:nvPr/>
          </p:nvSpPr>
          <p:spPr>
            <a:xfrm flipH="false" flipV="false" rot="0">
              <a:off x="278727" y="0"/>
              <a:ext cx="1874946" cy="1382880"/>
            </a:xfrm>
            <a:custGeom>
              <a:avLst/>
              <a:gdLst/>
              <a:ahLst/>
              <a:cxnLst/>
              <a:rect r="r" b="b" t="t" l="l"/>
              <a:pathLst>
                <a:path h="1382880" w="1874946">
                  <a:moveTo>
                    <a:pt x="0" y="0"/>
                  </a:moveTo>
                  <a:lnTo>
                    <a:pt x="1874946" y="0"/>
                  </a:lnTo>
                  <a:lnTo>
                    <a:pt x="1874946" y="1382880"/>
                  </a:lnTo>
                  <a:lnTo>
                    <a:pt x="0" y="1382880"/>
                  </a:lnTo>
                  <a:lnTo>
                    <a:pt x="0" y="0"/>
                  </a:lnTo>
                  <a:close/>
                </a:path>
              </a:pathLst>
            </a:custGeom>
            <a:blipFill>
              <a:blip r:embed="rId9"/>
              <a:stretch>
                <a:fillRect l="0" t="0" r="-16150" b="0"/>
              </a:stretch>
            </a:blipFill>
          </p:spPr>
        </p:sp>
        <p:sp>
          <p:nvSpPr>
            <p:cNvPr name="Freeform 25" id="25"/>
            <p:cNvSpPr/>
            <p:nvPr/>
          </p:nvSpPr>
          <p:spPr>
            <a:xfrm flipH="false" flipV="false" rot="0">
              <a:off x="0" y="496469"/>
              <a:ext cx="2432401" cy="1236232"/>
            </a:xfrm>
            <a:custGeom>
              <a:avLst/>
              <a:gdLst/>
              <a:ahLst/>
              <a:cxnLst/>
              <a:rect r="r" b="b" t="t" l="l"/>
              <a:pathLst>
                <a:path h="1236232" w="2432401">
                  <a:moveTo>
                    <a:pt x="0" y="0"/>
                  </a:moveTo>
                  <a:lnTo>
                    <a:pt x="2432401" y="0"/>
                  </a:lnTo>
                  <a:lnTo>
                    <a:pt x="2432401" y="1236231"/>
                  </a:lnTo>
                  <a:lnTo>
                    <a:pt x="0" y="1236231"/>
                  </a:lnTo>
                  <a:lnTo>
                    <a:pt x="0" y="0"/>
                  </a:lnTo>
                  <a:close/>
                </a:path>
              </a:pathLst>
            </a:custGeom>
            <a:blipFill>
              <a:blip r:embed="rId10"/>
              <a:stretch>
                <a:fillRect l="0" t="-158468" r="0" b="0"/>
              </a:stretch>
            </a:blipFill>
          </p:spPr>
        </p:sp>
      </p:grpSp>
      <p:sp>
        <p:nvSpPr>
          <p:cNvPr name="TextBox 26" id="26"/>
          <p:cNvSpPr txBox="true"/>
          <p:nvPr/>
        </p:nvSpPr>
        <p:spPr>
          <a:xfrm rot="0">
            <a:off x="1463928" y="329250"/>
            <a:ext cx="4554565" cy="457200"/>
          </a:xfrm>
          <a:prstGeom prst="rect">
            <a:avLst/>
          </a:prstGeom>
        </p:spPr>
        <p:txBody>
          <a:bodyPr anchor="t" rtlCol="false" tIns="0" lIns="0" bIns="0" rIns="0">
            <a:spAutoFit/>
          </a:bodyPr>
          <a:lstStyle/>
          <a:p>
            <a:pPr algn="ctr">
              <a:lnSpc>
                <a:spcPts val="3300"/>
              </a:lnSpc>
            </a:pPr>
            <a:r>
              <a:rPr lang="en-US" b="true" sz="3000" spc="44">
                <a:solidFill>
                  <a:srgbClr val="0FA577"/>
                </a:solidFill>
                <a:latin typeface="Poppins Bold"/>
                <a:ea typeface="Poppins Bold"/>
                <a:cs typeface="Poppins Bold"/>
                <a:sym typeface="Poppins Bold"/>
              </a:rPr>
              <a:t>ΠΑΖΑΡΙ ΒΙΒΛΙΩΝ</a:t>
            </a:r>
          </a:p>
        </p:txBody>
      </p:sp>
      <p:sp>
        <p:nvSpPr>
          <p:cNvPr name="Freeform 27" id="27"/>
          <p:cNvSpPr/>
          <p:nvPr/>
        </p:nvSpPr>
        <p:spPr>
          <a:xfrm flipH="false" flipV="false" rot="0">
            <a:off x="484627" y="10078090"/>
            <a:ext cx="1769707" cy="362790"/>
          </a:xfrm>
          <a:custGeom>
            <a:avLst/>
            <a:gdLst/>
            <a:ahLst/>
            <a:cxnLst/>
            <a:rect r="r" b="b" t="t" l="l"/>
            <a:pathLst>
              <a:path h="362790" w="1769707">
                <a:moveTo>
                  <a:pt x="0" y="0"/>
                </a:moveTo>
                <a:lnTo>
                  <a:pt x="1769707" y="0"/>
                </a:lnTo>
                <a:lnTo>
                  <a:pt x="1769707" y="362790"/>
                </a:lnTo>
                <a:lnTo>
                  <a:pt x="0" y="362790"/>
                </a:lnTo>
                <a:lnTo>
                  <a:pt x="0" y="0"/>
                </a:lnTo>
                <a:close/>
              </a:path>
            </a:pathLst>
          </a:custGeom>
          <a:blipFill>
            <a:blip r:embed="rId11"/>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470660" y="912613"/>
            <a:ext cx="1282412" cy="1623307"/>
          </a:xfrm>
          <a:custGeom>
            <a:avLst/>
            <a:gdLst/>
            <a:ahLst/>
            <a:cxnLst/>
            <a:rect r="r" b="b" t="t" l="l"/>
            <a:pathLst>
              <a:path h="1623307" w="1282412">
                <a:moveTo>
                  <a:pt x="0" y="0"/>
                </a:moveTo>
                <a:lnTo>
                  <a:pt x="1282413" y="0"/>
                </a:lnTo>
                <a:lnTo>
                  <a:pt x="1282413" y="1623307"/>
                </a:lnTo>
                <a:lnTo>
                  <a:pt x="0" y="1623307"/>
                </a:lnTo>
                <a:lnTo>
                  <a:pt x="0" y="0"/>
                </a:lnTo>
                <a:close/>
              </a:path>
            </a:pathLst>
          </a:custGeom>
          <a:blipFill>
            <a:blip r:embed="rId2"/>
            <a:stretch>
              <a:fillRect l="0" t="0" r="0" b="0"/>
            </a:stretch>
          </a:blipFill>
        </p:spPr>
      </p:sp>
      <p:sp>
        <p:nvSpPr>
          <p:cNvPr name="Freeform 3" id="3"/>
          <p:cNvSpPr/>
          <p:nvPr/>
        </p:nvSpPr>
        <p:spPr>
          <a:xfrm flipH="false" flipV="false" rot="0">
            <a:off x="756000" y="3008183"/>
            <a:ext cx="1848043" cy="1848043"/>
          </a:xfrm>
          <a:custGeom>
            <a:avLst/>
            <a:gdLst/>
            <a:ahLst/>
            <a:cxnLst/>
            <a:rect r="r" b="b" t="t" l="l"/>
            <a:pathLst>
              <a:path h="1848043" w="1848043">
                <a:moveTo>
                  <a:pt x="0" y="0"/>
                </a:moveTo>
                <a:lnTo>
                  <a:pt x="1848043" y="0"/>
                </a:lnTo>
                <a:lnTo>
                  <a:pt x="1848043" y="1848043"/>
                </a:lnTo>
                <a:lnTo>
                  <a:pt x="0" y="1848043"/>
                </a:lnTo>
                <a:lnTo>
                  <a:pt x="0" y="0"/>
                </a:lnTo>
                <a:close/>
              </a:path>
            </a:pathLst>
          </a:custGeom>
          <a:blipFill>
            <a:blip r:embed="rId3"/>
            <a:stretch>
              <a:fillRect l="0" t="0" r="0" b="0"/>
            </a:stretch>
          </a:blipFill>
        </p:spPr>
      </p:sp>
      <p:sp>
        <p:nvSpPr>
          <p:cNvPr name="Freeform 4" id="4"/>
          <p:cNvSpPr/>
          <p:nvPr/>
        </p:nvSpPr>
        <p:spPr>
          <a:xfrm flipH="false" flipV="false" rot="0">
            <a:off x="2346417" y="4456079"/>
            <a:ext cx="2867167" cy="2594866"/>
          </a:xfrm>
          <a:custGeom>
            <a:avLst/>
            <a:gdLst/>
            <a:ahLst/>
            <a:cxnLst/>
            <a:rect r="r" b="b" t="t" l="l"/>
            <a:pathLst>
              <a:path h="2594866" w="2867167">
                <a:moveTo>
                  <a:pt x="0" y="0"/>
                </a:moveTo>
                <a:lnTo>
                  <a:pt x="2867166" y="0"/>
                </a:lnTo>
                <a:lnTo>
                  <a:pt x="2867166" y="2594867"/>
                </a:lnTo>
                <a:lnTo>
                  <a:pt x="0" y="2594867"/>
                </a:lnTo>
                <a:lnTo>
                  <a:pt x="0" y="0"/>
                </a:lnTo>
                <a:close/>
              </a:path>
            </a:pathLst>
          </a:custGeom>
          <a:blipFill>
            <a:blip r:embed="rId4"/>
            <a:stretch>
              <a:fillRect l="0" t="0" r="0" b="0"/>
            </a:stretch>
          </a:blipFill>
        </p:spPr>
      </p:sp>
      <p:sp>
        <p:nvSpPr>
          <p:cNvPr name="Freeform 5" id="5"/>
          <p:cNvSpPr/>
          <p:nvPr/>
        </p:nvSpPr>
        <p:spPr>
          <a:xfrm flipH="false" flipV="false" rot="0">
            <a:off x="4304213" y="6796466"/>
            <a:ext cx="3255787" cy="3895534"/>
          </a:xfrm>
          <a:custGeom>
            <a:avLst/>
            <a:gdLst/>
            <a:ahLst/>
            <a:cxnLst/>
            <a:rect r="r" b="b" t="t" l="l"/>
            <a:pathLst>
              <a:path h="3895534" w="3255787">
                <a:moveTo>
                  <a:pt x="0" y="0"/>
                </a:moveTo>
                <a:lnTo>
                  <a:pt x="3255787" y="0"/>
                </a:lnTo>
                <a:lnTo>
                  <a:pt x="3255787" y="3895534"/>
                </a:lnTo>
                <a:lnTo>
                  <a:pt x="0" y="3895534"/>
                </a:lnTo>
                <a:lnTo>
                  <a:pt x="0" y="0"/>
                </a:lnTo>
                <a:close/>
              </a:path>
            </a:pathLst>
          </a:custGeom>
          <a:blipFill>
            <a:blip r:embed="rId5"/>
            <a:stretch>
              <a:fillRect l="0" t="-26051" r="0" b="0"/>
            </a:stretch>
          </a:blipFill>
        </p:spPr>
      </p:sp>
      <p:sp>
        <p:nvSpPr>
          <p:cNvPr name="TextBox 6" id="6"/>
          <p:cNvSpPr txBox="true"/>
          <p:nvPr/>
        </p:nvSpPr>
        <p:spPr>
          <a:xfrm rot="0">
            <a:off x="558935" y="317618"/>
            <a:ext cx="7082074" cy="537845"/>
          </a:xfrm>
          <a:prstGeom prst="rect">
            <a:avLst/>
          </a:prstGeom>
        </p:spPr>
        <p:txBody>
          <a:bodyPr anchor="t" rtlCol="false" tIns="0" lIns="0" bIns="0" rIns="0">
            <a:spAutoFit/>
          </a:bodyPr>
          <a:lstStyle/>
          <a:p>
            <a:pPr algn="ctr">
              <a:lnSpc>
                <a:spcPts val="4480"/>
              </a:lnSpc>
            </a:pPr>
            <a:r>
              <a:rPr lang="en-US" sz="3200" b="true">
                <a:solidFill>
                  <a:srgbClr val="FF3131"/>
                </a:solidFill>
                <a:latin typeface="Canva Sans Bold"/>
                <a:ea typeface="Canva Sans Bold"/>
                <a:cs typeface="Canva Sans Bold"/>
                <a:sym typeface="Canva Sans Bold"/>
              </a:rPr>
              <a:t>ΕΠΑΝΑΧΡΗΣΙΜΟΠΟΙΗΣΗ  </a:t>
            </a:r>
          </a:p>
        </p:txBody>
      </p:sp>
      <p:sp>
        <p:nvSpPr>
          <p:cNvPr name="TextBox 7" id="7"/>
          <p:cNvSpPr txBox="true"/>
          <p:nvPr/>
        </p:nvSpPr>
        <p:spPr>
          <a:xfrm rot="0">
            <a:off x="636876" y="978177"/>
            <a:ext cx="6926193" cy="537845"/>
          </a:xfrm>
          <a:prstGeom prst="rect">
            <a:avLst/>
          </a:prstGeom>
        </p:spPr>
        <p:txBody>
          <a:bodyPr anchor="t" rtlCol="false" tIns="0" lIns="0" bIns="0" rIns="0">
            <a:spAutoFit/>
          </a:bodyPr>
          <a:lstStyle/>
          <a:p>
            <a:pPr algn="ctr">
              <a:lnSpc>
                <a:spcPts val="4480"/>
              </a:lnSpc>
            </a:pPr>
            <a:r>
              <a:rPr lang="en-US" sz="3200" b="true">
                <a:solidFill>
                  <a:srgbClr val="C6631A"/>
                </a:solidFill>
                <a:latin typeface="Canva Sans Bold"/>
                <a:ea typeface="Canva Sans Bold"/>
                <a:cs typeface="Canva Sans Bold"/>
                <a:sym typeface="Canva Sans Bold"/>
              </a:rPr>
              <a:t>ΕΠΑΝΑΞΙΟΠΟΙΗΣΗ </a:t>
            </a:r>
          </a:p>
        </p:txBody>
      </p:sp>
      <p:sp>
        <p:nvSpPr>
          <p:cNvPr name="TextBox 8" id="8"/>
          <p:cNvSpPr txBox="true"/>
          <p:nvPr/>
        </p:nvSpPr>
        <p:spPr>
          <a:xfrm rot="0">
            <a:off x="2289839" y="1639847"/>
            <a:ext cx="3620266" cy="1099820"/>
          </a:xfrm>
          <a:prstGeom prst="rect">
            <a:avLst/>
          </a:prstGeom>
        </p:spPr>
        <p:txBody>
          <a:bodyPr anchor="t" rtlCol="false" tIns="0" lIns="0" bIns="0" rIns="0">
            <a:spAutoFit/>
          </a:bodyPr>
          <a:lstStyle/>
          <a:p>
            <a:pPr algn="ctr">
              <a:lnSpc>
                <a:spcPts val="4480"/>
              </a:lnSpc>
            </a:pPr>
            <a:r>
              <a:rPr lang="en-US" sz="3200" b="true">
                <a:solidFill>
                  <a:srgbClr val="5E17EB"/>
                </a:solidFill>
                <a:latin typeface="Canva Sans Bold"/>
                <a:ea typeface="Canva Sans Bold"/>
                <a:cs typeface="Canva Sans Bold"/>
                <a:sym typeface="Canva Sans Bold"/>
              </a:rPr>
              <a:t>ΑΝΑΒΑΘΜΙΣΤΙΚΗ </a:t>
            </a:r>
          </a:p>
          <a:p>
            <a:pPr algn="ctr">
              <a:lnSpc>
                <a:spcPts val="4480"/>
              </a:lnSpc>
            </a:pPr>
            <a:r>
              <a:rPr lang="en-US" sz="3200" b="true">
                <a:solidFill>
                  <a:srgbClr val="5E17EB"/>
                </a:solidFill>
                <a:latin typeface="Canva Sans Bold"/>
                <a:ea typeface="Canva Sans Bold"/>
                <a:cs typeface="Canva Sans Bold"/>
                <a:sym typeface="Canva Sans Bold"/>
              </a:rPr>
              <a:t>ΑΝΑΚΥΚΛΩΣΗ</a:t>
            </a:r>
          </a:p>
        </p:txBody>
      </p:sp>
      <p:sp>
        <p:nvSpPr>
          <p:cNvPr name="TextBox 9" id="9"/>
          <p:cNvSpPr txBox="true"/>
          <p:nvPr/>
        </p:nvSpPr>
        <p:spPr>
          <a:xfrm rot="0">
            <a:off x="2763793" y="2758712"/>
            <a:ext cx="2672358" cy="580390"/>
          </a:xfrm>
          <a:prstGeom prst="rect">
            <a:avLst/>
          </a:prstGeom>
        </p:spPr>
        <p:txBody>
          <a:bodyPr anchor="t" rtlCol="false" tIns="0" lIns="0" bIns="0" rIns="0">
            <a:spAutoFit/>
          </a:bodyPr>
          <a:lstStyle/>
          <a:p>
            <a:pPr algn="ctr">
              <a:lnSpc>
                <a:spcPts val="4759"/>
              </a:lnSpc>
            </a:pPr>
            <a:r>
              <a:rPr lang="en-US" sz="3399" b="true">
                <a:solidFill>
                  <a:srgbClr val="5A632F"/>
                </a:solidFill>
                <a:latin typeface="Canva Sans Bold"/>
                <a:ea typeface="Canva Sans Bold"/>
                <a:cs typeface="Canva Sans Bold"/>
                <a:sym typeface="Canva Sans Bold"/>
              </a:rPr>
              <a:t>ΕΡΓΑΣΤΗΡΙΟ</a:t>
            </a:r>
          </a:p>
        </p:txBody>
      </p:sp>
      <p:grpSp>
        <p:nvGrpSpPr>
          <p:cNvPr name="Group 10" id="10"/>
          <p:cNvGrpSpPr/>
          <p:nvPr/>
        </p:nvGrpSpPr>
        <p:grpSpPr>
          <a:xfrm rot="0">
            <a:off x="1760338" y="8896083"/>
            <a:ext cx="2137991" cy="1522980"/>
            <a:chOff x="0" y="0"/>
            <a:chExt cx="2850655" cy="2030640"/>
          </a:xfrm>
        </p:grpSpPr>
        <p:sp>
          <p:nvSpPr>
            <p:cNvPr name="Freeform 11" id="11"/>
            <p:cNvSpPr/>
            <p:nvPr/>
          </p:nvSpPr>
          <p:spPr>
            <a:xfrm flipH="false" flipV="false" rot="0">
              <a:off x="326655" y="0"/>
              <a:ext cx="2197345" cy="1620668"/>
            </a:xfrm>
            <a:custGeom>
              <a:avLst/>
              <a:gdLst/>
              <a:ahLst/>
              <a:cxnLst/>
              <a:rect r="r" b="b" t="t" l="l"/>
              <a:pathLst>
                <a:path h="1620668" w="2197345">
                  <a:moveTo>
                    <a:pt x="0" y="0"/>
                  </a:moveTo>
                  <a:lnTo>
                    <a:pt x="2197345" y="0"/>
                  </a:lnTo>
                  <a:lnTo>
                    <a:pt x="2197345" y="1620668"/>
                  </a:lnTo>
                  <a:lnTo>
                    <a:pt x="0" y="1620668"/>
                  </a:lnTo>
                  <a:lnTo>
                    <a:pt x="0" y="0"/>
                  </a:lnTo>
                  <a:close/>
                </a:path>
              </a:pathLst>
            </a:custGeom>
            <a:blipFill>
              <a:blip r:embed="rId6"/>
              <a:stretch>
                <a:fillRect l="0" t="0" r="-16150" b="0"/>
              </a:stretch>
            </a:blipFill>
          </p:spPr>
        </p:sp>
        <p:sp>
          <p:nvSpPr>
            <p:cNvPr name="Freeform 12" id="12"/>
            <p:cNvSpPr/>
            <p:nvPr/>
          </p:nvSpPr>
          <p:spPr>
            <a:xfrm flipH="false" flipV="false" rot="0">
              <a:off x="0" y="581837"/>
              <a:ext cx="2850655" cy="1448803"/>
            </a:xfrm>
            <a:custGeom>
              <a:avLst/>
              <a:gdLst/>
              <a:ahLst/>
              <a:cxnLst/>
              <a:rect r="r" b="b" t="t" l="l"/>
              <a:pathLst>
                <a:path h="1448803" w="2850655">
                  <a:moveTo>
                    <a:pt x="0" y="0"/>
                  </a:moveTo>
                  <a:lnTo>
                    <a:pt x="2850655" y="0"/>
                  </a:lnTo>
                  <a:lnTo>
                    <a:pt x="2850655" y="1448803"/>
                  </a:lnTo>
                  <a:lnTo>
                    <a:pt x="0" y="1448803"/>
                  </a:lnTo>
                  <a:lnTo>
                    <a:pt x="0" y="0"/>
                  </a:lnTo>
                  <a:close/>
                </a:path>
              </a:pathLst>
            </a:custGeom>
            <a:blipFill>
              <a:blip r:embed="rId7"/>
              <a:stretch>
                <a:fillRect l="0" t="-158468" r="0" b="0"/>
              </a:stretch>
            </a:blipFill>
          </p:spPr>
        </p:sp>
      </p:grpSp>
      <p:sp>
        <p:nvSpPr>
          <p:cNvPr name="TextBox 13" id="13"/>
          <p:cNvSpPr txBox="true"/>
          <p:nvPr/>
        </p:nvSpPr>
        <p:spPr>
          <a:xfrm rot="0">
            <a:off x="4304213" y="3400254"/>
            <a:ext cx="2733080" cy="406664"/>
          </a:xfrm>
          <a:prstGeom prst="rect">
            <a:avLst/>
          </a:prstGeom>
        </p:spPr>
        <p:txBody>
          <a:bodyPr anchor="t" rtlCol="false" tIns="0" lIns="0" bIns="0" rIns="0">
            <a:spAutoFit/>
          </a:bodyPr>
          <a:lstStyle/>
          <a:p>
            <a:pPr algn="ctr">
              <a:lnSpc>
                <a:spcPts val="3310"/>
              </a:lnSpc>
            </a:pPr>
            <a:r>
              <a:rPr lang="en-US" sz="2364" b="true">
                <a:solidFill>
                  <a:srgbClr val="000000"/>
                </a:solidFill>
                <a:latin typeface="Canva Sans Bold"/>
                <a:ea typeface="Canva Sans Bold"/>
                <a:cs typeface="Canva Sans Bold"/>
                <a:sym typeface="Canva Sans Bold"/>
              </a:rPr>
              <a:t>ΕΓΓΡΑΦΕΙΤΕ ΤΩΡΑ </a:t>
            </a:r>
          </a:p>
        </p:txBody>
      </p:sp>
      <p:sp>
        <p:nvSpPr>
          <p:cNvPr name="TextBox 14" id="14"/>
          <p:cNvSpPr txBox="true"/>
          <p:nvPr/>
        </p:nvSpPr>
        <p:spPr>
          <a:xfrm rot="0">
            <a:off x="145286" y="5400780"/>
            <a:ext cx="1933161" cy="1026984"/>
          </a:xfrm>
          <a:prstGeom prst="rect">
            <a:avLst/>
          </a:prstGeom>
        </p:spPr>
        <p:txBody>
          <a:bodyPr anchor="t" rtlCol="false" tIns="0" lIns="0" bIns="0" rIns="0">
            <a:spAutoFit/>
          </a:bodyPr>
          <a:lstStyle/>
          <a:p>
            <a:pPr algn="ctr">
              <a:lnSpc>
                <a:spcPts val="3784"/>
              </a:lnSpc>
            </a:pPr>
            <a:r>
              <a:rPr lang="en-US" b="true" sz="4204">
                <a:solidFill>
                  <a:srgbClr val="6D9826"/>
                </a:solidFill>
                <a:latin typeface="Poppins Bold"/>
                <a:ea typeface="Poppins Bold"/>
                <a:cs typeface="Poppins Bold"/>
                <a:sym typeface="Poppins Bold"/>
              </a:rPr>
              <a:t>24</a:t>
            </a:r>
          </a:p>
          <a:p>
            <a:pPr algn="ctr">
              <a:lnSpc>
                <a:spcPts val="3784"/>
              </a:lnSpc>
            </a:pPr>
            <a:r>
              <a:rPr lang="en-US" b="true" sz="4204">
                <a:solidFill>
                  <a:srgbClr val="6D9826"/>
                </a:solidFill>
                <a:latin typeface="Poppins Bold"/>
                <a:ea typeface="Poppins Bold"/>
                <a:cs typeface="Poppins Bold"/>
                <a:sym typeface="Poppins Bold"/>
              </a:rPr>
              <a:t>ΜΑΙΟΥ</a:t>
            </a:r>
          </a:p>
        </p:txBody>
      </p:sp>
      <p:sp>
        <p:nvSpPr>
          <p:cNvPr name="TextBox 15" id="15"/>
          <p:cNvSpPr txBox="true"/>
          <p:nvPr/>
        </p:nvSpPr>
        <p:spPr>
          <a:xfrm rot="0">
            <a:off x="145286" y="7440708"/>
            <a:ext cx="3769631" cy="632517"/>
          </a:xfrm>
          <a:prstGeom prst="rect">
            <a:avLst/>
          </a:prstGeom>
        </p:spPr>
        <p:txBody>
          <a:bodyPr anchor="t" rtlCol="false" tIns="0" lIns="0" bIns="0" rIns="0">
            <a:spAutoFit/>
          </a:bodyPr>
          <a:lstStyle/>
          <a:p>
            <a:pPr algn="ctr">
              <a:lnSpc>
                <a:spcPts val="2342"/>
              </a:lnSpc>
            </a:pPr>
            <a:r>
              <a:rPr lang="en-US" sz="2414" spc="202">
                <a:solidFill>
                  <a:srgbClr val="6D9826"/>
                </a:solidFill>
                <a:latin typeface="Poppins Light"/>
                <a:ea typeface="Poppins Light"/>
                <a:cs typeface="Poppins Light"/>
                <a:sym typeface="Poppins Light"/>
              </a:rPr>
              <a:t> </a:t>
            </a:r>
            <a:r>
              <a:rPr lang="en-US" sz="2414" spc="202">
                <a:solidFill>
                  <a:srgbClr val="6D9826"/>
                </a:solidFill>
                <a:latin typeface="Poppins Light"/>
                <a:ea typeface="Poppins Light"/>
                <a:cs typeface="Poppins Light"/>
                <a:sym typeface="Poppins Light"/>
              </a:rPr>
              <a:t>Οδός Παντού 123, Οποιαδήποτε Πόλη</a:t>
            </a:r>
          </a:p>
        </p:txBody>
      </p:sp>
      <p:sp>
        <p:nvSpPr>
          <p:cNvPr name="TextBox 16" id="16"/>
          <p:cNvSpPr txBox="true"/>
          <p:nvPr/>
        </p:nvSpPr>
        <p:spPr>
          <a:xfrm rot="0">
            <a:off x="193631" y="8206575"/>
            <a:ext cx="3769631" cy="632735"/>
          </a:xfrm>
          <a:prstGeom prst="rect">
            <a:avLst/>
          </a:prstGeom>
        </p:spPr>
        <p:txBody>
          <a:bodyPr anchor="t" rtlCol="false" tIns="0" lIns="0" bIns="0" rIns="0">
            <a:spAutoFit/>
          </a:bodyPr>
          <a:lstStyle/>
          <a:p>
            <a:pPr algn="ctr">
              <a:lnSpc>
                <a:spcPts val="2349"/>
              </a:lnSpc>
            </a:pPr>
            <a:r>
              <a:rPr lang="en-US" b="true" sz="2422" spc="203">
                <a:solidFill>
                  <a:srgbClr val="6D9826"/>
                </a:solidFill>
                <a:latin typeface="Poppins Bold"/>
                <a:ea typeface="Poppins Bold"/>
                <a:cs typeface="Poppins Bold"/>
                <a:sym typeface="Poppins Bold"/>
              </a:rPr>
              <a:t>3:30 Μ.Μ - ΔΩΡΕΑΝ ΕΙΣΟΔΟΣ</a:t>
            </a:r>
            <a:r>
              <a:rPr lang="en-US" b="true" sz="2422" spc="203">
                <a:solidFill>
                  <a:srgbClr val="6D9826"/>
                </a:solidFill>
                <a:latin typeface="Poppins Bold"/>
                <a:ea typeface="Poppins Bold"/>
                <a:cs typeface="Poppins Bold"/>
                <a:sym typeface="Poppins Bold"/>
              </a:rPr>
              <a:t> </a:t>
            </a:r>
          </a:p>
        </p:txBody>
      </p:sp>
      <p:sp>
        <p:nvSpPr>
          <p:cNvPr name="TextBox 17" id="17"/>
          <p:cNvSpPr txBox="true"/>
          <p:nvPr/>
        </p:nvSpPr>
        <p:spPr>
          <a:xfrm rot="0">
            <a:off x="2822432" y="3932204"/>
            <a:ext cx="4554565" cy="457200"/>
          </a:xfrm>
          <a:prstGeom prst="rect">
            <a:avLst/>
          </a:prstGeom>
        </p:spPr>
        <p:txBody>
          <a:bodyPr anchor="t" rtlCol="false" tIns="0" lIns="0" bIns="0" rIns="0">
            <a:spAutoFit/>
          </a:bodyPr>
          <a:lstStyle/>
          <a:p>
            <a:pPr algn="ctr">
              <a:lnSpc>
                <a:spcPts val="3300"/>
              </a:lnSpc>
            </a:pPr>
            <a:r>
              <a:rPr lang="en-US" b="true" sz="3000" spc="44">
                <a:solidFill>
                  <a:srgbClr val="0FA577"/>
                </a:solidFill>
                <a:latin typeface="Poppins Bold"/>
                <a:ea typeface="Poppins Bold"/>
                <a:cs typeface="Poppins Bold"/>
                <a:sym typeface="Poppins Bold"/>
              </a:rPr>
              <a:t>ΠΑΖΑΡΙ ΒΙΒΛΙΩΝ</a:t>
            </a:r>
          </a:p>
        </p:txBody>
      </p:sp>
      <p:sp>
        <p:nvSpPr>
          <p:cNvPr name="Freeform 18" id="18"/>
          <p:cNvSpPr/>
          <p:nvPr/>
        </p:nvSpPr>
        <p:spPr>
          <a:xfrm flipH="false" flipV="false" rot="0">
            <a:off x="145286" y="10193130"/>
            <a:ext cx="1769707" cy="362790"/>
          </a:xfrm>
          <a:custGeom>
            <a:avLst/>
            <a:gdLst/>
            <a:ahLst/>
            <a:cxnLst/>
            <a:rect r="r" b="b" t="t" l="l"/>
            <a:pathLst>
              <a:path h="362790" w="1769707">
                <a:moveTo>
                  <a:pt x="0" y="0"/>
                </a:moveTo>
                <a:lnTo>
                  <a:pt x="1769707" y="0"/>
                </a:lnTo>
                <a:lnTo>
                  <a:pt x="1769707" y="362790"/>
                </a:lnTo>
                <a:lnTo>
                  <a:pt x="0" y="362790"/>
                </a:lnTo>
                <a:lnTo>
                  <a:pt x="0" y="0"/>
                </a:lnTo>
                <a:close/>
              </a:path>
            </a:pathLst>
          </a:custGeom>
          <a:blipFill>
            <a:blip r:embed="rId8"/>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24184" y="146779"/>
            <a:ext cx="1726175" cy="2185032"/>
          </a:xfrm>
          <a:custGeom>
            <a:avLst/>
            <a:gdLst/>
            <a:ahLst/>
            <a:cxnLst/>
            <a:rect r="r" b="b" t="t" l="l"/>
            <a:pathLst>
              <a:path h="2185032" w="1726175">
                <a:moveTo>
                  <a:pt x="0" y="0"/>
                </a:moveTo>
                <a:lnTo>
                  <a:pt x="1726176" y="0"/>
                </a:lnTo>
                <a:lnTo>
                  <a:pt x="1726176" y="2185032"/>
                </a:lnTo>
                <a:lnTo>
                  <a:pt x="0" y="2185032"/>
                </a:lnTo>
                <a:lnTo>
                  <a:pt x="0" y="0"/>
                </a:lnTo>
                <a:close/>
              </a:path>
            </a:pathLst>
          </a:custGeom>
          <a:blipFill>
            <a:blip r:embed="rId2"/>
            <a:stretch>
              <a:fillRect l="0" t="0" r="0" b="0"/>
            </a:stretch>
          </a:blipFill>
        </p:spPr>
      </p:sp>
      <p:sp>
        <p:nvSpPr>
          <p:cNvPr name="Freeform 3" id="3"/>
          <p:cNvSpPr/>
          <p:nvPr/>
        </p:nvSpPr>
        <p:spPr>
          <a:xfrm flipH="false" flipV="false" rot="0">
            <a:off x="756000" y="4439529"/>
            <a:ext cx="2588719" cy="2588719"/>
          </a:xfrm>
          <a:custGeom>
            <a:avLst/>
            <a:gdLst/>
            <a:ahLst/>
            <a:cxnLst/>
            <a:rect r="r" b="b" t="t" l="l"/>
            <a:pathLst>
              <a:path h="2588719" w="2588719">
                <a:moveTo>
                  <a:pt x="0" y="0"/>
                </a:moveTo>
                <a:lnTo>
                  <a:pt x="2588719" y="0"/>
                </a:lnTo>
                <a:lnTo>
                  <a:pt x="2588719" y="2588719"/>
                </a:lnTo>
                <a:lnTo>
                  <a:pt x="0" y="2588719"/>
                </a:lnTo>
                <a:lnTo>
                  <a:pt x="0" y="0"/>
                </a:lnTo>
                <a:close/>
              </a:path>
            </a:pathLst>
          </a:custGeom>
          <a:blipFill>
            <a:blip r:embed="rId3"/>
            <a:stretch>
              <a:fillRect l="0" t="0" r="0" b="0"/>
            </a:stretch>
          </a:blipFill>
        </p:spPr>
      </p:sp>
      <p:sp>
        <p:nvSpPr>
          <p:cNvPr name="Freeform 4" id="4"/>
          <p:cNvSpPr/>
          <p:nvPr/>
        </p:nvSpPr>
        <p:spPr>
          <a:xfrm flipH="false" flipV="false" rot="0">
            <a:off x="1593346" y="6684532"/>
            <a:ext cx="2023644" cy="2827776"/>
          </a:xfrm>
          <a:custGeom>
            <a:avLst/>
            <a:gdLst/>
            <a:ahLst/>
            <a:cxnLst/>
            <a:rect r="r" b="b" t="t" l="l"/>
            <a:pathLst>
              <a:path h="2827776" w="2023644">
                <a:moveTo>
                  <a:pt x="0" y="0"/>
                </a:moveTo>
                <a:lnTo>
                  <a:pt x="2023644" y="0"/>
                </a:lnTo>
                <a:lnTo>
                  <a:pt x="2023644" y="2827776"/>
                </a:lnTo>
                <a:lnTo>
                  <a:pt x="0" y="2827776"/>
                </a:lnTo>
                <a:lnTo>
                  <a:pt x="0" y="0"/>
                </a:lnTo>
                <a:close/>
              </a:path>
            </a:pathLst>
          </a:custGeom>
          <a:blipFill>
            <a:blip r:embed="rId4"/>
            <a:stretch>
              <a:fillRect l="0" t="0" r="0" b="0"/>
            </a:stretch>
          </a:blipFill>
        </p:spPr>
      </p:sp>
      <p:sp>
        <p:nvSpPr>
          <p:cNvPr name="Freeform 5" id="5"/>
          <p:cNvSpPr/>
          <p:nvPr/>
        </p:nvSpPr>
        <p:spPr>
          <a:xfrm flipH="false" flipV="false" rot="0">
            <a:off x="3350997" y="5958076"/>
            <a:ext cx="3208949" cy="2140344"/>
          </a:xfrm>
          <a:custGeom>
            <a:avLst/>
            <a:gdLst/>
            <a:ahLst/>
            <a:cxnLst/>
            <a:rect r="r" b="b" t="t" l="l"/>
            <a:pathLst>
              <a:path h="2140344" w="3208949">
                <a:moveTo>
                  <a:pt x="0" y="0"/>
                </a:moveTo>
                <a:lnTo>
                  <a:pt x="3208949" y="0"/>
                </a:lnTo>
                <a:lnTo>
                  <a:pt x="3208949" y="2140344"/>
                </a:lnTo>
                <a:lnTo>
                  <a:pt x="0" y="2140344"/>
                </a:lnTo>
                <a:lnTo>
                  <a:pt x="0" y="0"/>
                </a:lnTo>
                <a:close/>
              </a:path>
            </a:pathLst>
          </a:custGeom>
          <a:blipFill>
            <a:blip r:embed="rId5"/>
            <a:stretch>
              <a:fillRect l="0" t="0" r="0" b="0"/>
            </a:stretch>
          </a:blipFill>
        </p:spPr>
      </p:sp>
      <p:sp>
        <p:nvSpPr>
          <p:cNvPr name="Freeform 6" id="6"/>
          <p:cNvSpPr/>
          <p:nvPr/>
        </p:nvSpPr>
        <p:spPr>
          <a:xfrm flipH="false" flipV="false" rot="0">
            <a:off x="3350997" y="7906841"/>
            <a:ext cx="2705545" cy="2029159"/>
          </a:xfrm>
          <a:custGeom>
            <a:avLst/>
            <a:gdLst/>
            <a:ahLst/>
            <a:cxnLst/>
            <a:rect r="r" b="b" t="t" l="l"/>
            <a:pathLst>
              <a:path h="2029159" w="2705545">
                <a:moveTo>
                  <a:pt x="0" y="0"/>
                </a:moveTo>
                <a:lnTo>
                  <a:pt x="2705545" y="0"/>
                </a:lnTo>
                <a:lnTo>
                  <a:pt x="2705545" y="2029159"/>
                </a:lnTo>
                <a:lnTo>
                  <a:pt x="0" y="2029159"/>
                </a:lnTo>
                <a:lnTo>
                  <a:pt x="0" y="0"/>
                </a:lnTo>
                <a:close/>
              </a:path>
            </a:pathLst>
          </a:custGeom>
          <a:blipFill>
            <a:blip r:embed="rId6"/>
            <a:stretch>
              <a:fillRect l="0" t="0" r="0" b="0"/>
            </a:stretch>
          </a:blipFill>
        </p:spPr>
      </p:sp>
      <p:grpSp>
        <p:nvGrpSpPr>
          <p:cNvPr name="Group 7" id="7"/>
          <p:cNvGrpSpPr/>
          <p:nvPr/>
        </p:nvGrpSpPr>
        <p:grpSpPr>
          <a:xfrm rot="0">
            <a:off x="4545412" y="4398338"/>
            <a:ext cx="1824300" cy="1299525"/>
            <a:chOff x="0" y="0"/>
            <a:chExt cx="2432401" cy="1732700"/>
          </a:xfrm>
        </p:grpSpPr>
        <p:sp>
          <p:nvSpPr>
            <p:cNvPr name="Freeform 8" id="8"/>
            <p:cNvSpPr/>
            <p:nvPr/>
          </p:nvSpPr>
          <p:spPr>
            <a:xfrm flipH="false" flipV="false" rot="0">
              <a:off x="278727" y="0"/>
              <a:ext cx="1874946" cy="1382880"/>
            </a:xfrm>
            <a:custGeom>
              <a:avLst/>
              <a:gdLst/>
              <a:ahLst/>
              <a:cxnLst/>
              <a:rect r="r" b="b" t="t" l="l"/>
              <a:pathLst>
                <a:path h="1382880" w="1874946">
                  <a:moveTo>
                    <a:pt x="0" y="0"/>
                  </a:moveTo>
                  <a:lnTo>
                    <a:pt x="1874946" y="0"/>
                  </a:lnTo>
                  <a:lnTo>
                    <a:pt x="1874946" y="1382880"/>
                  </a:lnTo>
                  <a:lnTo>
                    <a:pt x="0" y="1382880"/>
                  </a:lnTo>
                  <a:lnTo>
                    <a:pt x="0" y="0"/>
                  </a:lnTo>
                  <a:close/>
                </a:path>
              </a:pathLst>
            </a:custGeom>
            <a:blipFill>
              <a:blip r:embed="rId7"/>
              <a:stretch>
                <a:fillRect l="0" t="0" r="-16150" b="0"/>
              </a:stretch>
            </a:blipFill>
          </p:spPr>
        </p:sp>
        <p:sp>
          <p:nvSpPr>
            <p:cNvPr name="Freeform 9" id="9"/>
            <p:cNvSpPr/>
            <p:nvPr/>
          </p:nvSpPr>
          <p:spPr>
            <a:xfrm flipH="false" flipV="false" rot="0">
              <a:off x="0" y="496469"/>
              <a:ext cx="2432401" cy="1236232"/>
            </a:xfrm>
            <a:custGeom>
              <a:avLst/>
              <a:gdLst/>
              <a:ahLst/>
              <a:cxnLst/>
              <a:rect r="r" b="b" t="t" l="l"/>
              <a:pathLst>
                <a:path h="1236232" w="2432401">
                  <a:moveTo>
                    <a:pt x="0" y="0"/>
                  </a:moveTo>
                  <a:lnTo>
                    <a:pt x="2432401" y="0"/>
                  </a:lnTo>
                  <a:lnTo>
                    <a:pt x="2432401" y="1236231"/>
                  </a:lnTo>
                  <a:lnTo>
                    <a:pt x="0" y="1236231"/>
                  </a:lnTo>
                  <a:lnTo>
                    <a:pt x="0" y="0"/>
                  </a:lnTo>
                  <a:close/>
                </a:path>
              </a:pathLst>
            </a:custGeom>
            <a:blipFill>
              <a:blip r:embed="rId8"/>
              <a:stretch>
                <a:fillRect l="0" t="-158468" r="0" b="0"/>
              </a:stretch>
            </a:blipFill>
          </p:spPr>
        </p:sp>
      </p:grpSp>
      <p:sp>
        <p:nvSpPr>
          <p:cNvPr name="Freeform 10" id="10"/>
          <p:cNvSpPr/>
          <p:nvPr/>
        </p:nvSpPr>
        <p:spPr>
          <a:xfrm flipH="false" flipV="false" rot="0">
            <a:off x="145286" y="10193130"/>
            <a:ext cx="1769707" cy="362790"/>
          </a:xfrm>
          <a:custGeom>
            <a:avLst/>
            <a:gdLst/>
            <a:ahLst/>
            <a:cxnLst/>
            <a:rect r="r" b="b" t="t" l="l"/>
            <a:pathLst>
              <a:path h="362790" w="1769707">
                <a:moveTo>
                  <a:pt x="0" y="0"/>
                </a:moveTo>
                <a:lnTo>
                  <a:pt x="1769707" y="0"/>
                </a:lnTo>
                <a:lnTo>
                  <a:pt x="1769707" y="362790"/>
                </a:lnTo>
                <a:lnTo>
                  <a:pt x="0" y="362790"/>
                </a:lnTo>
                <a:lnTo>
                  <a:pt x="0" y="0"/>
                </a:lnTo>
                <a:close/>
              </a:path>
            </a:pathLst>
          </a:custGeom>
          <a:blipFill>
            <a:blip r:embed="rId9"/>
            <a:stretch>
              <a:fillRect l="0" t="0" r="0" b="0"/>
            </a:stretch>
          </a:blipFill>
        </p:spPr>
      </p:sp>
      <p:sp>
        <p:nvSpPr>
          <p:cNvPr name="TextBox 11" id="11"/>
          <p:cNvSpPr txBox="true"/>
          <p:nvPr/>
        </p:nvSpPr>
        <p:spPr>
          <a:xfrm rot="0">
            <a:off x="1654394" y="921371"/>
            <a:ext cx="5356326" cy="521057"/>
          </a:xfrm>
          <a:prstGeom prst="rect">
            <a:avLst/>
          </a:prstGeom>
        </p:spPr>
        <p:txBody>
          <a:bodyPr anchor="t" rtlCol="false" tIns="0" lIns="0" bIns="0" rIns="0">
            <a:spAutoFit/>
          </a:bodyPr>
          <a:lstStyle/>
          <a:p>
            <a:pPr algn="ctr">
              <a:lnSpc>
                <a:spcPts val="3880"/>
              </a:lnSpc>
            </a:pPr>
            <a:r>
              <a:rPr lang="en-US" b="true" sz="3528" spc="52">
                <a:solidFill>
                  <a:srgbClr val="55905A"/>
                </a:solidFill>
                <a:latin typeface="Poppins Semi-Bold"/>
                <a:ea typeface="Poppins Semi-Bold"/>
                <a:cs typeface="Poppins Semi-Bold"/>
                <a:sym typeface="Poppins Semi-Bold"/>
              </a:rPr>
              <a:t>ΠΑΖΑΡΙ ΒΙΒΛΙΩΝ</a:t>
            </a:r>
          </a:p>
        </p:txBody>
      </p:sp>
      <p:sp>
        <p:nvSpPr>
          <p:cNvPr name="TextBox 12" id="12"/>
          <p:cNvSpPr txBox="true"/>
          <p:nvPr/>
        </p:nvSpPr>
        <p:spPr>
          <a:xfrm rot="0">
            <a:off x="-163010" y="2293711"/>
            <a:ext cx="7560000" cy="2104627"/>
          </a:xfrm>
          <a:prstGeom prst="rect">
            <a:avLst/>
          </a:prstGeom>
        </p:spPr>
        <p:txBody>
          <a:bodyPr anchor="t" rtlCol="false" tIns="0" lIns="0" bIns="0" rIns="0">
            <a:spAutoFit/>
          </a:bodyPr>
          <a:lstStyle/>
          <a:p>
            <a:pPr algn="r">
              <a:lnSpc>
                <a:spcPts val="5228"/>
              </a:lnSpc>
            </a:pPr>
            <a:r>
              <a:rPr lang="en-US" sz="4979" spc="-124">
                <a:solidFill>
                  <a:srgbClr val="000000"/>
                </a:solidFill>
                <a:latin typeface="Aerospace bold"/>
                <a:ea typeface="Aerospace bold"/>
                <a:cs typeface="Aerospace bold"/>
                <a:sym typeface="Aerospace bold"/>
              </a:rPr>
              <a:t>ΔΗΜΙΟΥΡΓΗΣΤΕ ΤΗ ΔΙΚΗ ΣΑΣ ΔΩΡΕΑΝ ΒΙΒΛΙΟΘΗΚΗ / ΓΩΝΙΑ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243246" y="8285079"/>
            <a:ext cx="1121124" cy="1121124"/>
          </a:xfrm>
          <a:custGeom>
            <a:avLst/>
            <a:gdLst/>
            <a:ahLst/>
            <a:cxnLst/>
            <a:rect r="r" b="b" t="t" l="l"/>
            <a:pathLst>
              <a:path h="1121124" w="1121124">
                <a:moveTo>
                  <a:pt x="0" y="0"/>
                </a:moveTo>
                <a:lnTo>
                  <a:pt x="1121124" y="0"/>
                </a:lnTo>
                <a:lnTo>
                  <a:pt x="1121124" y="1121124"/>
                </a:lnTo>
                <a:lnTo>
                  <a:pt x="0" y="1121124"/>
                </a:lnTo>
                <a:lnTo>
                  <a:pt x="0" y="0"/>
                </a:lnTo>
                <a:close/>
              </a:path>
            </a:pathLst>
          </a:custGeom>
          <a:blipFill>
            <a:blip r:embed="rId6"/>
            <a:stretch>
              <a:fillRect l="0" t="0" r="0" b="0"/>
            </a:stretch>
          </a:blipFill>
        </p:spPr>
      </p:sp>
      <p:sp>
        <p:nvSpPr>
          <p:cNvPr name="Freeform 6" id="6"/>
          <p:cNvSpPr/>
          <p:nvPr/>
        </p:nvSpPr>
        <p:spPr>
          <a:xfrm flipH="false" flipV="false" rot="0">
            <a:off x="4944790" y="7368440"/>
            <a:ext cx="1372667" cy="1833279"/>
          </a:xfrm>
          <a:custGeom>
            <a:avLst/>
            <a:gdLst/>
            <a:ahLst/>
            <a:cxnLst/>
            <a:rect r="r" b="b" t="t" l="l"/>
            <a:pathLst>
              <a:path h="1833279" w="1372667">
                <a:moveTo>
                  <a:pt x="0" y="0"/>
                </a:moveTo>
                <a:lnTo>
                  <a:pt x="1372667" y="0"/>
                </a:lnTo>
                <a:lnTo>
                  <a:pt x="1372667" y="1833278"/>
                </a:lnTo>
                <a:lnTo>
                  <a:pt x="0" y="18332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7" id="7"/>
          <p:cNvGrpSpPr/>
          <p:nvPr/>
        </p:nvGrpSpPr>
        <p:grpSpPr>
          <a:xfrm rot="0">
            <a:off x="4015128" y="7775466"/>
            <a:ext cx="1384202" cy="1630738"/>
            <a:chOff x="0" y="0"/>
            <a:chExt cx="1845603" cy="2174317"/>
          </a:xfrm>
        </p:grpSpPr>
        <p:sp>
          <p:nvSpPr>
            <p:cNvPr name="Freeform 8" id="8"/>
            <p:cNvSpPr/>
            <p:nvPr/>
          </p:nvSpPr>
          <p:spPr>
            <a:xfrm flipH="false" flipV="false" rot="0">
              <a:off x="0" y="328714"/>
              <a:ext cx="1845603" cy="1845603"/>
            </a:xfrm>
            <a:custGeom>
              <a:avLst/>
              <a:gdLst/>
              <a:ahLst/>
              <a:cxnLst/>
              <a:rect r="r" b="b" t="t" l="l"/>
              <a:pathLst>
                <a:path h="1845603" w="1845603">
                  <a:moveTo>
                    <a:pt x="0" y="0"/>
                  </a:moveTo>
                  <a:lnTo>
                    <a:pt x="1845603" y="0"/>
                  </a:lnTo>
                  <a:lnTo>
                    <a:pt x="1845603" y="1845603"/>
                  </a:lnTo>
                  <a:lnTo>
                    <a:pt x="0" y="1845603"/>
                  </a:lnTo>
                  <a:lnTo>
                    <a:pt x="0" y="0"/>
                  </a:lnTo>
                  <a:close/>
                </a:path>
              </a:pathLst>
            </a:custGeom>
            <a:blipFill>
              <a:blip r:embed="rId9"/>
              <a:stretch>
                <a:fillRect l="0" t="0" r="0" b="0"/>
              </a:stretch>
            </a:blipFill>
          </p:spPr>
        </p:sp>
        <p:sp>
          <p:nvSpPr>
            <p:cNvPr name="Freeform 9" id="9"/>
            <p:cNvSpPr/>
            <p:nvPr/>
          </p:nvSpPr>
          <p:spPr>
            <a:xfrm flipH="false" flipV="false" rot="-1736355">
              <a:off x="290251" y="252801"/>
              <a:ext cx="1265100" cy="853367"/>
            </a:xfrm>
            <a:custGeom>
              <a:avLst/>
              <a:gdLst/>
              <a:ahLst/>
              <a:cxnLst/>
              <a:rect r="r" b="b" t="t" l="l"/>
              <a:pathLst>
                <a:path h="853367" w="1265100">
                  <a:moveTo>
                    <a:pt x="0" y="0"/>
                  </a:moveTo>
                  <a:lnTo>
                    <a:pt x="1265100" y="0"/>
                  </a:lnTo>
                  <a:lnTo>
                    <a:pt x="1265100" y="853367"/>
                  </a:lnTo>
                  <a:lnTo>
                    <a:pt x="0" y="85336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sp>
        <p:nvSpPr>
          <p:cNvPr name="Freeform 10" id="10"/>
          <p:cNvSpPr/>
          <p:nvPr/>
        </p:nvSpPr>
        <p:spPr>
          <a:xfrm flipH="false" flipV="false" rot="0">
            <a:off x="2144018" y="8285079"/>
            <a:ext cx="1115212" cy="1115212"/>
          </a:xfrm>
          <a:custGeom>
            <a:avLst/>
            <a:gdLst/>
            <a:ahLst/>
            <a:cxnLst/>
            <a:rect r="r" b="b" t="t" l="l"/>
            <a:pathLst>
              <a:path h="1115212" w="1115212">
                <a:moveTo>
                  <a:pt x="0" y="0"/>
                </a:moveTo>
                <a:lnTo>
                  <a:pt x="1115212" y="0"/>
                </a:lnTo>
                <a:lnTo>
                  <a:pt x="1115212" y="1115212"/>
                </a:lnTo>
                <a:lnTo>
                  <a:pt x="0" y="1115212"/>
                </a:lnTo>
                <a:lnTo>
                  <a:pt x="0" y="0"/>
                </a:lnTo>
                <a:close/>
              </a:path>
            </a:pathLst>
          </a:custGeom>
          <a:blipFill>
            <a:blip r:embed="rId12"/>
            <a:stretch>
              <a:fillRect l="0" t="0" r="0" b="0"/>
            </a:stretch>
          </a:blipFill>
        </p:spPr>
      </p:sp>
      <p:sp>
        <p:nvSpPr>
          <p:cNvPr name="TextBox 11" id="11"/>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12" id="12"/>
          <p:cNvSpPr txBox="true"/>
          <p:nvPr/>
        </p:nvSpPr>
        <p:spPr>
          <a:xfrm rot="0">
            <a:off x="412726" y="5174550"/>
            <a:ext cx="7204805" cy="1337158"/>
          </a:xfrm>
          <a:prstGeom prst="rect">
            <a:avLst/>
          </a:prstGeom>
        </p:spPr>
        <p:txBody>
          <a:bodyPr anchor="t" rtlCol="false" tIns="0" lIns="0" bIns="0" rIns="0">
            <a:spAutoFit/>
          </a:bodyPr>
          <a:lstStyle/>
          <a:p>
            <a:pPr algn="ctr">
              <a:lnSpc>
                <a:spcPts val="5105"/>
              </a:lnSpc>
            </a:pPr>
            <a:r>
              <a:rPr lang="en-US" sz="3403" spc="3">
                <a:solidFill>
                  <a:srgbClr val="12C91A"/>
                </a:solidFill>
                <a:latin typeface="Aerospace bold"/>
                <a:ea typeface="Aerospace bold"/>
                <a:cs typeface="Aerospace bold"/>
                <a:sym typeface="Aerospace bold"/>
              </a:rPr>
              <a:t>Ανταλλαγή Ρούχων </a:t>
            </a:r>
          </a:p>
          <a:p>
            <a:pPr algn="ctr">
              <a:lnSpc>
                <a:spcPts val="5105"/>
              </a:lnSpc>
            </a:pPr>
          </a:p>
          <a:p>
            <a:pPr algn="ctr">
              <a:lnSpc>
                <a:spcPts val="5105"/>
              </a:lnSpc>
            </a:pPr>
            <a:r>
              <a:rPr lang="en-US" sz="3403" spc="3">
                <a:solidFill>
                  <a:srgbClr val="12C91A"/>
                </a:solidFill>
                <a:latin typeface="Aerospace bold"/>
                <a:ea typeface="Aerospace bold"/>
                <a:cs typeface="Aerospace bold"/>
                <a:sym typeface="Aerospace bold"/>
              </a:rPr>
              <a:t>Πακέτο Εκπαιδευτικού Υλικού</a:t>
            </a:r>
          </a:p>
        </p:txBody>
      </p:sp>
      <p:sp>
        <p:nvSpPr>
          <p:cNvPr name="TextBox 13" id="13"/>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728964"/>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8515507"/>
        </p:xfrm>
        <a:graphic>
          <a:graphicData uri="http://schemas.openxmlformats.org/drawingml/2006/table">
            <a:tbl>
              <a:tblPr/>
              <a:tblGrid>
                <a:gridCol w="2853489"/>
                <a:gridCol w="1770962"/>
                <a:gridCol w="1276209"/>
                <a:gridCol w="863230"/>
              </a:tblGrid>
              <a:tr h="839113">
                <a:tc>
                  <a:txBody>
                    <a:bodyPr anchor="t" rtlCol="false"/>
                    <a:lstStyle/>
                    <a:p>
                      <a:pPr algn="ctr" marL="0" indent="0" lvl="0">
                        <a:lnSpc>
                          <a:spcPts val="1399"/>
                        </a:lnSpc>
                        <a:spcBef>
                          <a:spcPct val="0"/>
                        </a:spcBef>
                        <a:defRPr/>
                      </a:pPr>
                      <a:r>
                        <a:rPr lang="en-US" b="true" sz="999" spc="352">
                          <a:solidFill>
                            <a:srgbClr val="000000"/>
                          </a:solidFill>
                          <a:latin typeface="Poppins Bold"/>
                          <a:ea typeface="Poppins Bold"/>
                          <a:cs typeface="Poppins Bold"/>
                          <a:sym typeface="Poppins Bold"/>
                        </a:rPr>
                        <a:t>ΑΠΑΡΑΙΤΗΤΑ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399"/>
                        </a:lnSpc>
                        <a:spcBef>
                          <a:spcPct val="0"/>
                        </a:spcBef>
                        <a:defRPr/>
                      </a:pPr>
                      <a:r>
                        <a:rPr lang="en-US" b="true" sz="999" spc="352">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399"/>
                        </a:lnSpc>
                        <a:spcBef>
                          <a:spcPct val="0"/>
                        </a:spcBef>
                        <a:defRPr/>
                      </a:pPr>
                      <a:r>
                        <a:rPr lang="en-US" b="true" sz="999" spc="352">
                          <a:solidFill>
                            <a:srgbClr val="000000"/>
                          </a:solidFill>
                          <a:latin typeface="Poppins Bold"/>
                          <a:ea typeface="Poppins Bold"/>
                          <a:cs typeface="Poppins Bold"/>
                          <a:sym typeface="Poppins Bold"/>
                        </a:rPr>
                        <a:t>ΚΟΣΤΟΣ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399"/>
                        </a:lnSpc>
                        <a:spcBef>
                          <a:spcPct val="0"/>
                        </a:spcBef>
                        <a:defRPr/>
                      </a:pPr>
                      <a:r>
                        <a:rPr lang="en-US" b="true" sz="999" spc="352">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3981">
                <a:tc>
                  <a:txBody>
                    <a:bodyPr anchor="t" rtlCol="false"/>
                    <a:lstStyle/>
                    <a:p>
                      <a:pPr algn="ctr" marL="0" indent="0" lvl="0">
                        <a:lnSpc>
                          <a:spcPts val="1539"/>
                        </a:lnSpc>
                        <a:spcBef>
                          <a:spcPct val="0"/>
                        </a:spcBef>
                        <a:defRPr/>
                      </a:pPr>
                      <a:r>
                        <a:rPr lang="en-US" sz="1099" spc="388">
                          <a:solidFill>
                            <a:srgbClr val="000000"/>
                          </a:solidFill>
                          <a:latin typeface="Poppins"/>
                          <a:ea typeface="Poppins"/>
                          <a:cs typeface="Poppins"/>
                          <a:sym typeface="Poppins"/>
                        </a:rPr>
                        <a:t>Χώρος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1">
                <a:tc>
                  <a:txBody>
                    <a:bodyPr anchor="t" rtlCol="false"/>
                    <a:lstStyle/>
                    <a:p>
                      <a:pPr algn="ctr" marL="0" indent="0" lvl="0">
                        <a:lnSpc>
                          <a:spcPts val="1539"/>
                        </a:lnSpc>
                        <a:spcBef>
                          <a:spcPct val="0"/>
                        </a:spcBef>
                        <a:defRPr/>
                      </a:pPr>
                      <a:r>
                        <a:rPr lang="en-US" sz="1099" spc="388">
                          <a:solidFill>
                            <a:srgbClr val="000000"/>
                          </a:solidFill>
                          <a:latin typeface="Poppins"/>
                          <a:ea typeface="Poppins"/>
                          <a:cs typeface="Poppins"/>
                          <a:sym typeface="Poppins"/>
                        </a:rPr>
                        <a:t>Αναψυκτικά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1">
                <a:tc>
                  <a:txBody>
                    <a:bodyPr anchor="t" rtlCol="false"/>
                    <a:lstStyle/>
                    <a:p>
                      <a:pPr algn="ctr" marL="0" indent="0" lvl="0">
                        <a:lnSpc>
                          <a:spcPts val="1539"/>
                        </a:lnSpc>
                        <a:spcBef>
                          <a:spcPct val="0"/>
                        </a:spcBef>
                        <a:defRPr/>
                      </a:pPr>
                      <a:r>
                        <a:rPr lang="en-US" sz="1099" spc="388">
                          <a:solidFill>
                            <a:srgbClr val="000000"/>
                          </a:solidFill>
                          <a:latin typeface="Poppins"/>
                          <a:ea typeface="Poppins"/>
                          <a:cs typeface="Poppins"/>
                          <a:sym typeface="Poppins"/>
                        </a:rPr>
                        <a:t>Ρούχα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715153">
                <a:tc>
                  <a:txBody>
                    <a:bodyPr anchor="t" rtlCol="false"/>
                    <a:lstStyle/>
                    <a:p>
                      <a:pPr algn="ctr" marL="0" indent="0" lvl="0">
                        <a:lnSpc>
                          <a:spcPts val="1539"/>
                        </a:lnSpc>
                        <a:spcBef>
                          <a:spcPct val="0"/>
                        </a:spcBef>
                        <a:defRPr/>
                      </a:pPr>
                      <a:r>
                        <a:rPr lang="en-US" sz="1099" spc="388">
                          <a:solidFill>
                            <a:srgbClr val="000000"/>
                          </a:solidFill>
                          <a:latin typeface="Poppins"/>
                          <a:ea typeface="Poppins"/>
                          <a:cs typeface="Poppins"/>
                          <a:sym typeface="Poppins"/>
                        </a:rPr>
                        <a:t>Κρεμάστρες &amp; Τραπέζια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1">
                <a:tc>
                  <a:txBody>
                    <a:bodyPr anchor="t" rtlCol="false"/>
                    <a:lstStyle/>
                    <a:p>
                      <a:pPr algn="ctr" marL="0" indent="0" lvl="0">
                        <a:lnSpc>
                          <a:spcPts val="1539"/>
                        </a:lnSpc>
                        <a:spcBef>
                          <a:spcPct val="0"/>
                        </a:spcBef>
                        <a:defRPr/>
                      </a:pPr>
                      <a:r>
                        <a:rPr lang="en-US" sz="1099" spc="388">
                          <a:solidFill>
                            <a:srgbClr val="000000"/>
                          </a:solidFill>
                          <a:latin typeface="Poppins"/>
                          <a:ea typeface="Poppins"/>
                          <a:cs typeface="Poppins"/>
                          <a:sym typeface="Poppins"/>
                        </a:rPr>
                        <a:t>Δοκιμαστήρια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1">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1">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1">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1">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1">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1">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1">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1">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53469">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36770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87990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54391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412122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82774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955894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0">
            <a:off x="534205" y="10151898"/>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7"/>
            <a:stretch>
              <a:fillRect l="0" t="0" r="0" b="0"/>
            </a:stretch>
          </a:blipFill>
        </p:spPr>
      </p:sp>
      <p:sp>
        <p:nvSpPr>
          <p:cNvPr name="Freeform 19" id="19"/>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0" id="20"/>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1" id="21"/>
          <p:cNvSpPr txBox="true"/>
          <p:nvPr/>
        </p:nvSpPr>
        <p:spPr>
          <a:xfrm rot="0">
            <a:off x="1608434" y="278480"/>
            <a:ext cx="4554565" cy="477520"/>
          </a:xfrm>
          <a:prstGeom prst="rect">
            <a:avLst/>
          </a:prstGeom>
        </p:spPr>
        <p:txBody>
          <a:bodyPr anchor="t" rtlCol="false" tIns="0" lIns="0" bIns="0" rIns="0">
            <a:spAutoFit/>
          </a:bodyPr>
          <a:lstStyle/>
          <a:p>
            <a:pPr algn="ctr">
              <a:lnSpc>
                <a:spcPts val="3409"/>
              </a:lnSpc>
            </a:pPr>
            <a:r>
              <a:rPr lang="en-US" b="true" sz="3099" spc="46">
                <a:solidFill>
                  <a:srgbClr val="12C91A"/>
                </a:solidFill>
                <a:latin typeface="Poppins Semi-Bold"/>
                <a:ea typeface="Poppins Semi-Bold"/>
                <a:cs typeface="Poppins Semi-Bold"/>
                <a:sym typeface="Poppins Semi-Bold"/>
              </a:rPr>
              <a:t>Ανταλλαγή Ρούχων</a:t>
            </a:r>
          </a:p>
        </p:txBody>
      </p:sp>
      <p:sp>
        <p:nvSpPr>
          <p:cNvPr name="TextBox 22" id="22"/>
          <p:cNvSpPr txBox="true"/>
          <p:nvPr/>
        </p:nvSpPr>
        <p:spPr>
          <a:xfrm rot="0">
            <a:off x="1608434" y="689325"/>
            <a:ext cx="4554565" cy="457214"/>
          </a:xfrm>
          <a:prstGeom prst="rect">
            <a:avLst/>
          </a:prstGeom>
        </p:spPr>
        <p:txBody>
          <a:bodyPr anchor="t" rtlCol="false" tIns="0" lIns="0" bIns="0" rIns="0">
            <a:spAutoFit/>
          </a:bodyPr>
          <a:lstStyle/>
          <a:p>
            <a:pPr algn="ctr">
              <a:lnSpc>
                <a:spcPts val="3674"/>
              </a:lnSpc>
            </a:pPr>
            <a:r>
              <a:rPr lang="en-US" sz="2624" spc="52">
                <a:solidFill>
                  <a:srgbClr val="12C91A"/>
                </a:solidFill>
                <a:latin typeface="Poppins"/>
                <a:ea typeface="Poppins"/>
                <a:cs typeface="Poppins"/>
                <a:sym typeface="Poppins"/>
              </a:rPr>
              <a:t>Κατάλογος Απαραίτητων</a:t>
            </a:r>
          </a:p>
        </p:txBody>
      </p:sp>
      <p:sp>
        <p:nvSpPr>
          <p:cNvPr name="Freeform 23" id="23"/>
          <p:cNvSpPr/>
          <p:nvPr/>
        </p:nvSpPr>
        <p:spPr>
          <a:xfrm flipH="false" flipV="false" rot="5400000">
            <a:off x="6652188" y="8945168"/>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62517" y="138694"/>
            <a:ext cx="1011925" cy="1011925"/>
          </a:xfrm>
          <a:custGeom>
            <a:avLst/>
            <a:gdLst/>
            <a:ahLst/>
            <a:cxnLst/>
            <a:rect r="r" b="b" t="t" l="l"/>
            <a:pathLst>
              <a:path h="1011925" w="1011925">
                <a:moveTo>
                  <a:pt x="0" y="0"/>
                </a:moveTo>
                <a:lnTo>
                  <a:pt x="1011925" y="0"/>
                </a:lnTo>
                <a:lnTo>
                  <a:pt x="1011925" y="1011925"/>
                </a:lnTo>
                <a:lnTo>
                  <a:pt x="0" y="1011925"/>
                </a:lnTo>
                <a:lnTo>
                  <a:pt x="0" y="0"/>
                </a:lnTo>
                <a:close/>
              </a:path>
            </a:pathLst>
          </a:custGeom>
          <a:blipFill>
            <a:blip r:embed="rId4"/>
            <a:stretch>
              <a:fillRect l="0" t="0" r="0" b="0"/>
            </a:stretch>
          </a:blipFill>
        </p:spPr>
      </p:sp>
      <p:sp>
        <p:nvSpPr>
          <p:cNvPr name="Freeform 4" id="4"/>
          <p:cNvSpPr/>
          <p:nvPr/>
        </p:nvSpPr>
        <p:spPr>
          <a:xfrm flipH="false" flipV="false" rot="0">
            <a:off x="6505661" y="9630860"/>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5"/>
            <a:stretch>
              <a:fillRect l="0" t="0" r="0" b="0"/>
            </a:stretch>
          </a:blipFill>
        </p:spPr>
      </p:sp>
      <p:graphicFrame>
        <p:nvGraphicFramePr>
          <p:cNvPr name="Table 5" id="5"/>
          <p:cNvGraphicFramePr>
            <a:graphicFrameLocks noGrp="true"/>
          </p:cNvGraphicFramePr>
          <p:nvPr/>
        </p:nvGraphicFramePr>
        <p:xfrm>
          <a:off x="503771" y="1420493"/>
          <a:ext cx="6763890" cy="8305617"/>
        </p:xfrm>
        <a:graphic>
          <a:graphicData uri="http://schemas.openxmlformats.org/drawingml/2006/table">
            <a:tbl>
              <a:tblPr/>
              <a:tblGrid>
                <a:gridCol w="2872267"/>
                <a:gridCol w="1647977"/>
                <a:gridCol w="1380416"/>
                <a:gridCol w="863230"/>
              </a:tblGrid>
              <a:tr h="629352">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ΚΑΘΗΚΟΝΤΑ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ΠΡΟΘΕΣΜΙΑ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399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Καθορισμός Ημερομηνίας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Οργάνωση Χώρου</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52">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Δημιουργία Αφίσας και Πρόσκλησης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Κοινοποίησης Αφίσας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Αποστολή Προσκλήσεων</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52">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Διακόσμηση Χώρου Εκδήλωσης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09">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6" id="6"/>
          <p:cNvSpPr/>
          <p:nvPr/>
        </p:nvSpPr>
        <p:spPr>
          <a:xfrm flipH="false" flipV="false" rot="5400000">
            <a:off x="6652188" y="2153494"/>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7" id="7"/>
          <p:cNvSpPr/>
          <p:nvPr/>
        </p:nvSpPr>
        <p:spPr>
          <a:xfrm flipH="false" flipV="false" rot="5400000">
            <a:off x="6652188" y="2704769"/>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8" id="8"/>
          <p:cNvSpPr/>
          <p:nvPr/>
        </p:nvSpPr>
        <p:spPr>
          <a:xfrm flipH="false" flipV="false" rot="5400000">
            <a:off x="6652188" y="3371095"/>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9" id="9"/>
          <p:cNvSpPr/>
          <p:nvPr/>
        </p:nvSpPr>
        <p:spPr>
          <a:xfrm flipH="false" flipV="false" rot="5400000">
            <a:off x="6652188" y="3874745"/>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0" id="10"/>
          <p:cNvSpPr/>
          <p:nvPr/>
        </p:nvSpPr>
        <p:spPr>
          <a:xfrm flipH="false" flipV="false" rot="5400000">
            <a:off x="6652188" y="4387920"/>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1" id="11"/>
          <p:cNvSpPr/>
          <p:nvPr/>
        </p:nvSpPr>
        <p:spPr>
          <a:xfrm flipH="false" flipV="false" rot="5400000">
            <a:off x="6652188" y="5022027"/>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2" id="12"/>
          <p:cNvSpPr/>
          <p:nvPr/>
        </p:nvSpPr>
        <p:spPr>
          <a:xfrm flipH="false" flipV="false" rot="5400000">
            <a:off x="6652188" y="6666326"/>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3" id="13"/>
          <p:cNvSpPr/>
          <p:nvPr/>
        </p:nvSpPr>
        <p:spPr>
          <a:xfrm flipH="false" flipV="false" rot="5400000">
            <a:off x="6652188" y="6029326"/>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4" id="14"/>
          <p:cNvSpPr/>
          <p:nvPr/>
        </p:nvSpPr>
        <p:spPr>
          <a:xfrm flipH="false" flipV="false" rot="5400000">
            <a:off x="6652188" y="5525677"/>
            <a:ext cx="303625" cy="303625"/>
          </a:xfrm>
          <a:custGeom>
            <a:avLst/>
            <a:gdLst/>
            <a:ahLst/>
            <a:cxnLst/>
            <a:rect r="r" b="b" t="t" l="l"/>
            <a:pathLst>
              <a:path h="303625" w="303625">
                <a:moveTo>
                  <a:pt x="0" y="0"/>
                </a:moveTo>
                <a:lnTo>
                  <a:pt x="303624" y="0"/>
                </a:lnTo>
                <a:lnTo>
                  <a:pt x="303624"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5" id="15"/>
          <p:cNvSpPr/>
          <p:nvPr/>
        </p:nvSpPr>
        <p:spPr>
          <a:xfrm flipH="false" flipV="false" rot="5400000">
            <a:off x="6652188" y="8245668"/>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6" id="16"/>
          <p:cNvSpPr/>
          <p:nvPr/>
        </p:nvSpPr>
        <p:spPr>
          <a:xfrm flipH="false" flipV="false" rot="5400000">
            <a:off x="6652188" y="7171694"/>
            <a:ext cx="303625" cy="303625"/>
          </a:xfrm>
          <a:custGeom>
            <a:avLst/>
            <a:gdLst/>
            <a:ahLst/>
            <a:cxnLst/>
            <a:rect r="r" b="b" t="t" l="l"/>
            <a:pathLst>
              <a:path h="303625" w="303625">
                <a:moveTo>
                  <a:pt x="0" y="0"/>
                </a:moveTo>
                <a:lnTo>
                  <a:pt x="303624" y="0"/>
                </a:lnTo>
                <a:lnTo>
                  <a:pt x="303624"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7" id="17"/>
          <p:cNvSpPr/>
          <p:nvPr/>
        </p:nvSpPr>
        <p:spPr>
          <a:xfrm flipH="false" flipV="false" rot="5400000">
            <a:off x="6652188" y="7713443"/>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8" id="18"/>
          <p:cNvSpPr/>
          <p:nvPr/>
        </p:nvSpPr>
        <p:spPr>
          <a:xfrm flipH="false" flipV="false" rot="5400000">
            <a:off x="6652188" y="8787418"/>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9" id="19"/>
          <p:cNvSpPr/>
          <p:nvPr/>
        </p:nvSpPr>
        <p:spPr>
          <a:xfrm flipH="false" flipV="false" rot="5400000">
            <a:off x="6652188" y="9327235"/>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20" id="20"/>
          <p:cNvSpPr/>
          <p:nvPr/>
        </p:nvSpPr>
        <p:spPr>
          <a:xfrm flipH="false" flipV="false" rot="0">
            <a:off x="503771" y="9896673"/>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8"/>
            <a:stretch>
              <a:fillRect l="0" t="0" r="0" b="0"/>
            </a:stretch>
          </a:blipFill>
        </p:spPr>
      </p:sp>
      <p:sp>
        <p:nvSpPr>
          <p:cNvPr name="TextBox 21" id="21"/>
          <p:cNvSpPr txBox="true"/>
          <p:nvPr/>
        </p:nvSpPr>
        <p:spPr>
          <a:xfrm rot="0">
            <a:off x="1502717" y="298800"/>
            <a:ext cx="4554565" cy="457200"/>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Poppins Semi-Bold"/>
                <a:ea typeface="Poppins Semi-Bold"/>
                <a:cs typeface="Poppins Semi-Bold"/>
                <a:sym typeface="Poppins Semi-Bold"/>
              </a:rPr>
              <a:t>Ανταλλαγή Ρούχων</a:t>
            </a:r>
          </a:p>
        </p:txBody>
      </p:sp>
      <p:sp>
        <p:nvSpPr>
          <p:cNvPr name="TextBox 22" id="22"/>
          <p:cNvSpPr txBox="true"/>
          <p:nvPr/>
        </p:nvSpPr>
        <p:spPr>
          <a:xfrm rot="0">
            <a:off x="1674442" y="684344"/>
            <a:ext cx="4167982"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Κατάλογος Υποχρεώσεων</a:t>
            </a:r>
          </a:p>
        </p:txBody>
      </p:sp>
      <p:grpSp>
        <p:nvGrpSpPr>
          <p:cNvPr name="Group 23" id="23"/>
          <p:cNvGrpSpPr/>
          <p:nvPr/>
        </p:nvGrpSpPr>
        <p:grpSpPr>
          <a:xfrm rot="0">
            <a:off x="5987983" y="138694"/>
            <a:ext cx="1007166" cy="1186549"/>
            <a:chOff x="0" y="0"/>
            <a:chExt cx="1342888" cy="1582065"/>
          </a:xfrm>
        </p:grpSpPr>
        <p:sp>
          <p:nvSpPr>
            <p:cNvPr name="Freeform 24" id="24"/>
            <p:cNvSpPr/>
            <p:nvPr/>
          </p:nvSpPr>
          <p:spPr>
            <a:xfrm flipH="false" flipV="false" rot="0">
              <a:off x="0" y="239177"/>
              <a:ext cx="1342888" cy="1342888"/>
            </a:xfrm>
            <a:custGeom>
              <a:avLst/>
              <a:gdLst/>
              <a:ahLst/>
              <a:cxnLst/>
              <a:rect r="r" b="b" t="t" l="l"/>
              <a:pathLst>
                <a:path h="1342888" w="1342888">
                  <a:moveTo>
                    <a:pt x="0" y="0"/>
                  </a:moveTo>
                  <a:lnTo>
                    <a:pt x="1342888" y="0"/>
                  </a:lnTo>
                  <a:lnTo>
                    <a:pt x="1342888" y="1342888"/>
                  </a:lnTo>
                  <a:lnTo>
                    <a:pt x="0" y="1342888"/>
                  </a:lnTo>
                  <a:lnTo>
                    <a:pt x="0" y="0"/>
                  </a:lnTo>
                  <a:close/>
                </a:path>
              </a:pathLst>
            </a:custGeom>
            <a:blipFill>
              <a:blip r:embed="rId9"/>
              <a:stretch>
                <a:fillRect l="0" t="0" r="0" b="0"/>
              </a:stretch>
            </a:blipFill>
          </p:spPr>
        </p:sp>
        <p:sp>
          <p:nvSpPr>
            <p:cNvPr name="Freeform 25" id="25"/>
            <p:cNvSpPr/>
            <p:nvPr/>
          </p:nvSpPr>
          <p:spPr>
            <a:xfrm flipH="false" flipV="false" rot="-1736355">
              <a:off x="211191" y="183942"/>
              <a:ext cx="920506" cy="620923"/>
            </a:xfrm>
            <a:custGeom>
              <a:avLst/>
              <a:gdLst/>
              <a:ahLst/>
              <a:cxnLst/>
              <a:rect r="r" b="b" t="t" l="l"/>
              <a:pathLst>
                <a:path h="620923" w="920506">
                  <a:moveTo>
                    <a:pt x="0" y="0"/>
                  </a:moveTo>
                  <a:lnTo>
                    <a:pt x="920506" y="0"/>
                  </a:lnTo>
                  <a:lnTo>
                    <a:pt x="920506" y="620923"/>
                  </a:lnTo>
                  <a:lnTo>
                    <a:pt x="0" y="6209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395243" y="369200"/>
            <a:ext cx="6769513" cy="9953601"/>
            <a:chOff x="0" y="0"/>
            <a:chExt cx="3115946" cy="4581553"/>
          </a:xfrm>
        </p:grpSpPr>
        <p:sp>
          <p:nvSpPr>
            <p:cNvPr name="Freeform 3" id="3"/>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4" id="4"/>
          <p:cNvGrpSpPr/>
          <p:nvPr/>
        </p:nvGrpSpPr>
        <p:grpSpPr>
          <a:xfrm rot="0">
            <a:off x="395243" y="6345911"/>
            <a:ext cx="6769513" cy="3976889"/>
            <a:chOff x="0" y="0"/>
            <a:chExt cx="3115946" cy="1830526"/>
          </a:xfrm>
        </p:grpSpPr>
        <p:sp>
          <p:nvSpPr>
            <p:cNvPr name="Freeform 5" id="5"/>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6" id="6"/>
          <p:cNvSpPr/>
          <p:nvPr/>
        </p:nvSpPr>
        <p:spPr>
          <a:xfrm flipH="false" flipV="false" rot="0">
            <a:off x="720956" y="756000"/>
            <a:ext cx="6118088" cy="5389489"/>
          </a:xfrm>
          <a:custGeom>
            <a:avLst/>
            <a:gdLst/>
            <a:ahLst/>
            <a:cxnLst/>
            <a:rect r="r" b="b" t="t" l="l"/>
            <a:pathLst>
              <a:path h="5389489" w="6118088">
                <a:moveTo>
                  <a:pt x="0" y="0"/>
                </a:moveTo>
                <a:lnTo>
                  <a:pt x="6118088" y="0"/>
                </a:lnTo>
                <a:lnTo>
                  <a:pt x="6118088" y="5389489"/>
                </a:lnTo>
                <a:lnTo>
                  <a:pt x="0" y="53894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4287636" y="5599141"/>
            <a:ext cx="691890" cy="691890"/>
          </a:xfrm>
          <a:custGeom>
            <a:avLst/>
            <a:gdLst/>
            <a:ahLst/>
            <a:cxnLst/>
            <a:rect r="r" b="b" t="t" l="l"/>
            <a:pathLst>
              <a:path h="691890" w="691890">
                <a:moveTo>
                  <a:pt x="0" y="0"/>
                </a:moveTo>
                <a:lnTo>
                  <a:pt x="691890" y="0"/>
                </a:lnTo>
                <a:lnTo>
                  <a:pt x="691890" y="691890"/>
                </a:lnTo>
                <a:lnTo>
                  <a:pt x="0" y="691890"/>
                </a:lnTo>
                <a:lnTo>
                  <a:pt x="0" y="0"/>
                </a:lnTo>
                <a:close/>
              </a:path>
            </a:pathLst>
          </a:custGeom>
          <a:blipFill>
            <a:blip r:embed="rId4"/>
            <a:stretch>
              <a:fillRect l="0" t="0" r="0" b="0"/>
            </a:stretch>
          </a:blipFill>
        </p:spPr>
      </p:sp>
      <p:sp>
        <p:nvSpPr>
          <p:cNvPr name="Freeform 8" id="8"/>
          <p:cNvSpPr/>
          <p:nvPr/>
        </p:nvSpPr>
        <p:spPr>
          <a:xfrm flipH="false" flipV="false" rot="0">
            <a:off x="1464672" y="3450744"/>
            <a:ext cx="4630656" cy="3458485"/>
          </a:xfrm>
          <a:custGeom>
            <a:avLst/>
            <a:gdLst/>
            <a:ahLst/>
            <a:cxnLst/>
            <a:rect r="r" b="b" t="t" l="l"/>
            <a:pathLst>
              <a:path h="3458485" w="4630656">
                <a:moveTo>
                  <a:pt x="0" y="0"/>
                </a:moveTo>
                <a:lnTo>
                  <a:pt x="4630656" y="0"/>
                </a:lnTo>
                <a:lnTo>
                  <a:pt x="4630656" y="3458486"/>
                </a:lnTo>
                <a:lnTo>
                  <a:pt x="0" y="34584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9" id="9"/>
          <p:cNvGrpSpPr/>
          <p:nvPr/>
        </p:nvGrpSpPr>
        <p:grpSpPr>
          <a:xfrm rot="0">
            <a:off x="5477856" y="4202871"/>
            <a:ext cx="1396270" cy="1396270"/>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11" id="11"/>
          <p:cNvSpPr/>
          <p:nvPr/>
        </p:nvSpPr>
        <p:spPr>
          <a:xfrm rot="0">
            <a:off x="1399431" y="9241163"/>
            <a:ext cx="4761138" cy="0"/>
          </a:xfrm>
          <a:prstGeom prst="line">
            <a:avLst/>
          </a:prstGeom>
          <a:ln cap="rnd" w="47625">
            <a:solidFill>
              <a:srgbClr val="FED11E"/>
            </a:solidFill>
            <a:prstDash val="sysDot"/>
            <a:headEnd type="none" len="sm" w="sm"/>
            <a:tailEnd type="none" len="sm" w="sm"/>
          </a:ln>
        </p:spPr>
      </p:sp>
      <p:sp>
        <p:nvSpPr>
          <p:cNvPr name="AutoShape 12" id="12"/>
          <p:cNvSpPr/>
          <p:nvPr/>
        </p:nvSpPr>
        <p:spPr>
          <a:xfrm rot="0">
            <a:off x="1399431" y="8522762"/>
            <a:ext cx="4761138" cy="0"/>
          </a:xfrm>
          <a:prstGeom prst="line">
            <a:avLst/>
          </a:prstGeom>
          <a:ln cap="rnd" w="47625">
            <a:solidFill>
              <a:srgbClr val="FED11E"/>
            </a:solidFill>
            <a:prstDash val="sysDot"/>
            <a:headEnd type="none" len="sm" w="sm"/>
            <a:tailEnd type="none" len="sm" w="sm"/>
          </a:ln>
        </p:spPr>
      </p:sp>
      <p:sp>
        <p:nvSpPr>
          <p:cNvPr name="Freeform 13" id="13"/>
          <p:cNvSpPr/>
          <p:nvPr/>
        </p:nvSpPr>
        <p:spPr>
          <a:xfrm flipH="false" flipV="false" rot="0">
            <a:off x="265069" y="9712064"/>
            <a:ext cx="791926" cy="791926"/>
          </a:xfrm>
          <a:custGeom>
            <a:avLst/>
            <a:gdLst/>
            <a:ahLst/>
            <a:cxnLst/>
            <a:rect r="r" b="b" t="t" l="l"/>
            <a:pathLst>
              <a:path h="791926" w="791926">
                <a:moveTo>
                  <a:pt x="0" y="0"/>
                </a:moveTo>
                <a:lnTo>
                  <a:pt x="791926" y="0"/>
                </a:lnTo>
                <a:lnTo>
                  <a:pt x="791926" y="791927"/>
                </a:lnTo>
                <a:lnTo>
                  <a:pt x="0" y="791927"/>
                </a:lnTo>
                <a:lnTo>
                  <a:pt x="0" y="0"/>
                </a:lnTo>
                <a:close/>
              </a:path>
            </a:pathLst>
          </a:custGeom>
          <a:blipFill>
            <a:blip r:embed="rId7"/>
            <a:stretch>
              <a:fillRect l="0" t="0" r="0" b="0"/>
            </a:stretch>
          </a:blipFill>
        </p:spPr>
      </p:sp>
      <p:sp>
        <p:nvSpPr>
          <p:cNvPr name="TextBox 14" id="14"/>
          <p:cNvSpPr txBox="true"/>
          <p:nvPr/>
        </p:nvSpPr>
        <p:spPr>
          <a:xfrm rot="0">
            <a:off x="871249" y="7137147"/>
            <a:ext cx="5817502" cy="572627"/>
          </a:xfrm>
          <a:prstGeom prst="rect">
            <a:avLst/>
          </a:prstGeom>
        </p:spPr>
        <p:txBody>
          <a:bodyPr anchor="t" rtlCol="false" tIns="0" lIns="0" bIns="0" rIns="0">
            <a:spAutoFit/>
          </a:bodyPr>
          <a:lstStyle/>
          <a:p>
            <a:pPr algn="ctr">
              <a:lnSpc>
                <a:spcPts val="4137"/>
              </a:lnSpc>
              <a:spcBef>
                <a:spcPct val="0"/>
              </a:spcBef>
            </a:pPr>
            <a:r>
              <a:rPr lang="en-US" sz="2955">
                <a:solidFill>
                  <a:srgbClr val="000000"/>
                </a:solidFill>
                <a:latin typeface="Aerospace bold"/>
                <a:ea typeface="Aerospace bold"/>
                <a:cs typeface="Aerospace bold"/>
                <a:sym typeface="Aerospace bold"/>
              </a:rPr>
              <a:t>[ΕΙΣΑΓΩΓΗ ΗΜΕΡΟΜΗΝΙΑΣ]</a:t>
            </a:r>
          </a:p>
        </p:txBody>
      </p:sp>
      <p:sp>
        <p:nvSpPr>
          <p:cNvPr name="TextBox 15" id="15"/>
          <p:cNvSpPr txBox="true"/>
          <p:nvPr/>
        </p:nvSpPr>
        <p:spPr>
          <a:xfrm rot="0">
            <a:off x="1056995" y="8711440"/>
            <a:ext cx="5446010" cy="344805"/>
          </a:xfrm>
          <a:prstGeom prst="rect">
            <a:avLst/>
          </a:prstGeom>
        </p:spPr>
        <p:txBody>
          <a:bodyPr anchor="t" rtlCol="false" tIns="0" lIns="0" bIns="0" rIns="0">
            <a:spAutoFit/>
          </a:bodyPr>
          <a:lstStyle/>
          <a:p>
            <a:pPr algn="ctr">
              <a:lnSpc>
                <a:spcPts val="2519"/>
              </a:lnSpc>
              <a:spcBef>
                <a:spcPct val="0"/>
              </a:spcBef>
            </a:pPr>
            <a:r>
              <a:rPr lang="en-US" sz="1799">
                <a:solidFill>
                  <a:srgbClr val="000000"/>
                </a:solidFill>
                <a:latin typeface="Aerospace bold"/>
                <a:ea typeface="Aerospace bold"/>
                <a:cs typeface="Aerospace bold"/>
                <a:sym typeface="Aerospace bold"/>
              </a:rPr>
              <a:t>[ΕΙΣΑΓΩΓΗ ΤΟΠΟΘΕΣΙΑΣ]</a:t>
            </a:r>
          </a:p>
        </p:txBody>
      </p:sp>
      <p:sp>
        <p:nvSpPr>
          <p:cNvPr name="TextBox 16" id="16"/>
          <p:cNvSpPr txBox="true"/>
          <p:nvPr/>
        </p:nvSpPr>
        <p:spPr>
          <a:xfrm rot="0">
            <a:off x="1056995" y="7854234"/>
            <a:ext cx="5446010" cy="612374"/>
          </a:xfrm>
          <a:prstGeom prst="rect">
            <a:avLst/>
          </a:prstGeom>
        </p:spPr>
        <p:txBody>
          <a:bodyPr anchor="t" rtlCol="false" tIns="0" lIns="0" bIns="0" rIns="0">
            <a:spAutoFit/>
          </a:bodyPr>
          <a:lstStyle/>
          <a:p>
            <a:pPr algn="ctr">
              <a:lnSpc>
                <a:spcPts val="2472"/>
              </a:lnSpc>
              <a:spcBef>
                <a:spcPct val="0"/>
              </a:spcBef>
            </a:pPr>
            <a:r>
              <a:rPr lang="en-US" b="true" sz="1765">
                <a:solidFill>
                  <a:srgbClr val="0D9613"/>
                </a:solidFill>
                <a:latin typeface="Poppins Bold"/>
                <a:ea typeface="Poppins Bold"/>
                <a:cs typeface="Poppins Bold"/>
                <a:sym typeface="Poppins Bold"/>
              </a:rPr>
              <a:t>ΦΕΡΤΕ 4-5 ΚΟΜΜΑΤΙΑ ΑΠΟ ΤΑ ΑΦΟΡΗΤΑ ΡΟΥΧΑ ΚΑΙ ΑΞΕΣΟΥΑΡ ΣΑΣ ΓΙΑ ΝΑ ΤΑ ΑΝΤΑΛΛΑΞΕΤΕ</a:t>
            </a:r>
          </a:p>
        </p:txBody>
      </p:sp>
      <p:sp>
        <p:nvSpPr>
          <p:cNvPr name="TextBox 17" id="17"/>
          <p:cNvSpPr txBox="true"/>
          <p:nvPr/>
        </p:nvSpPr>
        <p:spPr>
          <a:xfrm rot="0">
            <a:off x="1637996" y="9906767"/>
            <a:ext cx="4286664" cy="300589"/>
          </a:xfrm>
          <a:prstGeom prst="rect">
            <a:avLst/>
          </a:prstGeom>
        </p:spPr>
        <p:txBody>
          <a:bodyPr anchor="t" rtlCol="false" tIns="0" lIns="0" bIns="0" rIns="0">
            <a:spAutoFit/>
          </a:bodyPr>
          <a:lstStyle/>
          <a:p>
            <a:pPr algn="ctr">
              <a:lnSpc>
                <a:spcPts val="2332"/>
              </a:lnSpc>
              <a:spcBef>
                <a:spcPct val="0"/>
              </a:spcBef>
            </a:pPr>
            <a:r>
              <a:rPr lang="en-US" sz="1665">
                <a:solidFill>
                  <a:srgbClr val="0D9613"/>
                </a:solidFill>
                <a:latin typeface="Poppins"/>
                <a:ea typeface="Poppins"/>
                <a:cs typeface="Poppins"/>
                <a:sym typeface="Poppins"/>
              </a:rPr>
              <a:t>#GREENMEMEEFFECT</a:t>
            </a:r>
          </a:p>
        </p:txBody>
      </p:sp>
      <p:sp>
        <p:nvSpPr>
          <p:cNvPr name="TextBox 18" id="18"/>
          <p:cNvSpPr txBox="true"/>
          <p:nvPr/>
        </p:nvSpPr>
        <p:spPr>
          <a:xfrm rot="-150323">
            <a:off x="643546" y="1626315"/>
            <a:ext cx="6271399" cy="1411807"/>
          </a:xfrm>
          <a:prstGeom prst="rect">
            <a:avLst/>
          </a:prstGeom>
        </p:spPr>
        <p:txBody>
          <a:bodyPr anchor="t" rtlCol="false" tIns="0" lIns="0" bIns="0" rIns="0">
            <a:spAutoFit/>
          </a:bodyPr>
          <a:lstStyle/>
          <a:p>
            <a:pPr algn="ctr">
              <a:lnSpc>
                <a:spcPts val="7445"/>
              </a:lnSpc>
              <a:spcBef>
                <a:spcPct val="0"/>
              </a:spcBef>
            </a:pPr>
            <a:r>
              <a:rPr lang="en-US" sz="5318">
                <a:solidFill>
                  <a:srgbClr val="FFD400"/>
                </a:solidFill>
                <a:latin typeface="Pacifico"/>
                <a:ea typeface="Pacifico"/>
                <a:cs typeface="Pacifico"/>
                <a:sym typeface="Pacifico"/>
              </a:rPr>
              <a:t>Ανταλλαγή Ρούχων</a:t>
            </a:r>
          </a:p>
        </p:txBody>
      </p:sp>
      <p:sp>
        <p:nvSpPr>
          <p:cNvPr name="TextBox 19" id="19"/>
          <p:cNvSpPr txBox="true"/>
          <p:nvPr/>
        </p:nvSpPr>
        <p:spPr>
          <a:xfrm rot="0">
            <a:off x="1056995" y="1136385"/>
            <a:ext cx="5446010" cy="324867"/>
          </a:xfrm>
          <a:prstGeom prst="rect">
            <a:avLst/>
          </a:prstGeom>
        </p:spPr>
        <p:txBody>
          <a:bodyPr anchor="t" rtlCol="false" tIns="0" lIns="0" bIns="0" rIns="0">
            <a:spAutoFit/>
          </a:bodyPr>
          <a:lstStyle/>
          <a:p>
            <a:pPr algn="ctr">
              <a:lnSpc>
                <a:spcPts val="2568"/>
              </a:lnSpc>
              <a:spcBef>
                <a:spcPct val="0"/>
              </a:spcBef>
            </a:pPr>
            <a:r>
              <a:rPr lang="en-US" b="true" sz="1834">
                <a:solidFill>
                  <a:srgbClr val="3F8DCC"/>
                </a:solidFill>
                <a:latin typeface="Poppins Bold"/>
                <a:ea typeface="Poppins Bold"/>
                <a:cs typeface="Poppins Bold"/>
                <a:sym typeface="Poppins Bold"/>
              </a:rPr>
              <a:t>[Εισαγωγή Ονόματος Ομάδας] Παρουσιάζει</a:t>
            </a:r>
          </a:p>
        </p:txBody>
      </p:sp>
      <p:sp>
        <p:nvSpPr>
          <p:cNvPr name="TextBox 20" id="20"/>
          <p:cNvSpPr txBox="true"/>
          <p:nvPr/>
        </p:nvSpPr>
        <p:spPr>
          <a:xfrm rot="0">
            <a:off x="5533984" y="4600686"/>
            <a:ext cx="1253169" cy="687950"/>
          </a:xfrm>
          <a:prstGeom prst="rect">
            <a:avLst/>
          </a:prstGeom>
        </p:spPr>
        <p:txBody>
          <a:bodyPr anchor="t" rtlCol="false" tIns="0" lIns="0" bIns="0" rIns="0">
            <a:spAutoFit/>
          </a:bodyPr>
          <a:lstStyle/>
          <a:p>
            <a:pPr algn="ctr">
              <a:lnSpc>
                <a:spcPts val="1746"/>
              </a:lnSpc>
            </a:pPr>
            <a:r>
              <a:rPr lang="en-US" sz="1532">
                <a:solidFill>
                  <a:srgbClr val="3F8DCC"/>
                </a:solidFill>
                <a:latin typeface="Aerospace bold"/>
                <a:ea typeface="Aerospace bold"/>
                <a:cs typeface="Aerospace bold"/>
                <a:sym typeface="Aerospace bold"/>
              </a:rPr>
              <a:t>ΑΝΤΑΛΛΑΞΕ</a:t>
            </a:r>
          </a:p>
          <a:p>
            <a:pPr algn="ctr">
              <a:lnSpc>
                <a:spcPts val="1746"/>
              </a:lnSpc>
            </a:pPr>
            <a:r>
              <a:rPr lang="en-US" sz="1532">
                <a:solidFill>
                  <a:srgbClr val="3F8DCC"/>
                </a:solidFill>
                <a:latin typeface="Aerospace bold"/>
                <a:ea typeface="Aerospace bold"/>
                <a:cs typeface="Aerospace bold"/>
                <a:sym typeface="Aerospace bold"/>
              </a:rPr>
              <a:t>ΜΗΝ</a:t>
            </a:r>
          </a:p>
          <a:p>
            <a:pPr algn="ctr">
              <a:lnSpc>
                <a:spcPts val="1746"/>
              </a:lnSpc>
            </a:pPr>
            <a:r>
              <a:rPr lang="en-US" sz="1532">
                <a:solidFill>
                  <a:srgbClr val="3F8DCC"/>
                </a:solidFill>
                <a:latin typeface="Aerospace bold"/>
                <a:ea typeface="Aerospace bold"/>
                <a:cs typeface="Aerospace bold"/>
                <a:sym typeface="Aerospace bold"/>
              </a:rPr>
              <a:t>ΑΓΟΡΑΖΕΙΣ</a:t>
            </a:r>
          </a:p>
        </p:txBody>
      </p:sp>
      <p:sp>
        <p:nvSpPr>
          <p:cNvPr name="Freeform 21" id="21"/>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8"/>
            <a:stretch>
              <a:fillRect l="0" t="0" r="0" b="0"/>
            </a:stretch>
          </a:blipFill>
        </p:spPr>
      </p:sp>
      <p:sp>
        <p:nvSpPr>
          <p:cNvPr name="Freeform 22" id="22"/>
          <p:cNvSpPr/>
          <p:nvPr/>
        </p:nvSpPr>
        <p:spPr>
          <a:xfrm flipH="false" flipV="false" rot="-4537625">
            <a:off x="577788" y="6767706"/>
            <a:ext cx="800100" cy="800100"/>
          </a:xfrm>
          <a:custGeom>
            <a:avLst/>
            <a:gdLst/>
            <a:ahLst/>
            <a:cxnLst/>
            <a:rect r="r" b="b" t="t" l="l"/>
            <a:pathLst>
              <a:path h="800100" w="800100">
                <a:moveTo>
                  <a:pt x="0" y="0"/>
                </a:moveTo>
                <a:lnTo>
                  <a:pt x="800100" y="0"/>
                </a:lnTo>
                <a:lnTo>
                  <a:pt x="800100" y="800100"/>
                </a:lnTo>
                <a:lnTo>
                  <a:pt x="0" y="800100"/>
                </a:lnTo>
                <a:lnTo>
                  <a:pt x="0" y="0"/>
                </a:lnTo>
                <a:close/>
              </a:path>
            </a:pathLst>
          </a:custGeom>
          <a:blipFill>
            <a:blip r:embed="rId9"/>
            <a:stretch>
              <a:fillRect l="0" t="0" r="0" b="0"/>
            </a:stretch>
          </a:blipFill>
        </p:spPr>
      </p:sp>
      <p:sp>
        <p:nvSpPr>
          <p:cNvPr name="Freeform 23" id="23"/>
          <p:cNvSpPr/>
          <p:nvPr/>
        </p:nvSpPr>
        <p:spPr>
          <a:xfrm flipH="false" flipV="false" rot="576377">
            <a:off x="6237140" y="6767706"/>
            <a:ext cx="800100" cy="800100"/>
          </a:xfrm>
          <a:custGeom>
            <a:avLst/>
            <a:gdLst/>
            <a:ahLst/>
            <a:cxnLst/>
            <a:rect r="r" b="b" t="t" l="l"/>
            <a:pathLst>
              <a:path h="800100" w="800100">
                <a:moveTo>
                  <a:pt x="0" y="0"/>
                </a:moveTo>
                <a:lnTo>
                  <a:pt x="800100" y="0"/>
                </a:lnTo>
                <a:lnTo>
                  <a:pt x="800100" y="800100"/>
                </a:lnTo>
                <a:lnTo>
                  <a:pt x="0" y="800100"/>
                </a:lnTo>
                <a:lnTo>
                  <a:pt x="0" y="0"/>
                </a:lnTo>
                <a:close/>
              </a:path>
            </a:pathLst>
          </a:custGeom>
          <a:blipFill>
            <a:blip r:embed="rId9"/>
            <a:stretch>
              <a:fillRect l="0" t="0" r="0" b="0"/>
            </a:stretch>
          </a:blipFill>
        </p:spPr>
      </p:sp>
      <p:sp>
        <p:nvSpPr>
          <p:cNvPr name="TextBox 24" id="24"/>
          <p:cNvSpPr txBox="true"/>
          <p:nvPr/>
        </p:nvSpPr>
        <p:spPr>
          <a:xfrm rot="0">
            <a:off x="1056995" y="9430517"/>
            <a:ext cx="5446010" cy="344805"/>
          </a:xfrm>
          <a:prstGeom prst="rect">
            <a:avLst/>
          </a:prstGeom>
        </p:spPr>
        <p:txBody>
          <a:bodyPr anchor="t" rtlCol="false" tIns="0" lIns="0" bIns="0" rIns="0">
            <a:spAutoFit/>
          </a:bodyPr>
          <a:lstStyle/>
          <a:p>
            <a:pPr algn="ctr">
              <a:lnSpc>
                <a:spcPts val="2519"/>
              </a:lnSpc>
              <a:spcBef>
                <a:spcPct val="0"/>
              </a:spcBef>
            </a:pPr>
            <a:r>
              <a:rPr lang="en-US" sz="1799">
                <a:solidFill>
                  <a:srgbClr val="000000"/>
                </a:solidFill>
                <a:latin typeface="Aerospace bold"/>
                <a:ea typeface="Aerospace bold"/>
                <a:cs typeface="Aerospace bold"/>
                <a:sym typeface="Aerospace bold"/>
              </a:rPr>
              <a:t>[ΠΛΗΡΟΦΟΡΙΕΣ ΓΙΑ ΕΓΓΡΑΦΕΣ]</a:t>
            </a:r>
          </a:p>
        </p:txBody>
      </p:sp>
      <p:sp>
        <p:nvSpPr>
          <p:cNvPr name="Freeform 25" id="25"/>
          <p:cNvSpPr/>
          <p:nvPr/>
        </p:nvSpPr>
        <p:spPr>
          <a:xfrm flipH="false" flipV="false" rot="0">
            <a:off x="1056995" y="10332207"/>
            <a:ext cx="1215800" cy="249239"/>
          </a:xfrm>
          <a:custGeom>
            <a:avLst/>
            <a:gdLst/>
            <a:ahLst/>
            <a:cxnLst/>
            <a:rect r="r" b="b" t="t" l="l"/>
            <a:pathLst>
              <a:path h="249239" w="1215800">
                <a:moveTo>
                  <a:pt x="0" y="0"/>
                </a:moveTo>
                <a:lnTo>
                  <a:pt x="1215799" y="0"/>
                </a:lnTo>
                <a:lnTo>
                  <a:pt x="1215799" y="249239"/>
                </a:lnTo>
                <a:lnTo>
                  <a:pt x="0" y="249239"/>
                </a:lnTo>
                <a:lnTo>
                  <a:pt x="0" y="0"/>
                </a:lnTo>
                <a:close/>
              </a:path>
            </a:pathLst>
          </a:custGeom>
          <a:blipFill>
            <a:blip r:embed="rId10"/>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295679" y="288237"/>
            <a:ext cx="3324244" cy="4887825"/>
            <a:chOff x="0" y="0"/>
            <a:chExt cx="3115946" cy="4581553"/>
          </a:xfrm>
        </p:grpSpPr>
        <p:sp>
          <p:nvSpPr>
            <p:cNvPr name="Freeform 3" id="3"/>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4" id="4"/>
          <p:cNvGrpSpPr/>
          <p:nvPr/>
        </p:nvGrpSpPr>
        <p:grpSpPr>
          <a:xfrm rot="0">
            <a:off x="295679" y="3223167"/>
            <a:ext cx="3324244" cy="1952895"/>
            <a:chOff x="0" y="0"/>
            <a:chExt cx="3115946" cy="1830526"/>
          </a:xfrm>
        </p:grpSpPr>
        <p:sp>
          <p:nvSpPr>
            <p:cNvPr name="Freeform 5" id="5"/>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6" id="6"/>
          <p:cNvSpPr/>
          <p:nvPr/>
        </p:nvSpPr>
        <p:spPr>
          <a:xfrm flipH="false" flipV="false" rot="0">
            <a:off x="455624" y="478180"/>
            <a:ext cx="3004354" cy="2646568"/>
          </a:xfrm>
          <a:custGeom>
            <a:avLst/>
            <a:gdLst/>
            <a:ahLst/>
            <a:cxnLst/>
            <a:rect r="r" b="b" t="t" l="l"/>
            <a:pathLst>
              <a:path h="2646568" w="3004354">
                <a:moveTo>
                  <a:pt x="0" y="0"/>
                </a:moveTo>
                <a:lnTo>
                  <a:pt x="3004354" y="0"/>
                </a:lnTo>
                <a:lnTo>
                  <a:pt x="3004354" y="2646567"/>
                </a:lnTo>
                <a:lnTo>
                  <a:pt x="0" y="26465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2207082" y="2856457"/>
            <a:ext cx="339760" cy="339760"/>
          </a:xfrm>
          <a:custGeom>
            <a:avLst/>
            <a:gdLst/>
            <a:ahLst/>
            <a:cxnLst/>
            <a:rect r="r" b="b" t="t" l="l"/>
            <a:pathLst>
              <a:path h="339760" w="339760">
                <a:moveTo>
                  <a:pt x="0" y="0"/>
                </a:moveTo>
                <a:lnTo>
                  <a:pt x="339759" y="0"/>
                </a:lnTo>
                <a:lnTo>
                  <a:pt x="339759" y="339760"/>
                </a:lnTo>
                <a:lnTo>
                  <a:pt x="0" y="339760"/>
                </a:lnTo>
                <a:lnTo>
                  <a:pt x="0" y="0"/>
                </a:lnTo>
                <a:close/>
              </a:path>
            </a:pathLst>
          </a:custGeom>
          <a:blipFill>
            <a:blip r:embed="rId4"/>
            <a:stretch>
              <a:fillRect l="0" t="0" r="0" b="0"/>
            </a:stretch>
          </a:blipFill>
        </p:spPr>
      </p:sp>
      <p:sp>
        <p:nvSpPr>
          <p:cNvPr name="Freeform 8" id="8"/>
          <p:cNvSpPr/>
          <p:nvPr/>
        </p:nvSpPr>
        <p:spPr>
          <a:xfrm flipH="false" flipV="false" rot="0">
            <a:off x="820834" y="1801463"/>
            <a:ext cx="2273935" cy="1698327"/>
          </a:xfrm>
          <a:custGeom>
            <a:avLst/>
            <a:gdLst/>
            <a:ahLst/>
            <a:cxnLst/>
            <a:rect r="r" b="b" t="t" l="l"/>
            <a:pathLst>
              <a:path h="1698327" w="2273935">
                <a:moveTo>
                  <a:pt x="0" y="0"/>
                </a:moveTo>
                <a:lnTo>
                  <a:pt x="2273934" y="0"/>
                </a:lnTo>
                <a:lnTo>
                  <a:pt x="2273934" y="1698328"/>
                </a:lnTo>
                <a:lnTo>
                  <a:pt x="0" y="16983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9" id="9"/>
          <p:cNvGrpSpPr/>
          <p:nvPr/>
        </p:nvGrpSpPr>
        <p:grpSpPr>
          <a:xfrm rot="0">
            <a:off x="2791552" y="2170804"/>
            <a:ext cx="685654" cy="685654"/>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11" id="11"/>
          <p:cNvSpPr/>
          <p:nvPr/>
        </p:nvSpPr>
        <p:spPr>
          <a:xfrm>
            <a:off x="788797" y="4656043"/>
            <a:ext cx="2338009" cy="0"/>
          </a:xfrm>
          <a:prstGeom prst="line">
            <a:avLst/>
          </a:prstGeom>
          <a:ln cap="rnd" w="19050">
            <a:solidFill>
              <a:srgbClr val="FED11E"/>
            </a:solidFill>
            <a:prstDash val="sysDot"/>
            <a:headEnd type="none" len="sm" w="sm"/>
            <a:tailEnd type="none" len="sm" w="sm"/>
          </a:ln>
        </p:spPr>
      </p:sp>
      <p:sp>
        <p:nvSpPr>
          <p:cNvPr name="AutoShape 12" id="12"/>
          <p:cNvSpPr/>
          <p:nvPr/>
        </p:nvSpPr>
        <p:spPr>
          <a:xfrm>
            <a:off x="788797" y="4303264"/>
            <a:ext cx="2338009" cy="0"/>
          </a:xfrm>
          <a:prstGeom prst="line">
            <a:avLst/>
          </a:prstGeom>
          <a:ln cap="rnd" w="19050">
            <a:solidFill>
              <a:srgbClr val="FED11E"/>
            </a:solidFill>
            <a:prstDash val="sysDot"/>
            <a:headEnd type="none" len="sm" w="sm"/>
            <a:tailEnd type="none" len="sm" w="sm"/>
          </a:ln>
        </p:spPr>
      </p:sp>
      <p:sp>
        <p:nvSpPr>
          <p:cNvPr name="Freeform 13" id="13"/>
          <p:cNvSpPr/>
          <p:nvPr/>
        </p:nvSpPr>
        <p:spPr>
          <a:xfrm flipH="false" flipV="false" rot="0">
            <a:off x="231755" y="4876154"/>
            <a:ext cx="388884" cy="388884"/>
          </a:xfrm>
          <a:custGeom>
            <a:avLst/>
            <a:gdLst/>
            <a:ahLst/>
            <a:cxnLst/>
            <a:rect r="r" b="b" t="t" l="l"/>
            <a:pathLst>
              <a:path h="388884" w="388884">
                <a:moveTo>
                  <a:pt x="0" y="0"/>
                </a:moveTo>
                <a:lnTo>
                  <a:pt x="388884" y="0"/>
                </a:lnTo>
                <a:lnTo>
                  <a:pt x="388884" y="388883"/>
                </a:lnTo>
                <a:lnTo>
                  <a:pt x="0" y="388883"/>
                </a:lnTo>
                <a:lnTo>
                  <a:pt x="0" y="0"/>
                </a:lnTo>
                <a:close/>
              </a:path>
            </a:pathLst>
          </a:custGeom>
          <a:blipFill>
            <a:blip r:embed="rId7"/>
            <a:stretch>
              <a:fillRect l="0" t="0" r="0" b="0"/>
            </a:stretch>
          </a:blipFill>
        </p:spPr>
      </p:sp>
      <p:sp>
        <p:nvSpPr>
          <p:cNvPr name="TextBox 14" id="14"/>
          <p:cNvSpPr txBox="true"/>
          <p:nvPr/>
        </p:nvSpPr>
        <p:spPr>
          <a:xfrm rot="0">
            <a:off x="529427" y="3605843"/>
            <a:ext cx="2856748" cy="287064"/>
          </a:xfrm>
          <a:prstGeom prst="rect">
            <a:avLst/>
          </a:prstGeom>
        </p:spPr>
        <p:txBody>
          <a:bodyPr anchor="t" rtlCol="false" tIns="0" lIns="0" bIns="0" rIns="0">
            <a:spAutoFit/>
          </a:bodyPr>
          <a:lstStyle/>
          <a:p>
            <a:pPr algn="ctr">
              <a:lnSpc>
                <a:spcPts val="2031"/>
              </a:lnSpc>
              <a:spcBef>
                <a:spcPct val="0"/>
              </a:spcBef>
            </a:pPr>
            <a:r>
              <a:rPr lang="en-US" sz="1451">
                <a:solidFill>
                  <a:srgbClr val="000000"/>
                </a:solidFill>
                <a:latin typeface="Aerospace bold"/>
                <a:ea typeface="Aerospace bold"/>
                <a:cs typeface="Aerospace bold"/>
                <a:sym typeface="Aerospace bold"/>
              </a:rPr>
              <a:t>[ΕΙΣΑΓΩΓΗ ΗΜΕΡΟΜΗΝΙΑΣ]</a:t>
            </a:r>
          </a:p>
        </p:txBody>
      </p:sp>
      <p:sp>
        <p:nvSpPr>
          <p:cNvPr name="TextBox 15" id="15"/>
          <p:cNvSpPr txBox="true"/>
          <p:nvPr/>
        </p:nvSpPr>
        <p:spPr>
          <a:xfrm rot="0">
            <a:off x="620639" y="4384104"/>
            <a:ext cx="2674323" cy="170001"/>
          </a:xfrm>
          <a:prstGeom prst="rect">
            <a:avLst/>
          </a:prstGeom>
        </p:spPr>
        <p:txBody>
          <a:bodyPr anchor="t" rtlCol="false" tIns="0" lIns="0" bIns="0" rIns="0">
            <a:spAutoFit/>
          </a:bodyPr>
          <a:lstStyle/>
          <a:p>
            <a:pPr algn="ctr">
              <a:lnSpc>
                <a:spcPts val="1237"/>
              </a:lnSpc>
              <a:spcBef>
                <a:spcPct val="0"/>
              </a:spcBef>
            </a:pPr>
            <a:r>
              <a:rPr lang="en-US" sz="883">
                <a:solidFill>
                  <a:srgbClr val="000000"/>
                </a:solidFill>
                <a:latin typeface="Aerospace bold"/>
                <a:ea typeface="Aerospace bold"/>
                <a:cs typeface="Aerospace bold"/>
                <a:sym typeface="Aerospace bold"/>
              </a:rPr>
              <a:t>[ΕΙΣΑΓΩΓΗ ΤΟΠΟΘΕΣΙΑΣ]</a:t>
            </a:r>
          </a:p>
        </p:txBody>
      </p:sp>
      <p:sp>
        <p:nvSpPr>
          <p:cNvPr name="TextBox 16" id="16"/>
          <p:cNvSpPr txBox="true"/>
          <p:nvPr/>
        </p:nvSpPr>
        <p:spPr>
          <a:xfrm rot="0">
            <a:off x="605078" y="3910818"/>
            <a:ext cx="2650835" cy="297196"/>
          </a:xfrm>
          <a:prstGeom prst="rect">
            <a:avLst/>
          </a:prstGeom>
        </p:spPr>
        <p:txBody>
          <a:bodyPr anchor="t" rtlCol="false" tIns="0" lIns="0" bIns="0" rIns="0">
            <a:spAutoFit/>
          </a:bodyPr>
          <a:lstStyle/>
          <a:p>
            <a:pPr algn="ctr">
              <a:lnSpc>
                <a:spcPts val="1145"/>
              </a:lnSpc>
              <a:spcBef>
                <a:spcPct val="0"/>
              </a:spcBef>
            </a:pPr>
            <a:r>
              <a:rPr lang="en-US" b="true" sz="818">
                <a:solidFill>
                  <a:srgbClr val="0D9613"/>
                </a:solidFill>
                <a:latin typeface="Poppins Bold"/>
                <a:ea typeface="Poppins Bold"/>
                <a:cs typeface="Poppins Bold"/>
                <a:sym typeface="Poppins Bold"/>
              </a:rPr>
              <a:t>ΦΕΡΤΕ 4-5 ΚΟΜΜΑΤΙΑ ΑΠΟ ΤΑ ΑΦΟΡΗΤΑ ΡΟΥΧΑ ΚΑΙ ΑΞΕΣΟΥΑΡ ΣΑΣ ΓΙΑ ΝΑ ΤΑ ΑΝΤΑΛΛΑΞΕΤΕ</a:t>
            </a:r>
          </a:p>
        </p:txBody>
      </p:sp>
      <p:sp>
        <p:nvSpPr>
          <p:cNvPr name="TextBox 17" id="17"/>
          <p:cNvSpPr txBox="true"/>
          <p:nvPr/>
        </p:nvSpPr>
        <p:spPr>
          <a:xfrm rot="0">
            <a:off x="905946" y="4957544"/>
            <a:ext cx="2105013" cy="15279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a:ea typeface="Poppins"/>
                <a:cs typeface="Poppins"/>
                <a:sym typeface="Poppins"/>
              </a:rPr>
              <a:t>#GREENMEMEEFFECT</a:t>
            </a:r>
          </a:p>
        </p:txBody>
      </p:sp>
      <p:sp>
        <p:nvSpPr>
          <p:cNvPr name="TextBox 18" id="18"/>
          <p:cNvSpPr txBox="true"/>
          <p:nvPr/>
        </p:nvSpPr>
        <p:spPr>
          <a:xfrm rot="-150323">
            <a:off x="358115" y="853295"/>
            <a:ext cx="3142819" cy="707394"/>
          </a:xfrm>
          <a:prstGeom prst="rect">
            <a:avLst/>
          </a:prstGeom>
        </p:spPr>
        <p:txBody>
          <a:bodyPr anchor="t" rtlCol="false" tIns="0" lIns="0" bIns="0" rIns="0">
            <a:spAutoFit/>
          </a:bodyPr>
          <a:lstStyle/>
          <a:p>
            <a:pPr algn="ctr">
              <a:lnSpc>
                <a:spcPts val="3731"/>
              </a:lnSpc>
              <a:spcBef>
                <a:spcPct val="0"/>
              </a:spcBef>
            </a:pPr>
            <a:r>
              <a:rPr lang="en-US" sz="2665">
                <a:solidFill>
                  <a:srgbClr val="FFD400"/>
                </a:solidFill>
                <a:latin typeface="Pacifico"/>
                <a:ea typeface="Pacifico"/>
                <a:cs typeface="Pacifico"/>
                <a:sym typeface="Pacifico"/>
              </a:rPr>
              <a:t>Ανταλλαγή Ρούχων</a:t>
            </a:r>
          </a:p>
        </p:txBody>
      </p:sp>
      <p:sp>
        <p:nvSpPr>
          <p:cNvPr name="TextBox 19" id="19"/>
          <p:cNvSpPr txBox="true"/>
          <p:nvPr/>
        </p:nvSpPr>
        <p:spPr>
          <a:xfrm rot="0">
            <a:off x="702680" y="719895"/>
            <a:ext cx="2470633" cy="138594"/>
          </a:xfrm>
          <a:prstGeom prst="rect">
            <a:avLst/>
          </a:prstGeom>
        </p:spPr>
        <p:txBody>
          <a:bodyPr anchor="t" rtlCol="false" tIns="0" lIns="0" bIns="0" rIns="0">
            <a:spAutoFit/>
          </a:bodyPr>
          <a:lstStyle/>
          <a:p>
            <a:pPr algn="ctr">
              <a:lnSpc>
                <a:spcPts val="1192"/>
              </a:lnSpc>
              <a:spcBef>
                <a:spcPct val="0"/>
              </a:spcBef>
            </a:pPr>
            <a:r>
              <a:rPr lang="en-US" b="true" sz="851">
                <a:solidFill>
                  <a:srgbClr val="3F8DCC"/>
                </a:solidFill>
                <a:latin typeface="Poppins Medium Bold"/>
                <a:ea typeface="Poppins Medium Bold"/>
                <a:cs typeface="Poppins Medium Bold"/>
                <a:sym typeface="Poppins Medium Bold"/>
              </a:rPr>
              <a:t>[Εισαγωγή Ονόματος Ομάδας] Παρουσιάζει</a:t>
            </a:r>
          </a:p>
        </p:txBody>
      </p:sp>
      <p:sp>
        <p:nvSpPr>
          <p:cNvPr name="TextBox 20" id="20"/>
          <p:cNvSpPr txBox="true"/>
          <p:nvPr/>
        </p:nvSpPr>
        <p:spPr>
          <a:xfrm rot="0">
            <a:off x="2770204" y="2339773"/>
            <a:ext cx="689774" cy="445244"/>
          </a:xfrm>
          <a:prstGeom prst="rect">
            <a:avLst/>
          </a:prstGeom>
        </p:spPr>
        <p:txBody>
          <a:bodyPr anchor="t" rtlCol="false" tIns="0" lIns="0" bIns="0" rIns="0">
            <a:spAutoFit/>
          </a:bodyPr>
          <a:lstStyle/>
          <a:p>
            <a:pPr algn="ctr">
              <a:lnSpc>
                <a:spcPts val="857"/>
              </a:lnSpc>
            </a:pPr>
            <a:r>
              <a:rPr lang="en-US" sz="752">
                <a:solidFill>
                  <a:srgbClr val="3F8DCC"/>
                </a:solidFill>
                <a:latin typeface="Aerospace bold"/>
                <a:ea typeface="Aerospace bold"/>
                <a:cs typeface="Aerospace bold"/>
                <a:sym typeface="Aerospace bold"/>
              </a:rPr>
              <a:t>ΑΝΤΑΛΛΑΞΕ</a:t>
            </a:r>
          </a:p>
          <a:p>
            <a:pPr algn="ctr">
              <a:lnSpc>
                <a:spcPts val="857"/>
              </a:lnSpc>
            </a:pPr>
            <a:r>
              <a:rPr lang="en-US" sz="752">
                <a:solidFill>
                  <a:srgbClr val="3F8DCC"/>
                </a:solidFill>
                <a:latin typeface="Aerospace bold"/>
                <a:ea typeface="Aerospace bold"/>
                <a:cs typeface="Aerospace bold"/>
                <a:sym typeface="Aerospace bold"/>
              </a:rPr>
              <a:t>μην</a:t>
            </a:r>
          </a:p>
          <a:p>
            <a:pPr algn="ctr">
              <a:lnSpc>
                <a:spcPts val="857"/>
              </a:lnSpc>
            </a:pPr>
            <a:r>
              <a:rPr lang="en-US" sz="752">
                <a:solidFill>
                  <a:srgbClr val="3F8DCC"/>
                </a:solidFill>
                <a:latin typeface="Aerospace bold"/>
                <a:ea typeface="Aerospace bold"/>
                <a:cs typeface="Aerospace bold"/>
                <a:sym typeface="Aerospace bold"/>
              </a:rPr>
              <a:t>αγοραζεισ</a:t>
            </a:r>
          </a:p>
          <a:p>
            <a:pPr algn="ctr">
              <a:lnSpc>
                <a:spcPts val="857"/>
              </a:lnSpc>
            </a:pPr>
          </a:p>
        </p:txBody>
      </p:sp>
      <p:sp>
        <p:nvSpPr>
          <p:cNvPr name="Freeform 21" id="21"/>
          <p:cNvSpPr/>
          <p:nvPr/>
        </p:nvSpPr>
        <p:spPr>
          <a:xfrm flipH="false" flipV="false" rot="0">
            <a:off x="3296267" y="4707583"/>
            <a:ext cx="374188" cy="473098"/>
          </a:xfrm>
          <a:custGeom>
            <a:avLst/>
            <a:gdLst/>
            <a:ahLst/>
            <a:cxnLst/>
            <a:rect r="r" b="b" t="t" l="l"/>
            <a:pathLst>
              <a:path h="473098" w="374188">
                <a:moveTo>
                  <a:pt x="0" y="0"/>
                </a:moveTo>
                <a:lnTo>
                  <a:pt x="374188" y="0"/>
                </a:lnTo>
                <a:lnTo>
                  <a:pt x="374188" y="473098"/>
                </a:lnTo>
                <a:lnTo>
                  <a:pt x="0" y="473098"/>
                </a:lnTo>
                <a:lnTo>
                  <a:pt x="0" y="0"/>
                </a:lnTo>
                <a:close/>
              </a:path>
            </a:pathLst>
          </a:custGeom>
          <a:blipFill>
            <a:blip r:embed="rId8"/>
            <a:stretch>
              <a:fillRect l="0" t="0" r="0" b="0"/>
            </a:stretch>
          </a:blipFill>
        </p:spPr>
      </p:sp>
      <p:sp>
        <p:nvSpPr>
          <p:cNvPr name="Freeform 22" id="22"/>
          <p:cNvSpPr/>
          <p:nvPr/>
        </p:nvSpPr>
        <p:spPr>
          <a:xfrm flipH="false" flipV="false" rot="-4537625">
            <a:off x="442484" y="3455470"/>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Freeform 23" id="23"/>
          <p:cNvSpPr/>
          <p:nvPr/>
        </p:nvSpPr>
        <p:spPr>
          <a:xfrm flipH="false" flipV="false" rot="576377">
            <a:off x="3155678" y="3468058"/>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TextBox 24" id="24"/>
          <p:cNvSpPr txBox="true"/>
          <p:nvPr/>
        </p:nvSpPr>
        <p:spPr>
          <a:xfrm rot="0">
            <a:off x="781224" y="4723358"/>
            <a:ext cx="2313545" cy="146313"/>
          </a:xfrm>
          <a:prstGeom prst="rect">
            <a:avLst/>
          </a:prstGeom>
        </p:spPr>
        <p:txBody>
          <a:bodyPr anchor="t" rtlCol="false" tIns="0" lIns="0" bIns="0" rIns="0">
            <a:spAutoFit/>
          </a:bodyPr>
          <a:lstStyle/>
          <a:p>
            <a:pPr algn="ctr">
              <a:lnSpc>
                <a:spcPts val="1145"/>
              </a:lnSpc>
              <a:spcBef>
                <a:spcPct val="0"/>
              </a:spcBef>
            </a:pPr>
            <a:r>
              <a:rPr lang="en-US" b="true" sz="818">
                <a:solidFill>
                  <a:srgbClr val="000000"/>
                </a:solidFill>
                <a:latin typeface="Poppins Bold"/>
                <a:ea typeface="Poppins Bold"/>
                <a:cs typeface="Poppins Bold"/>
                <a:sym typeface="Poppins Bold"/>
              </a:rPr>
              <a:t>[ΠΛΗΡΟΦΟΡΙΕΣ ΓΙΑ ΕΓΓΡΑΦΕΣ]</a:t>
            </a:r>
          </a:p>
        </p:txBody>
      </p:sp>
      <p:grpSp>
        <p:nvGrpSpPr>
          <p:cNvPr name="Group 25" id="25"/>
          <p:cNvGrpSpPr/>
          <p:nvPr/>
        </p:nvGrpSpPr>
        <p:grpSpPr>
          <a:xfrm rot="-512977">
            <a:off x="208387" y="299920"/>
            <a:ext cx="1987673" cy="302420"/>
            <a:chOff x="0" y="0"/>
            <a:chExt cx="1676007" cy="255001"/>
          </a:xfrm>
        </p:grpSpPr>
        <p:sp>
          <p:nvSpPr>
            <p:cNvPr name="Freeform 26" id="26"/>
            <p:cNvSpPr/>
            <p:nvPr/>
          </p:nvSpPr>
          <p:spPr>
            <a:xfrm flipH="false" flipV="false" rot="0">
              <a:off x="0" y="0"/>
              <a:ext cx="1676007" cy="255001"/>
            </a:xfrm>
            <a:custGeom>
              <a:avLst/>
              <a:gdLst/>
              <a:ahLst/>
              <a:cxnLst/>
              <a:rect r="r" b="b" t="t" l="l"/>
              <a:pathLst>
                <a:path h="255001" w="1676007">
                  <a:moveTo>
                    <a:pt x="127500" y="0"/>
                  </a:moveTo>
                  <a:lnTo>
                    <a:pt x="1548507" y="0"/>
                  </a:lnTo>
                  <a:cubicBezTo>
                    <a:pt x="1582322" y="0"/>
                    <a:pt x="1614752" y="13433"/>
                    <a:pt x="1638663" y="37344"/>
                  </a:cubicBezTo>
                  <a:cubicBezTo>
                    <a:pt x="1662574" y="61255"/>
                    <a:pt x="1676007" y="93685"/>
                    <a:pt x="1676007" y="127500"/>
                  </a:cubicBezTo>
                  <a:lnTo>
                    <a:pt x="1676007" y="127500"/>
                  </a:lnTo>
                  <a:cubicBezTo>
                    <a:pt x="1676007" y="197917"/>
                    <a:pt x="1618923" y="255001"/>
                    <a:pt x="1548507" y="255001"/>
                  </a:cubicBezTo>
                  <a:lnTo>
                    <a:pt x="127500" y="255001"/>
                  </a:lnTo>
                  <a:cubicBezTo>
                    <a:pt x="93685" y="255001"/>
                    <a:pt x="61255" y="241568"/>
                    <a:pt x="37344" y="217657"/>
                  </a:cubicBezTo>
                  <a:cubicBezTo>
                    <a:pt x="13433" y="193746"/>
                    <a:pt x="0" y="161315"/>
                    <a:pt x="0" y="127500"/>
                  </a:cubicBezTo>
                  <a:lnTo>
                    <a:pt x="0" y="127500"/>
                  </a:lnTo>
                  <a:cubicBezTo>
                    <a:pt x="0" y="93685"/>
                    <a:pt x="13433" y="61255"/>
                    <a:pt x="37344" y="37344"/>
                  </a:cubicBezTo>
                  <a:cubicBezTo>
                    <a:pt x="61255" y="13433"/>
                    <a:pt x="93685" y="0"/>
                    <a:pt x="127500" y="0"/>
                  </a:cubicBezTo>
                  <a:close/>
                </a:path>
              </a:pathLst>
            </a:custGeom>
            <a:solidFill>
              <a:srgbClr val="004C0F"/>
            </a:solidFill>
            <a:ln w="19050" cap="rnd">
              <a:solidFill>
                <a:srgbClr val="000001"/>
              </a:solidFill>
              <a:prstDash val="solid"/>
              <a:round/>
            </a:ln>
          </p:spPr>
        </p:sp>
        <p:sp>
          <p:nvSpPr>
            <p:cNvPr name="TextBox 27" id="27"/>
            <p:cNvSpPr txBox="true"/>
            <p:nvPr/>
          </p:nvSpPr>
          <p:spPr>
            <a:xfrm>
              <a:off x="0" y="0"/>
              <a:ext cx="1676007" cy="255001"/>
            </a:xfrm>
            <a:prstGeom prst="rect">
              <a:avLst/>
            </a:prstGeom>
          </p:spPr>
          <p:txBody>
            <a:bodyPr anchor="ctr" rtlCol="false" tIns="84000" lIns="84000" bIns="84000" rIns="84000"/>
            <a:lstStyle/>
            <a:p>
              <a:pPr algn="ctr">
                <a:lnSpc>
                  <a:spcPts val="1984"/>
                </a:lnSpc>
              </a:pPr>
            </a:p>
          </p:txBody>
        </p:sp>
      </p:grpSp>
      <p:sp>
        <p:nvSpPr>
          <p:cNvPr name="TextBox 28" id="28"/>
          <p:cNvSpPr txBox="true"/>
          <p:nvPr/>
        </p:nvSpPr>
        <p:spPr>
          <a:xfrm rot="-514175">
            <a:off x="212218" y="252357"/>
            <a:ext cx="1975773" cy="388127"/>
          </a:xfrm>
          <a:prstGeom prst="rect">
            <a:avLst/>
          </a:prstGeom>
        </p:spPr>
        <p:txBody>
          <a:bodyPr anchor="t" rtlCol="false" tIns="0" lIns="0" bIns="0" rIns="0">
            <a:spAutoFit/>
          </a:bodyPr>
          <a:lstStyle/>
          <a:p>
            <a:pPr algn="ctr" marL="0" indent="0" lvl="0">
              <a:lnSpc>
                <a:spcPts val="1405"/>
              </a:lnSpc>
            </a:pPr>
            <a:r>
              <a:rPr lang="en-US" sz="1405">
                <a:solidFill>
                  <a:srgbClr val="ADDB7A"/>
                </a:solidFill>
                <a:latin typeface="Aerospace bold"/>
                <a:ea typeface="Aerospace bold"/>
                <a:cs typeface="Aerospace bold"/>
                <a:sym typeface="Aerospace bold"/>
              </a:rPr>
              <a:t>Είστε Προσκεκλημένοι!</a:t>
            </a:r>
          </a:p>
        </p:txBody>
      </p:sp>
      <p:grpSp>
        <p:nvGrpSpPr>
          <p:cNvPr name="Group 29" id="29"/>
          <p:cNvGrpSpPr/>
          <p:nvPr/>
        </p:nvGrpSpPr>
        <p:grpSpPr>
          <a:xfrm rot="0">
            <a:off x="3931108" y="288237"/>
            <a:ext cx="3324244" cy="4887825"/>
            <a:chOff x="0" y="0"/>
            <a:chExt cx="3115946" cy="4581553"/>
          </a:xfrm>
        </p:grpSpPr>
        <p:sp>
          <p:nvSpPr>
            <p:cNvPr name="Freeform 30" id="30"/>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31" id="31"/>
          <p:cNvGrpSpPr/>
          <p:nvPr/>
        </p:nvGrpSpPr>
        <p:grpSpPr>
          <a:xfrm rot="0">
            <a:off x="3931108" y="3223167"/>
            <a:ext cx="3324244" cy="1952895"/>
            <a:chOff x="0" y="0"/>
            <a:chExt cx="3115946" cy="1830526"/>
          </a:xfrm>
        </p:grpSpPr>
        <p:sp>
          <p:nvSpPr>
            <p:cNvPr name="Freeform 32" id="32"/>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33" id="33"/>
          <p:cNvSpPr/>
          <p:nvPr/>
        </p:nvSpPr>
        <p:spPr>
          <a:xfrm flipH="false" flipV="false" rot="0">
            <a:off x="4091053" y="478180"/>
            <a:ext cx="3004354" cy="2646568"/>
          </a:xfrm>
          <a:custGeom>
            <a:avLst/>
            <a:gdLst/>
            <a:ahLst/>
            <a:cxnLst/>
            <a:rect r="r" b="b" t="t" l="l"/>
            <a:pathLst>
              <a:path h="2646568" w="3004354">
                <a:moveTo>
                  <a:pt x="0" y="0"/>
                </a:moveTo>
                <a:lnTo>
                  <a:pt x="3004354" y="0"/>
                </a:lnTo>
                <a:lnTo>
                  <a:pt x="3004354" y="2646567"/>
                </a:lnTo>
                <a:lnTo>
                  <a:pt x="0" y="26465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4" id="34"/>
          <p:cNvSpPr/>
          <p:nvPr/>
        </p:nvSpPr>
        <p:spPr>
          <a:xfrm flipH="false" flipV="false" rot="0">
            <a:off x="5842510" y="2856457"/>
            <a:ext cx="339760" cy="339760"/>
          </a:xfrm>
          <a:custGeom>
            <a:avLst/>
            <a:gdLst/>
            <a:ahLst/>
            <a:cxnLst/>
            <a:rect r="r" b="b" t="t" l="l"/>
            <a:pathLst>
              <a:path h="339760" w="339760">
                <a:moveTo>
                  <a:pt x="0" y="0"/>
                </a:moveTo>
                <a:lnTo>
                  <a:pt x="339760" y="0"/>
                </a:lnTo>
                <a:lnTo>
                  <a:pt x="339760" y="339760"/>
                </a:lnTo>
                <a:lnTo>
                  <a:pt x="0" y="339760"/>
                </a:lnTo>
                <a:lnTo>
                  <a:pt x="0" y="0"/>
                </a:lnTo>
                <a:close/>
              </a:path>
            </a:pathLst>
          </a:custGeom>
          <a:blipFill>
            <a:blip r:embed="rId4"/>
            <a:stretch>
              <a:fillRect l="0" t="0" r="0" b="0"/>
            </a:stretch>
          </a:blipFill>
        </p:spPr>
      </p:sp>
      <p:sp>
        <p:nvSpPr>
          <p:cNvPr name="Freeform 35" id="35"/>
          <p:cNvSpPr/>
          <p:nvPr/>
        </p:nvSpPr>
        <p:spPr>
          <a:xfrm flipH="false" flipV="false" rot="0">
            <a:off x="4456263" y="1801463"/>
            <a:ext cx="2273935" cy="1698327"/>
          </a:xfrm>
          <a:custGeom>
            <a:avLst/>
            <a:gdLst/>
            <a:ahLst/>
            <a:cxnLst/>
            <a:rect r="r" b="b" t="t" l="l"/>
            <a:pathLst>
              <a:path h="1698327" w="2273935">
                <a:moveTo>
                  <a:pt x="0" y="0"/>
                </a:moveTo>
                <a:lnTo>
                  <a:pt x="2273934" y="0"/>
                </a:lnTo>
                <a:lnTo>
                  <a:pt x="2273934" y="1698328"/>
                </a:lnTo>
                <a:lnTo>
                  <a:pt x="0" y="16983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36" id="36"/>
          <p:cNvGrpSpPr/>
          <p:nvPr/>
        </p:nvGrpSpPr>
        <p:grpSpPr>
          <a:xfrm rot="0">
            <a:off x="6426981" y="2170804"/>
            <a:ext cx="685654" cy="685654"/>
            <a:chOff x="0" y="0"/>
            <a:chExt cx="6350000" cy="6350000"/>
          </a:xfrm>
        </p:grpSpPr>
        <p:sp>
          <p:nvSpPr>
            <p:cNvPr name="Freeform 37" id="3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38" id="38"/>
          <p:cNvSpPr/>
          <p:nvPr/>
        </p:nvSpPr>
        <p:spPr>
          <a:xfrm>
            <a:off x="4424226" y="4656043"/>
            <a:ext cx="2338009" cy="0"/>
          </a:xfrm>
          <a:prstGeom prst="line">
            <a:avLst/>
          </a:prstGeom>
          <a:ln cap="rnd" w="19050">
            <a:solidFill>
              <a:srgbClr val="FED11E"/>
            </a:solidFill>
            <a:prstDash val="sysDot"/>
            <a:headEnd type="none" len="sm" w="sm"/>
            <a:tailEnd type="none" len="sm" w="sm"/>
          </a:ln>
        </p:spPr>
      </p:sp>
      <p:sp>
        <p:nvSpPr>
          <p:cNvPr name="AutoShape 39" id="39"/>
          <p:cNvSpPr/>
          <p:nvPr/>
        </p:nvSpPr>
        <p:spPr>
          <a:xfrm>
            <a:off x="4424226" y="4303264"/>
            <a:ext cx="2338009" cy="0"/>
          </a:xfrm>
          <a:prstGeom prst="line">
            <a:avLst/>
          </a:prstGeom>
          <a:ln cap="rnd" w="19050">
            <a:solidFill>
              <a:srgbClr val="FED11E"/>
            </a:solidFill>
            <a:prstDash val="sysDot"/>
            <a:headEnd type="none" len="sm" w="sm"/>
            <a:tailEnd type="none" len="sm" w="sm"/>
          </a:ln>
        </p:spPr>
      </p:sp>
      <p:sp>
        <p:nvSpPr>
          <p:cNvPr name="Freeform 40" id="40"/>
          <p:cNvSpPr/>
          <p:nvPr/>
        </p:nvSpPr>
        <p:spPr>
          <a:xfrm flipH="false" flipV="false" rot="0">
            <a:off x="3867184" y="4876154"/>
            <a:ext cx="388884" cy="388884"/>
          </a:xfrm>
          <a:custGeom>
            <a:avLst/>
            <a:gdLst/>
            <a:ahLst/>
            <a:cxnLst/>
            <a:rect r="r" b="b" t="t" l="l"/>
            <a:pathLst>
              <a:path h="388884" w="388884">
                <a:moveTo>
                  <a:pt x="0" y="0"/>
                </a:moveTo>
                <a:lnTo>
                  <a:pt x="388884" y="0"/>
                </a:lnTo>
                <a:lnTo>
                  <a:pt x="388884" y="388884"/>
                </a:lnTo>
                <a:lnTo>
                  <a:pt x="0" y="388884"/>
                </a:lnTo>
                <a:lnTo>
                  <a:pt x="0" y="0"/>
                </a:lnTo>
                <a:close/>
              </a:path>
            </a:pathLst>
          </a:custGeom>
          <a:blipFill>
            <a:blip r:embed="rId7"/>
            <a:stretch>
              <a:fillRect l="0" t="0" r="0" b="0"/>
            </a:stretch>
          </a:blipFill>
        </p:spPr>
      </p:sp>
      <p:sp>
        <p:nvSpPr>
          <p:cNvPr name="TextBox 41" id="41"/>
          <p:cNvSpPr txBox="true"/>
          <p:nvPr/>
        </p:nvSpPr>
        <p:spPr>
          <a:xfrm rot="0">
            <a:off x="4251115" y="3959582"/>
            <a:ext cx="2629619" cy="284828"/>
          </a:xfrm>
          <a:prstGeom prst="rect">
            <a:avLst/>
          </a:prstGeom>
        </p:spPr>
        <p:txBody>
          <a:bodyPr anchor="t" rtlCol="false" tIns="0" lIns="0" bIns="0" rIns="0">
            <a:spAutoFit/>
          </a:bodyPr>
          <a:lstStyle/>
          <a:p>
            <a:pPr algn="ctr">
              <a:lnSpc>
                <a:spcPts val="1145"/>
              </a:lnSpc>
              <a:spcBef>
                <a:spcPct val="0"/>
              </a:spcBef>
            </a:pPr>
            <a:r>
              <a:rPr lang="en-US" b="true" sz="818">
                <a:solidFill>
                  <a:srgbClr val="0D9613"/>
                </a:solidFill>
                <a:latin typeface="Poppins Bold"/>
                <a:ea typeface="Poppins Bold"/>
                <a:cs typeface="Poppins Bold"/>
                <a:sym typeface="Poppins Bold"/>
              </a:rPr>
              <a:t>ΦΕΡΤΕ 4-5 ΚΟΜΜΑΤΙΑ ΑΠΟ ΤΑ ΑΦΟΡΗΤΑ ΡΟΥΧΑ ΚΑΙ ΑΞΕΣΟΥΑΡ ΣΑΣ ΓΙΑ ΝΑ ΤΑ ΑΝΤΑΛΛΑΞΕΤΕ</a:t>
            </a:r>
          </a:p>
        </p:txBody>
      </p:sp>
      <p:sp>
        <p:nvSpPr>
          <p:cNvPr name="TextBox 42" id="42"/>
          <p:cNvSpPr txBox="true"/>
          <p:nvPr/>
        </p:nvSpPr>
        <p:spPr>
          <a:xfrm rot="0">
            <a:off x="4541375" y="4957544"/>
            <a:ext cx="2105013" cy="15279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a:ea typeface="Poppins"/>
                <a:cs typeface="Poppins"/>
                <a:sym typeface="Poppins"/>
              </a:rPr>
              <a:t>#GREENMEMEEFFECT</a:t>
            </a:r>
          </a:p>
        </p:txBody>
      </p:sp>
      <p:sp>
        <p:nvSpPr>
          <p:cNvPr name="TextBox 43" id="43"/>
          <p:cNvSpPr txBox="true"/>
          <p:nvPr/>
        </p:nvSpPr>
        <p:spPr>
          <a:xfrm rot="-150323">
            <a:off x="3993544" y="853295"/>
            <a:ext cx="3142819" cy="707394"/>
          </a:xfrm>
          <a:prstGeom prst="rect">
            <a:avLst/>
          </a:prstGeom>
        </p:spPr>
        <p:txBody>
          <a:bodyPr anchor="t" rtlCol="false" tIns="0" lIns="0" bIns="0" rIns="0">
            <a:spAutoFit/>
          </a:bodyPr>
          <a:lstStyle/>
          <a:p>
            <a:pPr algn="ctr">
              <a:lnSpc>
                <a:spcPts val="3731"/>
              </a:lnSpc>
              <a:spcBef>
                <a:spcPct val="0"/>
              </a:spcBef>
            </a:pPr>
            <a:r>
              <a:rPr lang="en-US" sz="2665">
                <a:solidFill>
                  <a:srgbClr val="FFD400"/>
                </a:solidFill>
                <a:latin typeface="Pacifico"/>
                <a:ea typeface="Pacifico"/>
                <a:cs typeface="Pacifico"/>
                <a:sym typeface="Pacifico"/>
              </a:rPr>
              <a:t>Ανταλλαγή Ρούχων</a:t>
            </a:r>
          </a:p>
        </p:txBody>
      </p:sp>
      <p:sp>
        <p:nvSpPr>
          <p:cNvPr name="TextBox 44" id="44"/>
          <p:cNvSpPr txBox="true"/>
          <p:nvPr/>
        </p:nvSpPr>
        <p:spPr>
          <a:xfrm rot="0">
            <a:off x="6440269" y="2311198"/>
            <a:ext cx="727462" cy="445244"/>
          </a:xfrm>
          <a:prstGeom prst="rect">
            <a:avLst/>
          </a:prstGeom>
        </p:spPr>
        <p:txBody>
          <a:bodyPr anchor="t" rtlCol="false" tIns="0" lIns="0" bIns="0" rIns="0">
            <a:spAutoFit/>
          </a:bodyPr>
          <a:lstStyle/>
          <a:p>
            <a:pPr algn="ctr">
              <a:lnSpc>
                <a:spcPts val="857"/>
              </a:lnSpc>
            </a:pPr>
            <a:r>
              <a:rPr lang="en-US" sz="752">
                <a:solidFill>
                  <a:srgbClr val="3F8DCC"/>
                </a:solidFill>
                <a:latin typeface="Aerospace bold"/>
                <a:ea typeface="Aerospace bold"/>
                <a:cs typeface="Aerospace bold"/>
                <a:sym typeface="Aerospace bold"/>
              </a:rPr>
              <a:t>ΑΝΤΑΛΛΑΞΕ</a:t>
            </a:r>
          </a:p>
          <a:p>
            <a:pPr algn="ctr">
              <a:lnSpc>
                <a:spcPts val="857"/>
              </a:lnSpc>
            </a:pPr>
            <a:r>
              <a:rPr lang="en-US" sz="752">
                <a:solidFill>
                  <a:srgbClr val="3F8DCC"/>
                </a:solidFill>
                <a:latin typeface="Aerospace bold"/>
                <a:ea typeface="Aerospace bold"/>
                <a:cs typeface="Aerospace bold"/>
                <a:sym typeface="Aerospace bold"/>
              </a:rPr>
              <a:t>μην</a:t>
            </a:r>
          </a:p>
          <a:p>
            <a:pPr algn="ctr">
              <a:lnSpc>
                <a:spcPts val="857"/>
              </a:lnSpc>
            </a:pPr>
            <a:r>
              <a:rPr lang="en-US" sz="752">
                <a:solidFill>
                  <a:srgbClr val="3F8DCC"/>
                </a:solidFill>
                <a:latin typeface="Aerospace bold"/>
                <a:ea typeface="Aerospace bold"/>
                <a:cs typeface="Aerospace bold"/>
                <a:sym typeface="Aerospace bold"/>
              </a:rPr>
              <a:t>αγοραζεισ</a:t>
            </a:r>
          </a:p>
          <a:p>
            <a:pPr algn="ctr">
              <a:lnSpc>
                <a:spcPts val="857"/>
              </a:lnSpc>
            </a:pPr>
          </a:p>
        </p:txBody>
      </p:sp>
      <p:sp>
        <p:nvSpPr>
          <p:cNvPr name="Freeform 45" id="45"/>
          <p:cNvSpPr/>
          <p:nvPr/>
        </p:nvSpPr>
        <p:spPr>
          <a:xfrm flipH="false" flipV="false" rot="0">
            <a:off x="6931696" y="4707583"/>
            <a:ext cx="374188" cy="473098"/>
          </a:xfrm>
          <a:custGeom>
            <a:avLst/>
            <a:gdLst/>
            <a:ahLst/>
            <a:cxnLst/>
            <a:rect r="r" b="b" t="t" l="l"/>
            <a:pathLst>
              <a:path h="473098" w="374188">
                <a:moveTo>
                  <a:pt x="0" y="0"/>
                </a:moveTo>
                <a:lnTo>
                  <a:pt x="374188" y="0"/>
                </a:lnTo>
                <a:lnTo>
                  <a:pt x="374188" y="473098"/>
                </a:lnTo>
                <a:lnTo>
                  <a:pt x="0" y="473098"/>
                </a:lnTo>
                <a:lnTo>
                  <a:pt x="0" y="0"/>
                </a:lnTo>
                <a:close/>
              </a:path>
            </a:pathLst>
          </a:custGeom>
          <a:blipFill>
            <a:blip r:embed="rId8"/>
            <a:stretch>
              <a:fillRect l="0" t="0" r="0" b="0"/>
            </a:stretch>
          </a:blipFill>
        </p:spPr>
      </p:sp>
      <p:sp>
        <p:nvSpPr>
          <p:cNvPr name="Freeform 46" id="46"/>
          <p:cNvSpPr/>
          <p:nvPr/>
        </p:nvSpPr>
        <p:spPr>
          <a:xfrm flipH="false" flipV="false" rot="-4537625">
            <a:off x="4030889" y="3447868"/>
            <a:ext cx="392898" cy="392898"/>
          </a:xfrm>
          <a:custGeom>
            <a:avLst/>
            <a:gdLst/>
            <a:ahLst/>
            <a:cxnLst/>
            <a:rect r="r" b="b" t="t" l="l"/>
            <a:pathLst>
              <a:path h="392898" w="392898">
                <a:moveTo>
                  <a:pt x="0" y="0"/>
                </a:moveTo>
                <a:lnTo>
                  <a:pt x="392897" y="0"/>
                </a:lnTo>
                <a:lnTo>
                  <a:pt x="392897" y="392897"/>
                </a:lnTo>
                <a:lnTo>
                  <a:pt x="0" y="392897"/>
                </a:lnTo>
                <a:lnTo>
                  <a:pt x="0" y="0"/>
                </a:lnTo>
                <a:close/>
              </a:path>
            </a:pathLst>
          </a:custGeom>
          <a:blipFill>
            <a:blip r:embed="rId9"/>
            <a:stretch>
              <a:fillRect l="0" t="0" r="0" b="0"/>
            </a:stretch>
          </a:blipFill>
        </p:spPr>
      </p:sp>
      <p:sp>
        <p:nvSpPr>
          <p:cNvPr name="Freeform 47" id="47"/>
          <p:cNvSpPr/>
          <p:nvPr/>
        </p:nvSpPr>
        <p:spPr>
          <a:xfrm flipH="false" flipV="false" rot="576377">
            <a:off x="6882972" y="3460456"/>
            <a:ext cx="392898" cy="392898"/>
          </a:xfrm>
          <a:custGeom>
            <a:avLst/>
            <a:gdLst/>
            <a:ahLst/>
            <a:cxnLst/>
            <a:rect r="r" b="b" t="t" l="l"/>
            <a:pathLst>
              <a:path h="392898" w="392898">
                <a:moveTo>
                  <a:pt x="0" y="0"/>
                </a:moveTo>
                <a:lnTo>
                  <a:pt x="392897" y="0"/>
                </a:lnTo>
                <a:lnTo>
                  <a:pt x="392897" y="392897"/>
                </a:lnTo>
                <a:lnTo>
                  <a:pt x="0" y="392897"/>
                </a:lnTo>
                <a:lnTo>
                  <a:pt x="0" y="0"/>
                </a:lnTo>
                <a:close/>
              </a:path>
            </a:pathLst>
          </a:custGeom>
          <a:blipFill>
            <a:blip r:embed="rId9"/>
            <a:stretch>
              <a:fillRect l="0" t="0" r="0" b="0"/>
            </a:stretch>
          </a:blipFill>
        </p:spPr>
      </p:sp>
      <p:grpSp>
        <p:nvGrpSpPr>
          <p:cNvPr name="Group 48" id="48"/>
          <p:cNvGrpSpPr/>
          <p:nvPr/>
        </p:nvGrpSpPr>
        <p:grpSpPr>
          <a:xfrm rot="-512977">
            <a:off x="3843816" y="299920"/>
            <a:ext cx="1987673" cy="302420"/>
            <a:chOff x="0" y="0"/>
            <a:chExt cx="1676007" cy="255001"/>
          </a:xfrm>
        </p:grpSpPr>
        <p:sp>
          <p:nvSpPr>
            <p:cNvPr name="Freeform 49" id="49"/>
            <p:cNvSpPr/>
            <p:nvPr/>
          </p:nvSpPr>
          <p:spPr>
            <a:xfrm flipH="false" flipV="false" rot="0">
              <a:off x="0" y="0"/>
              <a:ext cx="1676007" cy="255001"/>
            </a:xfrm>
            <a:custGeom>
              <a:avLst/>
              <a:gdLst/>
              <a:ahLst/>
              <a:cxnLst/>
              <a:rect r="r" b="b" t="t" l="l"/>
              <a:pathLst>
                <a:path h="255001" w="1676007">
                  <a:moveTo>
                    <a:pt x="127500" y="0"/>
                  </a:moveTo>
                  <a:lnTo>
                    <a:pt x="1548507" y="0"/>
                  </a:lnTo>
                  <a:cubicBezTo>
                    <a:pt x="1582322" y="0"/>
                    <a:pt x="1614752" y="13433"/>
                    <a:pt x="1638663" y="37344"/>
                  </a:cubicBezTo>
                  <a:cubicBezTo>
                    <a:pt x="1662574" y="61255"/>
                    <a:pt x="1676007" y="93685"/>
                    <a:pt x="1676007" y="127500"/>
                  </a:cubicBezTo>
                  <a:lnTo>
                    <a:pt x="1676007" y="127500"/>
                  </a:lnTo>
                  <a:cubicBezTo>
                    <a:pt x="1676007" y="197917"/>
                    <a:pt x="1618923" y="255001"/>
                    <a:pt x="1548507" y="255001"/>
                  </a:cubicBezTo>
                  <a:lnTo>
                    <a:pt x="127500" y="255001"/>
                  </a:lnTo>
                  <a:cubicBezTo>
                    <a:pt x="93685" y="255001"/>
                    <a:pt x="61255" y="241568"/>
                    <a:pt x="37344" y="217657"/>
                  </a:cubicBezTo>
                  <a:cubicBezTo>
                    <a:pt x="13433" y="193746"/>
                    <a:pt x="0" y="161315"/>
                    <a:pt x="0" y="127500"/>
                  </a:cubicBezTo>
                  <a:lnTo>
                    <a:pt x="0" y="127500"/>
                  </a:lnTo>
                  <a:cubicBezTo>
                    <a:pt x="0" y="93685"/>
                    <a:pt x="13433" y="61255"/>
                    <a:pt x="37344" y="37344"/>
                  </a:cubicBezTo>
                  <a:cubicBezTo>
                    <a:pt x="61255" y="13433"/>
                    <a:pt x="93685" y="0"/>
                    <a:pt x="127500" y="0"/>
                  </a:cubicBezTo>
                  <a:close/>
                </a:path>
              </a:pathLst>
            </a:custGeom>
            <a:solidFill>
              <a:srgbClr val="004C0F"/>
            </a:solidFill>
            <a:ln w="19050" cap="rnd">
              <a:solidFill>
                <a:srgbClr val="000001"/>
              </a:solidFill>
              <a:prstDash val="solid"/>
              <a:round/>
            </a:ln>
          </p:spPr>
        </p:sp>
        <p:sp>
          <p:nvSpPr>
            <p:cNvPr name="TextBox 50" id="50"/>
            <p:cNvSpPr txBox="true"/>
            <p:nvPr/>
          </p:nvSpPr>
          <p:spPr>
            <a:xfrm>
              <a:off x="0" y="0"/>
              <a:ext cx="1676007" cy="255001"/>
            </a:xfrm>
            <a:prstGeom prst="rect">
              <a:avLst/>
            </a:prstGeom>
          </p:spPr>
          <p:txBody>
            <a:bodyPr anchor="ctr" rtlCol="false" tIns="84000" lIns="84000" bIns="84000" rIns="84000"/>
            <a:lstStyle/>
            <a:p>
              <a:pPr algn="ctr">
                <a:lnSpc>
                  <a:spcPts val="1984"/>
                </a:lnSpc>
              </a:pPr>
            </a:p>
          </p:txBody>
        </p:sp>
      </p:grpSp>
      <p:sp>
        <p:nvSpPr>
          <p:cNvPr name="TextBox 51" id="51"/>
          <p:cNvSpPr txBox="true"/>
          <p:nvPr/>
        </p:nvSpPr>
        <p:spPr>
          <a:xfrm rot="-514175">
            <a:off x="3848526" y="248050"/>
            <a:ext cx="2033582" cy="388127"/>
          </a:xfrm>
          <a:prstGeom prst="rect">
            <a:avLst/>
          </a:prstGeom>
        </p:spPr>
        <p:txBody>
          <a:bodyPr anchor="t" rtlCol="false" tIns="0" lIns="0" bIns="0" rIns="0">
            <a:spAutoFit/>
          </a:bodyPr>
          <a:lstStyle/>
          <a:p>
            <a:pPr algn="ctr" marL="0" indent="0" lvl="0">
              <a:lnSpc>
                <a:spcPts val="1405"/>
              </a:lnSpc>
            </a:pPr>
            <a:r>
              <a:rPr lang="en-US" sz="1405">
                <a:solidFill>
                  <a:srgbClr val="ADDB7A"/>
                </a:solidFill>
                <a:latin typeface="Aerospace bold"/>
                <a:ea typeface="Aerospace bold"/>
                <a:cs typeface="Aerospace bold"/>
                <a:sym typeface="Aerospace bold"/>
              </a:rPr>
              <a:t>Είστε Προσκεκλημένοι!</a:t>
            </a:r>
          </a:p>
        </p:txBody>
      </p:sp>
      <p:grpSp>
        <p:nvGrpSpPr>
          <p:cNvPr name="Group 52" id="52"/>
          <p:cNvGrpSpPr/>
          <p:nvPr/>
        </p:nvGrpSpPr>
        <p:grpSpPr>
          <a:xfrm rot="0">
            <a:off x="352843" y="5561349"/>
            <a:ext cx="3324244" cy="4887825"/>
            <a:chOff x="0" y="0"/>
            <a:chExt cx="3115946" cy="4581553"/>
          </a:xfrm>
        </p:grpSpPr>
        <p:sp>
          <p:nvSpPr>
            <p:cNvPr name="Freeform 53" id="53"/>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54" id="54"/>
          <p:cNvGrpSpPr/>
          <p:nvPr/>
        </p:nvGrpSpPr>
        <p:grpSpPr>
          <a:xfrm rot="0">
            <a:off x="352843" y="8496279"/>
            <a:ext cx="3324244" cy="1952895"/>
            <a:chOff x="0" y="0"/>
            <a:chExt cx="3115946" cy="1830526"/>
          </a:xfrm>
        </p:grpSpPr>
        <p:sp>
          <p:nvSpPr>
            <p:cNvPr name="Freeform 55" id="55"/>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56" id="56"/>
          <p:cNvSpPr/>
          <p:nvPr/>
        </p:nvSpPr>
        <p:spPr>
          <a:xfrm flipH="false" flipV="false" rot="0">
            <a:off x="512788" y="5751292"/>
            <a:ext cx="3004354" cy="2646568"/>
          </a:xfrm>
          <a:custGeom>
            <a:avLst/>
            <a:gdLst/>
            <a:ahLst/>
            <a:cxnLst/>
            <a:rect r="r" b="b" t="t" l="l"/>
            <a:pathLst>
              <a:path h="2646568" w="3004354">
                <a:moveTo>
                  <a:pt x="0" y="0"/>
                </a:moveTo>
                <a:lnTo>
                  <a:pt x="3004354" y="0"/>
                </a:lnTo>
                <a:lnTo>
                  <a:pt x="3004354" y="2646567"/>
                </a:lnTo>
                <a:lnTo>
                  <a:pt x="0" y="26465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7" id="57"/>
          <p:cNvSpPr/>
          <p:nvPr/>
        </p:nvSpPr>
        <p:spPr>
          <a:xfrm flipH="false" flipV="false" rot="0">
            <a:off x="2264246" y="8129570"/>
            <a:ext cx="339760" cy="339760"/>
          </a:xfrm>
          <a:custGeom>
            <a:avLst/>
            <a:gdLst/>
            <a:ahLst/>
            <a:cxnLst/>
            <a:rect r="r" b="b" t="t" l="l"/>
            <a:pathLst>
              <a:path h="339760" w="339760">
                <a:moveTo>
                  <a:pt x="0" y="0"/>
                </a:moveTo>
                <a:lnTo>
                  <a:pt x="339760" y="0"/>
                </a:lnTo>
                <a:lnTo>
                  <a:pt x="339760" y="339760"/>
                </a:lnTo>
                <a:lnTo>
                  <a:pt x="0" y="339760"/>
                </a:lnTo>
                <a:lnTo>
                  <a:pt x="0" y="0"/>
                </a:lnTo>
                <a:close/>
              </a:path>
            </a:pathLst>
          </a:custGeom>
          <a:blipFill>
            <a:blip r:embed="rId4"/>
            <a:stretch>
              <a:fillRect l="0" t="0" r="0" b="0"/>
            </a:stretch>
          </a:blipFill>
        </p:spPr>
      </p:sp>
      <p:sp>
        <p:nvSpPr>
          <p:cNvPr name="Freeform 58" id="58"/>
          <p:cNvSpPr/>
          <p:nvPr/>
        </p:nvSpPr>
        <p:spPr>
          <a:xfrm flipH="false" flipV="false" rot="0">
            <a:off x="877998" y="7074576"/>
            <a:ext cx="2273935" cy="1698327"/>
          </a:xfrm>
          <a:custGeom>
            <a:avLst/>
            <a:gdLst/>
            <a:ahLst/>
            <a:cxnLst/>
            <a:rect r="r" b="b" t="t" l="l"/>
            <a:pathLst>
              <a:path h="1698327" w="2273935">
                <a:moveTo>
                  <a:pt x="0" y="0"/>
                </a:moveTo>
                <a:lnTo>
                  <a:pt x="2273935" y="0"/>
                </a:lnTo>
                <a:lnTo>
                  <a:pt x="2273935" y="1698327"/>
                </a:lnTo>
                <a:lnTo>
                  <a:pt x="0" y="16983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9" id="59"/>
          <p:cNvGrpSpPr/>
          <p:nvPr/>
        </p:nvGrpSpPr>
        <p:grpSpPr>
          <a:xfrm rot="0">
            <a:off x="2848716" y="7443916"/>
            <a:ext cx="685654" cy="685654"/>
            <a:chOff x="0" y="0"/>
            <a:chExt cx="6350000" cy="6350000"/>
          </a:xfrm>
        </p:grpSpPr>
        <p:sp>
          <p:nvSpPr>
            <p:cNvPr name="Freeform 60" id="6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61" id="61"/>
          <p:cNvSpPr/>
          <p:nvPr/>
        </p:nvSpPr>
        <p:spPr>
          <a:xfrm>
            <a:off x="845961" y="9929155"/>
            <a:ext cx="2338009" cy="0"/>
          </a:xfrm>
          <a:prstGeom prst="line">
            <a:avLst/>
          </a:prstGeom>
          <a:ln cap="rnd" w="19050">
            <a:solidFill>
              <a:srgbClr val="FED11E"/>
            </a:solidFill>
            <a:prstDash val="sysDot"/>
            <a:headEnd type="none" len="sm" w="sm"/>
            <a:tailEnd type="none" len="sm" w="sm"/>
          </a:ln>
        </p:spPr>
      </p:sp>
      <p:sp>
        <p:nvSpPr>
          <p:cNvPr name="AutoShape 62" id="62"/>
          <p:cNvSpPr/>
          <p:nvPr/>
        </p:nvSpPr>
        <p:spPr>
          <a:xfrm>
            <a:off x="845961" y="9576376"/>
            <a:ext cx="2338009" cy="0"/>
          </a:xfrm>
          <a:prstGeom prst="line">
            <a:avLst/>
          </a:prstGeom>
          <a:ln cap="rnd" w="19050">
            <a:solidFill>
              <a:srgbClr val="FED11E"/>
            </a:solidFill>
            <a:prstDash val="sysDot"/>
            <a:headEnd type="none" len="sm" w="sm"/>
            <a:tailEnd type="none" len="sm" w="sm"/>
          </a:ln>
        </p:spPr>
      </p:sp>
      <p:sp>
        <p:nvSpPr>
          <p:cNvPr name="Freeform 63" id="63"/>
          <p:cNvSpPr/>
          <p:nvPr/>
        </p:nvSpPr>
        <p:spPr>
          <a:xfrm flipH="false" flipV="false" rot="0">
            <a:off x="288920" y="10149266"/>
            <a:ext cx="388884" cy="388884"/>
          </a:xfrm>
          <a:custGeom>
            <a:avLst/>
            <a:gdLst/>
            <a:ahLst/>
            <a:cxnLst/>
            <a:rect r="r" b="b" t="t" l="l"/>
            <a:pathLst>
              <a:path h="388884" w="388884">
                <a:moveTo>
                  <a:pt x="0" y="0"/>
                </a:moveTo>
                <a:lnTo>
                  <a:pt x="388884" y="0"/>
                </a:lnTo>
                <a:lnTo>
                  <a:pt x="388884" y="388884"/>
                </a:lnTo>
                <a:lnTo>
                  <a:pt x="0" y="388884"/>
                </a:lnTo>
                <a:lnTo>
                  <a:pt x="0" y="0"/>
                </a:lnTo>
                <a:close/>
              </a:path>
            </a:pathLst>
          </a:custGeom>
          <a:blipFill>
            <a:blip r:embed="rId7"/>
            <a:stretch>
              <a:fillRect l="0" t="0" r="0" b="0"/>
            </a:stretch>
          </a:blipFill>
        </p:spPr>
      </p:sp>
      <p:sp>
        <p:nvSpPr>
          <p:cNvPr name="TextBox 64" id="64"/>
          <p:cNvSpPr txBox="true"/>
          <p:nvPr/>
        </p:nvSpPr>
        <p:spPr>
          <a:xfrm rot="0">
            <a:off x="708282" y="9183930"/>
            <a:ext cx="2677893" cy="297196"/>
          </a:xfrm>
          <a:prstGeom prst="rect">
            <a:avLst/>
          </a:prstGeom>
        </p:spPr>
        <p:txBody>
          <a:bodyPr anchor="t" rtlCol="false" tIns="0" lIns="0" bIns="0" rIns="0">
            <a:spAutoFit/>
          </a:bodyPr>
          <a:lstStyle/>
          <a:p>
            <a:pPr algn="ctr">
              <a:lnSpc>
                <a:spcPts val="1145"/>
              </a:lnSpc>
              <a:spcBef>
                <a:spcPct val="0"/>
              </a:spcBef>
            </a:pPr>
            <a:r>
              <a:rPr lang="en-US" b="true" sz="818">
                <a:solidFill>
                  <a:srgbClr val="0D9613"/>
                </a:solidFill>
                <a:latin typeface="Poppins Bold"/>
                <a:ea typeface="Poppins Bold"/>
                <a:cs typeface="Poppins Bold"/>
                <a:sym typeface="Poppins Bold"/>
              </a:rPr>
              <a:t>ΦΕΡΤΕ 4-5 ΚΟΜΜΑΤΙΑ ΑΠΟ ΤΑ ΑΦΟΡΗΤΑ ΡΟΥΧΑ ΚΑΙ ΑΞΕΣΟΥΑΡ ΣΑΣ ΓΙΑ ΝΑ ΤΑ ΑΝΤΑΛΛΑΞΕΤΕ</a:t>
            </a:r>
          </a:p>
        </p:txBody>
      </p:sp>
      <p:sp>
        <p:nvSpPr>
          <p:cNvPr name="TextBox 65" id="65"/>
          <p:cNvSpPr txBox="true"/>
          <p:nvPr/>
        </p:nvSpPr>
        <p:spPr>
          <a:xfrm rot="0">
            <a:off x="963111" y="10230657"/>
            <a:ext cx="2105013" cy="15279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a:ea typeface="Poppins"/>
                <a:cs typeface="Poppins"/>
                <a:sym typeface="Poppins"/>
              </a:rPr>
              <a:t>#GREENMEMEEFFECT</a:t>
            </a:r>
          </a:p>
        </p:txBody>
      </p:sp>
      <p:sp>
        <p:nvSpPr>
          <p:cNvPr name="TextBox 66" id="66"/>
          <p:cNvSpPr txBox="true"/>
          <p:nvPr/>
        </p:nvSpPr>
        <p:spPr>
          <a:xfrm rot="-150323">
            <a:off x="415279" y="6126407"/>
            <a:ext cx="3142819" cy="707394"/>
          </a:xfrm>
          <a:prstGeom prst="rect">
            <a:avLst/>
          </a:prstGeom>
        </p:spPr>
        <p:txBody>
          <a:bodyPr anchor="t" rtlCol="false" tIns="0" lIns="0" bIns="0" rIns="0">
            <a:spAutoFit/>
          </a:bodyPr>
          <a:lstStyle/>
          <a:p>
            <a:pPr algn="ctr">
              <a:lnSpc>
                <a:spcPts val="3731"/>
              </a:lnSpc>
              <a:spcBef>
                <a:spcPct val="0"/>
              </a:spcBef>
            </a:pPr>
            <a:r>
              <a:rPr lang="en-US" sz="2665">
                <a:solidFill>
                  <a:srgbClr val="FFD400"/>
                </a:solidFill>
                <a:latin typeface="Pacifico"/>
                <a:ea typeface="Pacifico"/>
                <a:cs typeface="Pacifico"/>
                <a:sym typeface="Pacifico"/>
              </a:rPr>
              <a:t>Ανταλλαγή Ρούχων</a:t>
            </a:r>
          </a:p>
        </p:txBody>
      </p:sp>
      <p:sp>
        <p:nvSpPr>
          <p:cNvPr name="TextBox 67" id="67"/>
          <p:cNvSpPr txBox="true"/>
          <p:nvPr/>
        </p:nvSpPr>
        <p:spPr>
          <a:xfrm rot="0">
            <a:off x="2863682" y="7612885"/>
            <a:ext cx="676844" cy="445244"/>
          </a:xfrm>
          <a:prstGeom prst="rect">
            <a:avLst/>
          </a:prstGeom>
        </p:spPr>
        <p:txBody>
          <a:bodyPr anchor="t" rtlCol="false" tIns="0" lIns="0" bIns="0" rIns="0">
            <a:spAutoFit/>
          </a:bodyPr>
          <a:lstStyle/>
          <a:p>
            <a:pPr algn="ctr">
              <a:lnSpc>
                <a:spcPts val="857"/>
              </a:lnSpc>
            </a:pPr>
            <a:r>
              <a:rPr lang="en-US" sz="752">
                <a:solidFill>
                  <a:srgbClr val="3F8DCC"/>
                </a:solidFill>
                <a:latin typeface="Aerospace bold"/>
                <a:ea typeface="Aerospace bold"/>
                <a:cs typeface="Aerospace bold"/>
                <a:sym typeface="Aerospace bold"/>
              </a:rPr>
              <a:t>ΑΝΤΑΛΛΑΞΕ</a:t>
            </a:r>
          </a:p>
          <a:p>
            <a:pPr algn="ctr">
              <a:lnSpc>
                <a:spcPts val="857"/>
              </a:lnSpc>
            </a:pPr>
            <a:r>
              <a:rPr lang="en-US" sz="752">
                <a:solidFill>
                  <a:srgbClr val="3F8DCC"/>
                </a:solidFill>
                <a:latin typeface="Aerospace bold"/>
                <a:ea typeface="Aerospace bold"/>
                <a:cs typeface="Aerospace bold"/>
                <a:sym typeface="Aerospace bold"/>
              </a:rPr>
              <a:t>μην</a:t>
            </a:r>
          </a:p>
          <a:p>
            <a:pPr algn="ctr">
              <a:lnSpc>
                <a:spcPts val="857"/>
              </a:lnSpc>
            </a:pPr>
            <a:r>
              <a:rPr lang="en-US" sz="752">
                <a:solidFill>
                  <a:srgbClr val="3F8DCC"/>
                </a:solidFill>
                <a:latin typeface="Aerospace bold"/>
                <a:ea typeface="Aerospace bold"/>
                <a:cs typeface="Aerospace bold"/>
                <a:sym typeface="Aerospace bold"/>
              </a:rPr>
              <a:t>αγοραζεισ</a:t>
            </a:r>
          </a:p>
          <a:p>
            <a:pPr algn="ctr">
              <a:lnSpc>
                <a:spcPts val="857"/>
              </a:lnSpc>
            </a:pPr>
          </a:p>
        </p:txBody>
      </p:sp>
      <p:sp>
        <p:nvSpPr>
          <p:cNvPr name="Freeform 68" id="68"/>
          <p:cNvSpPr/>
          <p:nvPr/>
        </p:nvSpPr>
        <p:spPr>
          <a:xfrm flipH="false" flipV="false" rot="0">
            <a:off x="3353431" y="9980695"/>
            <a:ext cx="374188" cy="473098"/>
          </a:xfrm>
          <a:custGeom>
            <a:avLst/>
            <a:gdLst/>
            <a:ahLst/>
            <a:cxnLst/>
            <a:rect r="r" b="b" t="t" l="l"/>
            <a:pathLst>
              <a:path h="473098" w="374188">
                <a:moveTo>
                  <a:pt x="0" y="0"/>
                </a:moveTo>
                <a:lnTo>
                  <a:pt x="374189" y="0"/>
                </a:lnTo>
                <a:lnTo>
                  <a:pt x="374189" y="473098"/>
                </a:lnTo>
                <a:lnTo>
                  <a:pt x="0" y="473098"/>
                </a:lnTo>
                <a:lnTo>
                  <a:pt x="0" y="0"/>
                </a:lnTo>
                <a:close/>
              </a:path>
            </a:pathLst>
          </a:custGeom>
          <a:blipFill>
            <a:blip r:embed="rId8"/>
            <a:stretch>
              <a:fillRect l="0" t="0" r="0" b="0"/>
            </a:stretch>
          </a:blipFill>
        </p:spPr>
      </p:sp>
      <p:sp>
        <p:nvSpPr>
          <p:cNvPr name="Freeform 69" id="69"/>
          <p:cNvSpPr/>
          <p:nvPr/>
        </p:nvSpPr>
        <p:spPr>
          <a:xfrm flipH="false" flipV="false" rot="-4537625">
            <a:off x="385320" y="8703406"/>
            <a:ext cx="392898" cy="392898"/>
          </a:xfrm>
          <a:custGeom>
            <a:avLst/>
            <a:gdLst/>
            <a:ahLst/>
            <a:cxnLst/>
            <a:rect r="r" b="b" t="t" l="l"/>
            <a:pathLst>
              <a:path h="392898" w="392898">
                <a:moveTo>
                  <a:pt x="0" y="0"/>
                </a:moveTo>
                <a:lnTo>
                  <a:pt x="392897" y="0"/>
                </a:lnTo>
                <a:lnTo>
                  <a:pt x="392897" y="392898"/>
                </a:lnTo>
                <a:lnTo>
                  <a:pt x="0" y="392898"/>
                </a:lnTo>
                <a:lnTo>
                  <a:pt x="0" y="0"/>
                </a:lnTo>
                <a:close/>
              </a:path>
            </a:pathLst>
          </a:custGeom>
          <a:blipFill>
            <a:blip r:embed="rId9"/>
            <a:stretch>
              <a:fillRect l="0" t="0" r="0" b="0"/>
            </a:stretch>
          </a:blipFill>
        </p:spPr>
      </p:sp>
      <p:sp>
        <p:nvSpPr>
          <p:cNvPr name="Freeform 70" id="70"/>
          <p:cNvSpPr/>
          <p:nvPr/>
        </p:nvSpPr>
        <p:spPr>
          <a:xfrm flipH="false" flipV="false" rot="576377">
            <a:off x="3247529" y="8715994"/>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grpSp>
        <p:nvGrpSpPr>
          <p:cNvPr name="Group 71" id="71"/>
          <p:cNvGrpSpPr/>
          <p:nvPr/>
        </p:nvGrpSpPr>
        <p:grpSpPr>
          <a:xfrm rot="-512977">
            <a:off x="265551" y="5573032"/>
            <a:ext cx="1987673" cy="302420"/>
            <a:chOff x="0" y="0"/>
            <a:chExt cx="1676007" cy="255001"/>
          </a:xfrm>
        </p:grpSpPr>
        <p:sp>
          <p:nvSpPr>
            <p:cNvPr name="Freeform 72" id="72"/>
            <p:cNvSpPr/>
            <p:nvPr/>
          </p:nvSpPr>
          <p:spPr>
            <a:xfrm flipH="false" flipV="false" rot="0">
              <a:off x="0" y="0"/>
              <a:ext cx="1676007" cy="255001"/>
            </a:xfrm>
            <a:custGeom>
              <a:avLst/>
              <a:gdLst/>
              <a:ahLst/>
              <a:cxnLst/>
              <a:rect r="r" b="b" t="t" l="l"/>
              <a:pathLst>
                <a:path h="255001" w="1676007">
                  <a:moveTo>
                    <a:pt x="127500" y="0"/>
                  </a:moveTo>
                  <a:lnTo>
                    <a:pt x="1548507" y="0"/>
                  </a:lnTo>
                  <a:cubicBezTo>
                    <a:pt x="1582322" y="0"/>
                    <a:pt x="1614752" y="13433"/>
                    <a:pt x="1638663" y="37344"/>
                  </a:cubicBezTo>
                  <a:cubicBezTo>
                    <a:pt x="1662574" y="61255"/>
                    <a:pt x="1676007" y="93685"/>
                    <a:pt x="1676007" y="127500"/>
                  </a:cubicBezTo>
                  <a:lnTo>
                    <a:pt x="1676007" y="127500"/>
                  </a:lnTo>
                  <a:cubicBezTo>
                    <a:pt x="1676007" y="197917"/>
                    <a:pt x="1618923" y="255001"/>
                    <a:pt x="1548507" y="255001"/>
                  </a:cubicBezTo>
                  <a:lnTo>
                    <a:pt x="127500" y="255001"/>
                  </a:lnTo>
                  <a:cubicBezTo>
                    <a:pt x="93685" y="255001"/>
                    <a:pt x="61255" y="241568"/>
                    <a:pt x="37344" y="217657"/>
                  </a:cubicBezTo>
                  <a:cubicBezTo>
                    <a:pt x="13433" y="193746"/>
                    <a:pt x="0" y="161315"/>
                    <a:pt x="0" y="127500"/>
                  </a:cubicBezTo>
                  <a:lnTo>
                    <a:pt x="0" y="127500"/>
                  </a:lnTo>
                  <a:cubicBezTo>
                    <a:pt x="0" y="93685"/>
                    <a:pt x="13433" y="61255"/>
                    <a:pt x="37344" y="37344"/>
                  </a:cubicBezTo>
                  <a:cubicBezTo>
                    <a:pt x="61255" y="13433"/>
                    <a:pt x="93685" y="0"/>
                    <a:pt x="127500" y="0"/>
                  </a:cubicBezTo>
                  <a:close/>
                </a:path>
              </a:pathLst>
            </a:custGeom>
            <a:solidFill>
              <a:srgbClr val="004C0F"/>
            </a:solidFill>
            <a:ln w="19050" cap="rnd">
              <a:solidFill>
                <a:srgbClr val="000001"/>
              </a:solidFill>
              <a:prstDash val="solid"/>
              <a:round/>
            </a:ln>
          </p:spPr>
        </p:sp>
        <p:sp>
          <p:nvSpPr>
            <p:cNvPr name="TextBox 73" id="73"/>
            <p:cNvSpPr txBox="true"/>
            <p:nvPr/>
          </p:nvSpPr>
          <p:spPr>
            <a:xfrm>
              <a:off x="0" y="0"/>
              <a:ext cx="1676007" cy="255001"/>
            </a:xfrm>
            <a:prstGeom prst="rect">
              <a:avLst/>
            </a:prstGeom>
          </p:spPr>
          <p:txBody>
            <a:bodyPr anchor="ctr" rtlCol="false" tIns="84000" lIns="84000" bIns="84000" rIns="84000"/>
            <a:lstStyle/>
            <a:p>
              <a:pPr algn="ctr">
                <a:lnSpc>
                  <a:spcPts val="1984"/>
                </a:lnSpc>
              </a:pPr>
            </a:p>
          </p:txBody>
        </p:sp>
      </p:grpSp>
      <p:sp>
        <p:nvSpPr>
          <p:cNvPr name="TextBox 74" id="74"/>
          <p:cNvSpPr txBox="true"/>
          <p:nvPr/>
        </p:nvSpPr>
        <p:spPr>
          <a:xfrm rot="-514175">
            <a:off x="303098" y="5489099"/>
            <a:ext cx="1884383" cy="388127"/>
          </a:xfrm>
          <a:prstGeom prst="rect">
            <a:avLst/>
          </a:prstGeom>
        </p:spPr>
        <p:txBody>
          <a:bodyPr anchor="t" rtlCol="false" tIns="0" lIns="0" bIns="0" rIns="0">
            <a:spAutoFit/>
          </a:bodyPr>
          <a:lstStyle/>
          <a:p>
            <a:pPr algn="ctr" marL="0" indent="0" lvl="0">
              <a:lnSpc>
                <a:spcPts val="1405"/>
              </a:lnSpc>
            </a:pPr>
            <a:r>
              <a:rPr lang="en-US" sz="1405">
                <a:solidFill>
                  <a:srgbClr val="ADDB7A"/>
                </a:solidFill>
                <a:latin typeface="Aerospace bold"/>
                <a:ea typeface="Aerospace bold"/>
                <a:cs typeface="Aerospace bold"/>
                <a:sym typeface="Aerospace bold"/>
              </a:rPr>
              <a:t>Είστε Προσκεκλημένοι!</a:t>
            </a:r>
          </a:p>
        </p:txBody>
      </p:sp>
      <p:grpSp>
        <p:nvGrpSpPr>
          <p:cNvPr name="Group 75" id="75"/>
          <p:cNvGrpSpPr/>
          <p:nvPr/>
        </p:nvGrpSpPr>
        <p:grpSpPr>
          <a:xfrm rot="0">
            <a:off x="3988272" y="5561349"/>
            <a:ext cx="3324244" cy="4887825"/>
            <a:chOff x="0" y="0"/>
            <a:chExt cx="3115946" cy="4581553"/>
          </a:xfrm>
        </p:grpSpPr>
        <p:sp>
          <p:nvSpPr>
            <p:cNvPr name="Freeform 76" id="76"/>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77" id="77"/>
          <p:cNvGrpSpPr/>
          <p:nvPr/>
        </p:nvGrpSpPr>
        <p:grpSpPr>
          <a:xfrm rot="0">
            <a:off x="3988272" y="8496279"/>
            <a:ext cx="3324244" cy="1952895"/>
            <a:chOff x="0" y="0"/>
            <a:chExt cx="3115946" cy="1830526"/>
          </a:xfrm>
        </p:grpSpPr>
        <p:sp>
          <p:nvSpPr>
            <p:cNvPr name="Freeform 78" id="78"/>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79" id="79"/>
          <p:cNvSpPr/>
          <p:nvPr/>
        </p:nvSpPr>
        <p:spPr>
          <a:xfrm flipH="false" flipV="false" rot="0">
            <a:off x="4148217" y="5751292"/>
            <a:ext cx="3004354" cy="2646568"/>
          </a:xfrm>
          <a:custGeom>
            <a:avLst/>
            <a:gdLst/>
            <a:ahLst/>
            <a:cxnLst/>
            <a:rect r="r" b="b" t="t" l="l"/>
            <a:pathLst>
              <a:path h="2646568" w="3004354">
                <a:moveTo>
                  <a:pt x="0" y="0"/>
                </a:moveTo>
                <a:lnTo>
                  <a:pt x="3004354" y="0"/>
                </a:lnTo>
                <a:lnTo>
                  <a:pt x="3004354" y="2646567"/>
                </a:lnTo>
                <a:lnTo>
                  <a:pt x="0" y="26465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0" id="80"/>
          <p:cNvSpPr/>
          <p:nvPr/>
        </p:nvSpPr>
        <p:spPr>
          <a:xfrm flipH="false" flipV="false" rot="0">
            <a:off x="5899675" y="8129570"/>
            <a:ext cx="339760" cy="339760"/>
          </a:xfrm>
          <a:custGeom>
            <a:avLst/>
            <a:gdLst/>
            <a:ahLst/>
            <a:cxnLst/>
            <a:rect r="r" b="b" t="t" l="l"/>
            <a:pathLst>
              <a:path h="339760" w="339760">
                <a:moveTo>
                  <a:pt x="0" y="0"/>
                </a:moveTo>
                <a:lnTo>
                  <a:pt x="339760" y="0"/>
                </a:lnTo>
                <a:lnTo>
                  <a:pt x="339760" y="339760"/>
                </a:lnTo>
                <a:lnTo>
                  <a:pt x="0" y="339760"/>
                </a:lnTo>
                <a:lnTo>
                  <a:pt x="0" y="0"/>
                </a:lnTo>
                <a:close/>
              </a:path>
            </a:pathLst>
          </a:custGeom>
          <a:blipFill>
            <a:blip r:embed="rId4"/>
            <a:stretch>
              <a:fillRect l="0" t="0" r="0" b="0"/>
            </a:stretch>
          </a:blipFill>
        </p:spPr>
      </p:sp>
      <p:sp>
        <p:nvSpPr>
          <p:cNvPr name="Freeform 81" id="81"/>
          <p:cNvSpPr/>
          <p:nvPr/>
        </p:nvSpPr>
        <p:spPr>
          <a:xfrm flipH="false" flipV="false" rot="0">
            <a:off x="4513427" y="7074576"/>
            <a:ext cx="2273935" cy="1698327"/>
          </a:xfrm>
          <a:custGeom>
            <a:avLst/>
            <a:gdLst/>
            <a:ahLst/>
            <a:cxnLst/>
            <a:rect r="r" b="b" t="t" l="l"/>
            <a:pathLst>
              <a:path h="1698327" w="2273935">
                <a:moveTo>
                  <a:pt x="0" y="0"/>
                </a:moveTo>
                <a:lnTo>
                  <a:pt x="2273935" y="0"/>
                </a:lnTo>
                <a:lnTo>
                  <a:pt x="2273935" y="1698327"/>
                </a:lnTo>
                <a:lnTo>
                  <a:pt x="0" y="16983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82" id="82"/>
          <p:cNvGrpSpPr/>
          <p:nvPr/>
        </p:nvGrpSpPr>
        <p:grpSpPr>
          <a:xfrm rot="0">
            <a:off x="6484145" y="7443916"/>
            <a:ext cx="685654" cy="685654"/>
            <a:chOff x="0" y="0"/>
            <a:chExt cx="6350000" cy="6350000"/>
          </a:xfrm>
        </p:grpSpPr>
        <p:sp>
          <p:nvSpPr>
            <p:cNvPr name="Freeform 83" id="8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84" id="84"/>
          <p:cNvSpPr/>
          <p:nvPr/>
        </p:nvSpPr>
        <p:spPr>
          <a:xfrm>
            <a:off x="4481390" y="9929155"/>
            <a:ext cx="2338009" cy="0"/>
          </a:xfrm>
          <a:prstGeom prst="line">
            <a:avLst/>
          </a:prstGeom>
          <a:ln cap="rnd" w="19050">
            <a:solidFill>
              <a:srgbClr val="FED11E"/>
            </a:solidFill>
            <a:prstDash val="sysDot"/>
            <a:headEnd type="none" len="sm" w="sm"/>
            <a:tailEnd type="none" len="sm" w="sm"/>
          </a:ln>
        </p:spPr>
      </p:sp>
      <p:sp>
        <p:nvSpPr>
          <p:cNvPr name="AutoShape 85" id="85"/>
          <p:cNvSpPr/>
          <p:nvPr/>
        </p:nvSpPr>
        <p:spPr>
          <a:xfrm>
            <a:off x="4481390" y="9576376"/>
            <a:ext cx="2338009" cy="0"/>
          </a:xfrm>
          <a:prstGeom prst="line">
            <a:avLst/>
          </a:prstGeom>
          <a:ln cap="rnd" w="19050">
            <a:solidFill>
              <a:srgbClr val="FED11E"/>
            </a:solidFill>
            <a:prstDash val="sysDot"/>
            <a:headEnd type="none" len="sm" w="sm"/>
            <a:tailEnd type="none" len="sm" w="sm"/>
          </a:ln>
        </p:spPr>
      </p:sp>
      <p:sp>
        <p:nvSpPr>
          <p:cNvPr name="Freeform 86" id="86"/>
          <p:cNvSpPr/>
          <p:nvPr/>
        </p:nvSpPr>
        <p:spPr>
          <a:xfrm flipH="false" flipV="false" rot="0">
            <a:off x="3924349" y="10149266"/>
            <a:ext cx="388884" cy="388884"/>
          </a:xfrm>
          <a:custGeom>
            <a:avLst/>
            <a:gdLst/>
            <a:ahLst/>
            <a:cxnLst/>
            <a:rect r="r" b="b" t="t" l="l"/>
            <a:pathLst>
              <a:path h="388884" w="388884">
                <a:moveTo>
                  <a:pt x="0" y="0"/>
                </a:moveTo>
                <a:lnTo>
                  <a:pt x="388884" y="0"/>
                </a:lnTo>
                <a:lnTo>
                  <a:pt x="388884" y="388884"/>
                </a:lnTo>
                <a:lnTo>
                  <a:pt x="0" y="388884"/>
                </a:lnTo>
                <a:lnTo>
                  <a:pt x="0" y="0"/>
                </a:lnTo>
                <a:close/>
              </a:path>
            </a:pathLst>
          </a:custGeom>
          <a:blipFill>
            <a:blip r:embed="rId7"/>
            <a:stretch>
              <a:fillRect l="0" t="0" r="0" b="0"/>
            </a:stretch>
          </a:blipFill>
        </p:spPr>
      </p:sp>
      <p:sp>
        <p:nvSpPr>
          <p:cNvPr name="TextBox 87" id="87"/>
          <p:cNvSpPr txBox="true"/>
          <p:nvPr/>
        </p:nvSpPr>
        <p:spPr>
          <a:xfrm rot="0">
            <a:off x="4309319" y="9174405"/>
            <a:ext cx="2643845" cy="297196"/>
          </a:xfrm>
          <a:prstGeom prst="rect">
            <a:avLst/>
          </a:prstGeom>
        </p:spPr>
        <p:txBody>
          <a:bodyPr anchor="t" rtlCol="false" tIns="0" lIns="0" bIns="0" rIns="0">
            <a:spAutoFit/>
          </a:bodyPr>
          <a:lstStyle/>
          <a:p>
            <a:pPr algn="ctr">
              <a:lnSpc>
                <a:spcPts val="1145"/>
              </a:lnSpc>
              <a:spcBef>
                <a:spcPct val="0"/>
              </a:spcBef>
            </a:pPr>
            <a:r>
              <a:rPr lang="en-US" b="true" sz="818">
                <a:solidFill>
                  <a:srgbClr val="0D9613"/>
                </a:solidFill>
                <a:latin typeface="Poppins Bold"/>
                <a:ea typeface="Poppins Bold"/>
                <a:cs typeface="Poppins Bold"/>
                <a:sym typeface="Poppins Bold"/>
              </a:rPr>
              <a:t>ΦΕΡΤΕ 4-5 ΚΟΜΜΑΤΙΑ ΑΠΟ ΤΑ ΑΦΟΡΗΤΑ ΡΟΥΧΑ ΚΑΙ ΑΞΕΣΟΥΑΡ ΣΑΣ ΓΙΑ ΝΑ ΤΑ ΑΝΤΑΛΛΑΞΕΤΕ</a:t>
            </a:r>
          </a:p>
        </p:txBody>
      </p:sp>
      <p:sp>
        <p:nvSpPr>
          <p:cNvPr name="TextBox 88" id="88"/>
          <p:cNvSpPr txBox="true"/>
          <p:nvPr/>
        </p:nvSpPr>
        <p:spPr>
          <a:xfrm rot="0">
            <a:off x="4598540" y="10230657"/>
            <a:ext cx="2105013" cy="15279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a:ea typeface="Poppins"/>
                <a:cs typeface="Poppins"/>
                <a:sym typeface="Poppins"/>
              </a:rPr>
              <a:t>#GREENMEMEEFFECT</a:t>
            </a:r>
          </a:p>
        </p:txBody>
      </p:sp>
      <p:sp>
        <p:nvSpPr>
          <p:cNvPr name="TextBox 89" id="89"/>
          <p:cNvSpPr txBox="true"/>
          <p:nvPr/>
        </p:nvSpPr>
        <p:spPr>
          <a:xfrm rot="-150323">
            <a:off x="4050708" y="6126407"/>
            <a:ext cx="3142819" cy="707394"/>
          </a:xfrm>
          <a:prstGeom prst="rect">
            <a:avLst/>
          </a:prstGeom>
        </p:spPr>
        <p:txBody>
          <a:bodyPr anchor="t" rtlCol="false" tIns="0" lIns="0" bIns="0" rIns="0">
            <a:spAutoFit/>
          </a:bodyPr>
          <a:lstStyle/>
          <a:p>
            <a:pPr algn="ctr">
              <a:lnSpc>
                <a:spcPts val="3731"/>
              </a:lnSpc>
              <a:spcBef>
                <a:spcPct val="0"/>
              </a:spcBef>
            </a:pPr>
            <a:r>
              <a:rPr lang="en-US" sz="2665">
                <a:solidFill>
                  <a:srgbClr val="FFD400"/>
                </a:solidFill>
                <a:latin typeface="Pacifico"/>
                <a:ea typeface="Pacifico"/>
                <a:cs typeface="Pacifico"/>
                <a:sym typeface="Pacifico"/>
              </a:rPr>
              <a:t>Ανταλλαγή Ρούχων</a:t>
            </a:r>
          </a:p>
        </p:txBody>
      </p:sp>
      <p:sp>
        <p:nvSpPr>
          <p:cNvPr name="TextBox 90" id="90"/>
          <p:cNvSpPr txBox="true"/>
          <p:nvPr/>
        </p:nvSpPr>
        <p:spPr>
          <a:xfrm rot="0">
            <a:off x="6517794" y="7587954"/>
            <a:ext cx="670298" cy="445244"/>
          </a:xfrm>
          <a:prstGeom prst="rect">
            <a:avLst/>
          </a:prstGeom>
        </p:spPr>
        <p:txBody>
          <a:bodyPr anchor="t" rtlCol="false" tIns="0" lIns="0" bIns="0" rIns="0">
            <a:spAutoFit/>
          </a:bodyPr>
          <a:lstStyle/>
          <a:p>
            <a:pPr algn="ctr">
              <a:lnSpc>
                <a:spcPts val="857"/>
              </a:lnSpc>
            </a:pPr>
            <a:r>
              <a:rPr lang="en-US" sz="752">
                <a:solidFill>
                  <a:srgbClr val="3F8DCC"/>
                </a:solidFill>
                <a:latin typeface="Aerospace bold"/>
                <a:ea typeface="Aerospace bold"/>
                <a:cs typeface="Aerospace bold"/>
                <a:sym typeface="Aerospace bold"/>
              </a:rPr>
              <a:t>ΑΝΤΑΛΛΑΞΕ</a:t>
            </a:r>
          </a:p>
          <a:p>
            <a:pPr algn="ctr">
              <a:lnSpc>
                <a:spcPts val="857"/>
              </a:lnSpc>
            </a:pPr>
            <a:r>
              <a:rPr lang="en-US" sz="752">
                <a:solidFill>
                  <a:srgbClr val="3F8DCC"/>
                </a:solidFill>
                <a:latin typeface="Aerospace bold"/>
                <a:ea typeface="Aerospace bold"/>
                <a:cs typeface="Aerospace bold"/>
                <a:sym typeface="Aerospace bold"/>
              </a:rPr>
              <a:t>μην</a:t>
            </a:r>
          </a:p>
          <a:p>
            <a:pPr algn="ctr">
              <a:lnSpc>
                <a:spcPts val="857"/>
              </a:lnSpc>
            </a:pPr>
            <a:r>
              <a:rPr lang="en-US" sz="752">
                <a:solidFill>
                  <a:srgbClr val="3F8DCC"/>
                </a:solidFill>
                <a:latin typeface="Aerospace bold"/>
                <a:ea typeface="Aerospace bold"/>
                <a:cs typeface="Aerospace bold"/>
                <a:sym typeface="Aerospace bold"/>
              </a:rPr>
              <a:t>αγοραζεισ</a:t>
            </a:r>
          </a:p>
          <a:p>
            <a:pPr algn="ctr">
              <a:lnSpc>
                <a:spcPts val="857"/>
              </a:lnSpc>
            </a:pPr>
          </a:p>
        </p:txBody>
      </p:sp>
      <p:sp>
        <p:nvSpPr>
          <p:cNvPr name="Freeform 91" id="91"/>
          <p:cNvSpPr/>
          <p:nvPr/>
        </p:nvSpPr>
        <p:spPr>
          <a:xfrm flipH="false" flipV="false" rot="0">
            <a:off x="6988860" y="9980695"/>
            <a:ext cx="374188" cy="473098"/>
          </a:xfrm>
          <a:custGeom>
            <a:avLst/>
            <a:gdLst/>
            <a:ahLst/>
            <a:cxnLst/>
            <a:rect r="r" b="b" t="t" l="l"/>
            <a:pathLst>
              <a:path h="473098" w="374188">
                <a:moveTo>
                  <a:pt x="0" y="0"/>
                </a:moveTo>
                <a:lnTo>
                  <a:pt x="374189" y="0"/>
                </a:lnTo>
                <a:lnTo>
                  <a:pt x="374189" y="473098"/>
                </a:lnTo>
                <a:lnTo>
                  <a:pt x="0" y="473098"/>
                </a:lnTo>
                <a:lnTo>
                  <a:pt x="0" y="0"/>
                </a:lnTo>
                <a:close/>
              </a:path>
            </a:pathLst>
          </a:custGeom>
          <a:blipFill>
            <a:blip r:embed="rId8"/>
            <a:stretch>
              <a:fillRect l="0" t="0" r="0" b="0"/>
            </a:stretch>
          </a:blipFill>
        </p:spPr>
      </p:sp>
      <p:sp>
        <p:nvSpPr>
          <p:cNvPr name="Freeform 92" id="92"/>
          <p:cNvSpPr/>
          <p:nvPr/>
        </p:nvSpPr>
        <p:spPr>
          <a:xfrm flipH="false" flipV="false" rot="-4537625">
            <a:off x="4011617" y="8728582"/>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Freeform 93" id="93"/>
          <p:cNvSpPr/>
          <p:nvPr/>
        </p:nvSpPr>
        <p:spPr>
          <a:xfrm flipH="false" flipV="false" rot="576377">
            <a:off x="6882958" y="8715994"/>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grpSp>
        <p:nvGrpSpPr>
          <p:cNvPr name="Group 94" id="94"/>
          <p:cNvGrpSpPr/>
          <p:nvPr/>
        </p:nvGrpSpPr>
        <p:grpSpPr>
          <a:xfrm rot="-512977">
            <a:off x="3900980" y="5573032"/>
            <a:ext cx="1987673" cy="302420"/>
            <a:chOff x="0" y="0"/>
            <a:chExt cx="1676007" cy="255001"/>
          </a:xfrm>
        </p:grpSpPr>
        <p:sp>
          <p:nvSpPr>
            <p:cNvPr name="Freeform 95" id="95"/>
            <p:cNvSpPr/>
            <p:nvPr/>
          </p:nvSpPr>
          <p:spPr>
            <a:xfrm flipH="false" flipV="false" rot="0">
              <a:off x="0" y="0"/>
              <a:ext cx="1676007" cy="255001"/>
            </a:xfrm>
            <a:custGeom>
              <a:avLst/>
              <a:gdLst/>
              <a:ahLst/>
              <a:cxnLst/>
              <a:rect r="r" b="b" t="t" l="l"/>
              <a:pathLst>
                <a:path h="255001" w="1676007">
                  <a:moveTo>
                    <a:pt x="127500" y="0"/>
                  </a:moveTo>
                  <a:lnTo>
                    <a:pt x="1548507" y="0"/>
                  </a:lnTo>
                  <a:cubicBezTo>
                    <a:pt x="1582322" y="0"/>
                    <a:pt x="1614752" y="13433"/>
                    <a:pt x="1638663" y="37344"/>
                  </a:cubicBezTo>
                  <a:cubicBezTo>
                    <a:pt x="1662574" y="61255"/>
                    <a:pt x="1676007" y="93685"/>
                    <a:pt x="1676007" y="127500"/>
                  </a:cubicBezTo>
                  <a:lnTo>
                    <a:pt x="1676007" y="127500"/>
                  </a:lnTo>
                  <a:cubicBezTo>
                    <a:pt x="1676007" y="197917"/>
                    <a:pt x="1618923" y="255001"/>
                    <a:pt x="1548507" y="255001"/>
                  </a:cubicBezTo>
                  <a:lnTo>
                    <a:pt x="127500" y="255001"/>
                  </a:lnTo>
                  <a:cubicBezTo>
                    <a:pt x="93685" y="255001"/>
                    <a:pt x="61255" y="241568"/>
                    <a:pt x="37344" y="217657"/>
                  </a:cubicBezTo>
                  <a:cubicBezTo>
                    <a:pt x="13433" y="193746"/>
                    <a:pt x="0" y="161315"/>
                    <a:pt x="0" y="127500"/>
                  </a:cubicBezTo>
                  <a:lnTo>
                    <a:pt x="0" y="127500"/>
                  </a:lnTo>
                  <a:cubicBezTo>
                    <a:pt x="0" y="93685"/>
                    <a:pt x="13433" y="61255"/>
                    <a:pt x="37344" y="37344"/>
                  </a:cubicBezTo>
                  <a:cubicBezTo>
                    <a:pt x="61255" y="13433"/>
                    <a:pt x="93685" y="0"/>
                    <a:pt x="127500" y="0"/>
                  </a:cubicBezTo>
                  <a:close/>
                </a:path>
              </a:pathLst>
            </a:custGeom>
            <a:solidFill>
              <a:srgbClr val="004C0F"/>
            </a:solidFill>
            <a:ln w="19050" cap="rnd">
              <a:solidFill>
                <a:srgbClr val="000001"/>
              </a:solidFill>
              <a:prstDash val="solid"/>
              <a:round/>
            </a:ln>
          </p:spPr>
        </p:sp>
        <p:sp>
          <p:nvSpPr>
            <p:cNvPr name="TextBox 96" id="96"/>
            <p:cNvSpPr txBox="true"/>
            <p:nvPr/>
          </p:nvSpPr>
          <p:spPr>
            <a:xfrm>
              <a:off x="0" y="0"/>
              <a:ext cx="1676007" cy="255001"/>
            </a:xfrm>
            <a:prstGeom prst="rect">
              <a:avLst/>
            </a:prstGeom>
          </p:spPr>
          <p:txBody>
            <a:bodyPr anchor="ctr" rtlCol="false" tIns="84000" lIns="84000" bIns="84000" rIns="84000"/>
            <a:lstStyle/>
            <a:p>
              <a:pPr algn="ctr">
                <a:lnSpc>
                  <a:spcPts val="1984"/>
                </a:lnSpc>
              </a:pPr>
            </a:p>
          </p:txBody>
        </p:sp>
      </p:grpSp>
      <p:sp>
        <p:nvSpPr>
          <p:cNvPr name="TextBox 97" id="97"/>
          <p:cNvSpPr txBox="true"/>
          <p:nvPr/>
        </p:nvSpPr>
        <p:spPr>
          <a:xfrm rot="-514175">
            <a:off x="3986367" y="5508120"/>
            <a:ext cx="1884383" cy="393319"/>
          </a:xfrm>
          <a:prstGeom prst="rect">
            <a:avLst/>
          </a:prstGeom>
        </p:spPr>
        <p:txBody>
          <a:bodyPr anchor="t" rtlCol="false" tIns="0" lIns="0" bIns="0" rIns="0">
            <a:spAutoFit/>
          </a:bodyPr>
          <a:lstStyle/>
          <a:p>
            <a:pPr algn="ctr" marL="0" indent="0" lvl="0">
              <a:lnSpc>
                <a:spcPts val="1405"/>
              </a:lnSpc>
            </a:pPr>
            <a:r>
              <a:rPr lang="en-US" sz="1405">
                <a:solidFill>
                  <a:srgbClr val="ADDB7A"/>
                </a:solidFill>
                <a:latin typeface="Aerospace bold"/>
                <a:ea typeface="Aerospace bold"/>
                <a:cs typeface="Aerospace bold"/>
                <a:sym typeface="Aerospace bold"/>
              </a:rPr>
              <a:t>Είστε Προσκεκλημένοι!</a:t>
            </a:r>
          </a:p>
        </p:txBody>
      </p:sp>
      <p:sp>
        <p:nvSpPr>
          <p:cNvPr name="TextBox 98" id="98"/>
          <p:cNvSpPr txBox="true"/>
          <p:nvPr/>
        </p:nvSpPr>
        <p:spPr>
          <a:xfrm rot="0">
            <a:off x="4222672" y="3605843"/>
            <a:ext cx="2856748" cy="287064"/>
          </a:xfrm>
          <a:prstGeom prst="rect">
            <a:avLst/>
          </a:prstGeom>
        </p:spPr>
        <p:txBody>
          <a:bodyPr anchor="t" rtlCol="false" tIns="0" lIns="0" bIns="0" rIns="0">
            <a:spAutoFit/>
          </a:bodyPr>
          <a:lstStyle/>
          <a:p>
            <a:pPr algn="ctr">
              <a:lnSpc>
                <a:spcPts val="2031"/>
              </a:lnSpc>
              <a:spcBef>
                <a:spcPct val="0"/>
              </a:spcBef>
            </a:pPr>
            <a:r>
              <a:rPr lang="en-US" sz="1451">
                <a:solidFill>
                  <a:srgbClr val="000000"/>
                </a:solidFill>
                <a:latin typeface="Aerospace bold"/>
                <a:ea typeface="Aerospace bold"/>
                <a:cs typeface="Aerospace bold"/>
                <a:sym typeface="Aerospace bold"/>
              </a:rPr>
              <a:t>[ΕΙΣΑΓΩΓΗ ΗΜΕΡΟΜΗΝΙΑΣ]</a:t>
            </a:r>
          </a:p>
        </p:txBody>
      </p:sp>
      <p:sp>
        <p:nvSpPr>
          <p:cNvPr name="TextBox 99" id="99"/>
          <p:cNvSpPr txBox="true"/>
          <p:nvPr/>
        </p:nvSpPr>
        <p:spPr>
          <a:xfrm rot="0">
            <a:off x="4313885" y="4384104"/>
            <a:ext cx="2674323" cy="170001"/>
          </a:xfrm>
          <a:prstGeom prst="rect">
            <a:avLst/>
          </a:prstGeom>
        </p:spPr>
        <p:txBody>
          <a:bodyPr anchor="t" rtlCol="false" tIns="0" lIns="0" bIns="0" rIns="0">
            <a:spAutoFit/>
          </a:bodyPr>
          <a:lstStyle/>
          <a:p>
            <a:pPr algn="ctr">
              <a:lnSpc>
                <a:spcPts val="1237"/>
              </a:lnSpc>
              <a:spcBef>
                <a:spcPct val="0"/>
              </a:spcBef>
            </a:pPr>
            <a:r>
              <a:rPr lang="en-US" sz="883">
                <a:solidFill>
                  <a:srgbClr val="000000"/>
                </a:solidFill>
                <a:latin typeface="Aerospace bold"/>
                <a:ea typeface="Aerospace bold"/>
                <a:cs typeface="Aerospace bold"/>
                <a:sym typeface="Aerospace bold"/>
              </a:rPr>
              <a:t>[ΕΙΣΑΓΩΓΗ ΤΟΠΟΘΕΣΙΑΣ]</a:t>
            </a:r>
          </a:p>
        </p:txBody>
      </p:sp>
      <p:sp>
        <p:nvSpPr>
          <p:cNvPr name="TextBox 100" id="100"/>
          <p:cNvSpPr txBox="true"/>
          <p:nvPr/>
        </p:nvSpPr>
        <p:spPr>
          <a:xfrm rot="0">
            <a:off x="4370598" y="719895"/>
            <a:ext cx="2482345" cy="138594"/>
          </a:xfrm>
          <a:prstGeom prst="rect">
            <a:avLst/>
          </a:prstGeom>
        </p:spPr>
        <p:txBody>
          <a:bodyPr anchor="t" rtlCol="false" tIns="0" lIns="0" bIns="0" rIns="0">
            <a:spAutoFit/>
          </a:bodyPr>
          <a:lstStyle/>
          <a:p>
            <a:pPr algn="ctr">
              <a:lnSpc>
                <a:spcPts val="1192"/>
              </a:lnSpc>
              <a:spcBef>
                <a:spcPct val="0"/>
              </a:spcBef>
            </a:pPr>
            <a:r>
              <a:rPr lang="en-US" b="true" sz="851">
                <a:solidFill>
                  <a:srgbClr val="3F8DCC"/>
                </a:solidFill>
                <a:latin typeface="Poppins Medium Bold"/>
                <a:ea typeface="Poppins Medium Bold"/>
                <a:cs typeface="Poppins Medium Bold"/>
                <a:sym typeface="Poppins Medium Bold"/>
              </a:rPr>
              <a:t>[Εισαγωγή Ονόματος Ομάδας] Παρουσιάζει</a:t>
            </a:r>
          </a:p>
        </p:txBody>
      </p:sp>
      <p:sp>
        <p:nvSpPr>
          <p:cNvPr name="TextBox 101" id="101"/>
          <p:cNvSpPr txBox="true"/>
          <p:nvPr/>
        </p:nvSpPr>
        <p:spPr>
          <a:xfrm rot="0">
            <a:off x="4474469" y="4723358"/>
            <a:ext cx="2313545" cy="146313"/>
          </a:xfrm>
          <a:prstGeom prst="rect">
            <a:avLst/>
          </a:prstGeom>
        </p:spPr>
        <p:txBody>
          <a:bodyPr anchor="t" rtlCol="false" tIns="0" lIns="0" bIns="0" rIns="0">
            <a:spAutoFit/>
          </a:bodyPr>
          <a:lstStyle/>
          <a:p>
            <a:pPr algn="ctr">
              <a:lnSpc>
                <a:spcPts val="1145"/>
              </a:lnSpc>
              <a:spcBef>
                <a:spcPct val="0"/>
              </a:spcBef>
            </a:pPr>
            <a:r>
              <a:rPr lang="en-US" b="true" sz="818">
                <a:solidFill>
                  <a:srgbClr val="000000"/>
                </a:solidFill>
                <a:latin typeface="Poppins Bold"/>
                <a:ea typeface="Poppins Bold"/>
                <a:cs typeface="Poppins Bold"/>
                <a:sym typeface="Poppins Bold"/>
              </a:rPr>
              <a:t>[ΠΛΗΡΟΦΟΡΙΕΣ ΓΙΑ ΕΓΓΡΑΦΕΣ]</a:t>
            </a:r>
          </a:p>
        </p:txBody>
      </p:sp>
      <p:sp>
        <p:nvSpPr>
          <p:cNvPr name="TextBox 102" id="102"/>
          <p:cNvSpPr txBox="true"/>
          <p:nvPr/>
        </p:nvSpPr>
        <p:spPr>
          <a:xfrm rot="0">
            <a:off x="587243" y="8878955"/>
            <a:ext cx="2856748" cy="287064"/>
          </a:xfrm>
          <a:prstGeom prst="rect">
            <a:avLst/>
          </a:prstGeom>
        </p:spPr>
        <p:txBody>
          <a:bodyPr anchor="t" rtlCol="false" tIns="0" lIns="0" bIns="0" rIns="0">
            <a:spAutoFit/>
          </a:bodyPr>
          <a:lstStyle/>
          <a:p>
            <a:pPr algn="ctr">
              <a:lnSpc>
                <a:spcPts val="2031"/>
              </a:lnSpc>
              <a:spcBef>
                <a:spcPct val="0"/>
              </a:spcBef>
            </a:pPr>
            <a:r>
              <a:rPr lang="en-US" sz="1451">
                <a:solidFill>
                  <a:srgbClr val="000000"/>
                </a:solidFill>
                <a:latin typeface="Aerospace bold"/>
                <a:ea typeface="Aerospace bold"/>
                <a:cs typeface="Aerospace bold"/>
                <a:sym typeface="Aerospace bold"/>
              </a:rPr>
              <a:t>[ΕΙΣΑΓΩΓΗ ΗΜΕΡΟΜΗΝΙΑΣ]</a:t>
            </a:r>
          </a:p>
        </p:txBody>
      </p:sp>
      <p:sp>
        <p:nvSpPr>
          <p:cNvPr name="TextBox 103" id="103"/>
          <p:cNvSpPr txBox="true"/>
          <p:nvPr/>
        </p:nvSpPr>
        <p:spPr>
          <a:xfrm rot="0">
            <a:off x="678456" y="9657217"/>
            <a:ext cx="2674323" cy="170001"/>
          </a:xfrm>
          <a:prstGeom prst="rect">
            <a:avLst/>
          </a:prstGeom>
        </p:spPr>
        <p:txBody>
          <a:bodyPr anchor="t" rtlCol="false" tIns="0" lIns="0" bIns="0" rIns="0">
            <a:spAutoFit/>
          </a:bodyPr>
          <a:lstStyle/>
          <a:p>
            <a:pPr algn="ctr">
              <a:lnSpc>
                <a:spcPts val="1237"/>
              </a:lnSpc>
              <a:spcBef>
                <a:spcPct val="0"/>
              </a:spcBef>
            </a:pPr>
            <a:r>
              <a:rPr lang="en-US" sz="883">
                <a:solidFill>
                  <a:srgbClr val="000000"/>
                </a:solidFill>
                <a:latin typeface="Aerospace bold"/>
                <a:ea typeface="Aerospace bold"/>
                <a:cs typeface="Aerospace bold"/>
                <a:sym typeface="Aerospace bold"/>
              </a:rPr>
              <a:t>[ΕΙΣΑΓΩΓΗ ΤΟΠΟΘΕΣΙΑΣ]</a:t>
            </a:r>
          </a:p>
        </p:txBody>
      </p:sp>
      <p:sp>
        <p:nvSpPr>
          <p:cNvPr name="TextBox 104" id="104"/>
          <p:cNvSpPr txBox="true"/>
          <p:nvPr/>
        </p:nvSpPr>
        <p:spPr>
          <a:xfrm rot="0">
            <a:off x="739768" y="5976656"/>
            <a:ext cx="2412817" cy="138594"/>
          </a:xfrm>
          <a:prstGeom prst="rect">
            <a:avLst/>
          </a:prstGeom>
        </p:spPr>
        <p:txBody>
          <a:bodyPr anchor="t" rtlCol="false" tIns="0" lIns="0" bIns="0" rIns="0">
            <a:spAutoFit/>
          </a:bodyPr>
          <a:lstStyle/>
          <a:p>
            <a:pPr algn="ctr">
              <a:lnSpc>
                <a:spcPts val="1192"/>
              </a:lnSpc>
              <a:spcBef>
                <a:spcPct val="0"/>
              </a:spcBef>
            </a:pPr>
            <a:r>
              <a:rPr lang="en-US" b="true" sz="851">
                <a:solidFill>
                  <a:srgbClr val="3F8DCC"/>
                </a:solidFill>
                <a:latin typeface="Poppins Medium Bold"/>
                <a:ea typeface="Poppins Medium Bold"/>
                <a:cs typeface="Poppins Medium Bold"/>
                <a:sym typeface="Poppins Medium Bold"/>
              </a:rPr>
              <a:t>[Εισαγωγή Ονόματος Ομάδας] Παρουσιάζει</a:t>
            </a:r>
          </a:p>
        </p:txBody>
      </p:sp>
      <p:sp>
        <p:nvSpPr>
          <p:cNvPr name="TextBox 105" id="105"/>
          <p:cNvSpPr txBox="true"/>
          <p:nvPr/>
        </p:nvSpPr>
        <p:spPr>
          <a:xfrm rot="0">
            <a:off x="839040" y="9996470"/>
            <a:ext cx="2313545" cy="146313"/>
          </a:xfrm>
          <a:prstGeom prst="rect">
            <a:avLst/>
          </a:prstGeom>
        </p:spPr>
        <p:txBody>
          <a:bodyPr anchor="t" rtlCol="false" tIns="0" lIns="0" bIns="0" rIns="0">
            <a:spAutoFit/>
          </a:bodyPr>
          <a:lstStyle/>
          <a:p>
            <a:pPr algn="ctr">
              <a:lnSpc>
                <a:spcPts val="1145"/>
              </a:lnSpc>
              <a:spcBef>
                <a:spcPct val="0"/>
              </a:spcBef>
            </a:pPr>
            <a:r>
              <a:rPr lang="en-US" b="true" sz="818">
                <a:solidFill>
                  <a:srgbClr val="000000"/>
                </a:solidFill>
                <a:latin typeface="Poppins Bold"/>
                <a:ea typeface="Poppins Bold"/>
                <a:cs typeface="Poppins Bold"/>
                <a:sym typeface="Poppins Bold"/>
              </a:rPr>
              <a:t>[ΠΛΗΡΟΦΟΡΙΕΣ ΓΙΑ ΕΓΓΡΑΦΕΣ]</a:t>
            </a:r>
          </a:p>
        </p:txBody>
      </p:sp>
      <p:sp>
        <p:nvSpPr>
          <p:cNvPr name="TextBox 106" id="106"/>
          <p:cNvSpPr txBox="true"/>
          <p:nvPr/>
        </p:nvSpPr>
        <p:spPr>
          <a:xfrm rot="0">
            <a:off x="4195334" y="8878955"/>
            <a:ext cx="2856748" cy="287064"/>
          </a:xfrm>
          <a:prstGeom prst="rect">
            <a:avLst/>
          </a:prstGeom>
        </p:spPr>
        <p:txBody>
          <a:bodyPr anchor="t" rtlCol="false" tIns="0" lIns="0" bIns="0" rIns="0">
            <a:spAutoFit/>
          </a:bodyPr>
          <a:lstStyle/>
          <a:p>
            <a:pPr algn="ctr">
              <a:lnSpc>
                <a:spcPts val="2031"/>
              </a:lnSpc>
              <a:spcBef>
                <a:spcPct val="0"/>
              </a:spcBef>
            </a:pPr>
            <a:r>
              <a:rPr lang="en-US" sz="1451">
                <a:solidFill>
                  <a:srgbClr val="000000"/>
                </a:solidFill>
                <a:latin typeface="Aerospace bold"/>
                <a:ea typeface="Aerospace bold"/>
                <a:cs typeface="Aerospace bold"/>
                <a:sym typeface="Aerospace bold"/>
              </a:rPr>
              <a:t>[ΕΙΣΑΓΩΓΗ ΗΜΕΡΟΜΗΝΙΑΣ]</a:t>
            </a:r>
          </a:p>
        </p:txBody>
      </p:sp>
      <p:sp>
        <p:nvSpPr>
          <p:cNvPr name="TextBox 107" id="107"/>
          <p:cNvSpPr txBox="true"/>
          <p:nvPr/>
        </p:nvSpPr>
        <p:spPr>
          <a:xfrm rot="0">
            <a:off x="4286547" y="9657217"/>
            <a:ext cx="2674323" cy="170001"/>
          </a:xfrm>
          <a:prstGeom prst="rect">
            <a:avLst/>
          </a:prstGeom>
        </p:spPr>
        <p:txBody>
          <a:bodyPr anchor="t" rtlCol="false" tIns="0" lIns="0" bIns="0" rIns="0">
            <a:spAutoFit/>
          </a:bodyPr>
          <a:lstStyle/>
          <a:p>
            <a:pPr algn="ctr">
              <a:lnSpc>
                <a:spcPts val="1237"/>
              </a:lnSpc>
              <a:spcBef>
                <a:spcPct val="0"/>
              </a:spcBef>
            </a:pPr>
            <a:r>
              <a:rPr lang="en-US" sz="883">
                <a:solidFill>
                  <a:srgbClr val="000000"/>
                </a:solidFill>
                <a:latin typeface="Aerospace bold"/>
                <a:ea typeface="Aerospace bold"/>
                <a:cs typeface="Aerospace bold"/>
                <a:sym typeface="Aerospace bold"/>
              </a:rPr>
              <a:t>[ΕΙΣΑΓΩΓΗ ΤΟΠΟΘΕΣΙΑΣ]</a:t>
            </a:r>
          </a:p>
        </p:txBody>
      </p:sp>
      <p:sp>
        <p:nvSpPr>
          <p:cNvPr name="TextBox 108" id="108"/>
          <p:cNvSpPr txBox="true"/>
          <p:nvPr/>
        </p:nvSpPr>
        <p:spPr>
          <a:xfrm rot="0">
            <a:off x="4370598" y="5976656"/>
            <a:ext cx="2537673" cy="138594"/>
          </a:xfrm>
          <a:prstGeom prst="rect">
            <a:avLst/>
          </a:prstGeom>
        </p:spPr>
        <p:txBody>
          <a:bodyPr anchor="t" rtlCol="false" tIns="0" lIns="0" bIns="0" rIns="0">
            <a:spAutoFit/>
          </a:bodyPr>
          <a:lstStyle/>
          <a:p>
            <a:pPr algn="ctr">
              <a:lnSpc>
                <a:spcPts val="1192"/>
              </a:lnSpc>
              <a:spcBef>
                <a:spcPct val="0"/>
              </a:spcBef>
            </a:pPr>
            <a:r>
              <a:rPr lang="en-US" b="true" sz="851">
                <a:solidFill>
                  <a:srgbClr val="3F8DCC"/>
                </a:solidFill>
                <a:latin typeface="Poppins Medium Bold"/>
                <a:ea typeface="Poppins Medium Bold"/>
                <a:cs typeface="Poppins Medium Bold"/>
                <a:sym typeface="Poppins Medium Bold"/>
              </a:rPr>
              <a:t>[Εισαγωγή Ονόματος Ομάδας] Παρουσιάζει</a:t>
            </a:r>
          </a:p>
        </p:txBody>
      </p:sp>
      <p:sp>
        <p:nvSpPr>
          <p:cNvPr name="TextBox 109" id="109"/>
          <p:cNvSpPr txBox="true"/>
          <p:nvPr/>
        </p:nvSpPr>
        <p:spPr>
          <a:xfrm rot="0">
            <a:off x="4447131" y="9996470"/>
            <a:ext cx="2313545" cy="146313"/>
          </a:xfrm>
          <a:prstGeom prst="rect">
            <a:avLst/>
          </a:prstGeom>
        </p:spPr>
        <p:txBody>
          <a:bodyPr anchor="t" rtlCol="false" tIns="0" lIns="0" bIns="0" rIns="0">
            <a:spAutoFit/>
          </a:bodyPr>
          <a:lstStyle/>
          <a:p>
            <a:pPr algn="ctr">
              <a:lnSpc>
                <a:spcPts val="1145"/>
              </a:lnSpc>
              <a:spcBef>
                <a:spcPct val="0"/>
              </a:spcBef>
            </a:pPr>
            <a:r>
              <a:rPr lang="en-US" b="true" sz="818">
                <a:solidFill>
                  <a:srgbClr val="000000"/>
                </a:solidFill>
                <a:latin typeface="Poppins Bold"/>
                <a:ea typeface="Poppins Bold"/>
                <a:cs typeface="Poppins Bold"/>
                <a:sym typeface="Poppins Bold"/>
              </a:rPr>
              <a:t>[ΠΛΗΡΟΦΟΡΙΕΣ ΓΙΑ ΕΓΓΡΑΦΕΣ]</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746079" y="1010658"/>
            <a:ext cx="2423036" cy="3072127"/>
          </a:xfrm>
          <a:custGeom>
            <a:avLst/>
            <a:gdLst/>
            <a:ahLst/>
            <a:cxnLst/>
            <a:rect r="r" b="b" t="t" l="l"/>
            <a:pathLst>
              <a:path h="3072127" w="2423036">
                <a:moveTo>
                  <a:pt x="0" y="0"/>
                </a:moveTo>
                <a:lnTo>
                  <a:pt x="2423036" y="0"/>
                </a:lnTo>
                <a:lnTo>
                  <a:pt x="2423036"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grpSp>
        <p:nvGrpSpPr>
          <p:cNvPr name="Group 5" id="5"/>
          <p:cNvGrpSpPr/>
          <p:nvPr/>
        </p:nvGrpSpPr>
        <p:grpSpPr>
          <a:xfrm rot="0">
            <a:off x="1683603" y="6880178"/>
            <a:ext cx="4193498" cy="2320934"/>
            <a:chOff x="0" y="0"/>
            <a:chExt cx="5591330" cy="3094579"/>
          </a:xfrm>
        </p:grpSpPr>
        <p:sp>
          <p:nvSpPr>
            <p:cNvPr name="Freeform 6" id="6"/>
            <p:cNvSpPr/>
            <p:nvPr/>
          </p:nvSpPr>
          <p:spPr>
            <a:xfrm flipH="false" flipV="false" rot="0">
              <a:off x="0" y="1138583"/>
              <a:ext cx="1955995" cy="1955995"/>
            </a:xfrm>
            <a:custGeom>
              <a:avLst/>
              <a:gdLst/>
              <a:ahLst/>
              <a:cxnLst/>
              <a:rect r="r" b="b" t="t" l="l"/>
              <a:pathLst>
                <a:path h="1955995" w="1955995">
                  <a:moveTo>
                    <a:pt x="0" y="0"/>
                  </a:moveTo>
                  <a:lnTo>
                    <a:pt x="1955995" y="0"/>
                  </a:lnTo>
                  <a:lnTo>
                    <a:pt x="1955995" y="1955996"/>
                  </a:lnTo>
                  <a:lnTo>
                    <a:pt x="0" y="1955996"/>
                  </a:lnTo>
                  <a:lnTo>
                    <a:pt x="0" y="0"/>
                  </a:lnTo>
                  <a:close/>
                </a:path>
              </a:pathLst>
            </a:custGeom>
            <a:blipFill>
              <a:blip r:embed="rId6"/>
              <a:stretch>
                <a:fillRect l="0" t="0" r="0" b="0"/>
              </a:stretch>
            </a:blipFill>
          </p:spPr>
        </p:sp>
        <p:sp>
          <p:nvSpPr>
            <p:cNvPr name="Freeform 7" id="7"/>
            <p:cNvSpPr/>
            <p:nvPr/>
          </p:nvSpPr>
          <p:spPr>
            <a:xfrm flipH="false" flipV="false" rot="0">
              <a:off x="1955995" y="0"/>
              <a:ext cx="3635335" cy="3094579"/>
            </a:xfrm>
            <a:custGeom>
              <a:avLst/>
              <a:gdLst/>
              <a:ahLst/>
              <a:cxnLst/>
              <a:rect r="r" b="b" t="t" l="l"/>
              <a:pathLst>
                <a:path h="3094579" w="3635335">
                  <a:moveTo>
                    <a:pt x="0" y="0"/>
                  </a:moveTo>
                  <a:lnTo>
                    <a:pt x="3635335" y="0"/>
                  </a:lnTo>
                  <a:lnTo>
                    <a:pt x="3635335" y="3094579"/>
                  </a:lnTo>
                  <a:lnTo>
                    <a:pt x="0" y="3094579"/>
                  </a:lnTo>
                  <a:lnTo>
                    <a:pt x="0" y="0"/>
                  </a:lnTo>
                  <a:close/>
                </a:path>
              </a:pathLst>
            </a:custGeom>
            <a:blipFill>
              <a:blip r:embed="rId7"/>
              <a:stretch>
                <a:fillRect l="0" t="0" r="0" b="0"/>
              </a:stretch>
            </a:blipFill>
          </p:spPr>
        </p:sp>
      </p:grpSp>
      <p:sp>
        <p:nvSpPr>
          <p:cNvPr name="TextBox 8" id="8"/>
          <p:cNvSpPr txBox="true"/>
          <p:nvPr/>
        </p:nvSpPr>
        <p:spPr>
          <a:xfrm rot="0">
            <a:off x="355195" y="4184651"/>
            <a:ext cx="7204805" cy="2695526"/>
          </a:xfrm>
          <a:prstGeom prst="rect">
            <a:avLst/>
          </a:prstGeom>
        </p:spPr>
        <p:txBody>
          <a:bodyPr anchor="t" rtlCol="false" tIns="0" lIns="0" bIns="0" rIns="0">
            <a:spAutoFit/>
          </a:bodyPr>
          <a:lstStyle/>
          <a:p>
            <a:pPr algn="ctr">
              <a:lnSpc>
                <a:spcPts val="5251"/>
              </a:lnSpc>
            </a:pPr>
            <a:r>
              <a:rPr lang="en-US" sz="3501" spc="3">
                <a:solidFill>
                  <a:srgbClr val="12C91A"/>
                </a:solidFill>
                <a:latin typeface="Aerospace bold"/>
                <a:ea typeface="Aerospace bold"/>
                <a:cs typeface="Aerospace bold"/>
                <a:sym typeface="Aerospace bold"/>
              </a:rPr>
              <a:t>ΗΜΈΡΑ ΠΕΡΙΠΟΊΗΣΗΣ ΚΟΙΝΟΤΙΚΟΎ ΚΉΠΟΥ</a:t>
            </a:r>
          </a:p>
          <a:p>
            <a:pPr algn="ctr">
              <a:lnSpc>
                <a:spcPts val="5251"/>
              </a:lnSpc>
            </a:pPr>
          </a:p>
          <a:p>
            <a:pPr algn="ctr">
              <a:lnSpc>
                <a:spcPts val="5251"/>
              </a:lnSpc>
            </a:pPr>
            <a:r>
              <a:rPr lang="en-US" sz="3501" spc="3">
                <a:solidFill>
                  <a:srgbClr val="12C91A"/>
                </a:solidFill>
                <a:latin typeface="Aerospace bold"/>
                <a:ea typeface="Aerospace bold"/>
                <a:cs typeface="Aerospace bold"/>
                <a:sym typeface="Aerospace bold"/>
              </a:rPr>
              <a:t>Πακέτο Εκπαιδευτικού Υλικού</a:t>
            </a:r>
          </a:p>
        </p:txBody>
      </p:sp>
      <p:sp>
        <p:nvSpPr>
          <p:cNvPr name="TextBox 9" id="9"/>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Table 3" id="3"/>
          <p:cNvGraphicFramePr>
            <a:graphicFrameLocks noGrp="true"/>
          </p:cNvGraphicFramePr>
          <p:nvPr/>
        </p:nvGraphicFramePr>
        <p:xfrm>
          <a:off x="503771" y="1420493"/>
          <a:ext cx="6763890" cy="8162665"/>
        </p:xfrm>
        <a:graphic>
          <a:graphicData uri="http://schemas.openxmlformats.org/drawingml/2006/table">
            <a:tbl>
              <a:tblPr/>
              <a:tblGrid>
                <a:gridCol w="2851770"/>
                <a:gridCol w="1668474"/>
                <a:gridCol w="1380416"/>
                <a:gridCol w="863230"/>
              </a:tblGrid>
              <a:tr h="629364">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ΑΠΑΡΑΙΤΗΤΑ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ΚΟΣΤΟΣ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629364">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Ένας κήπος ή χώρος για φύτευση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781938">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Οπωροφόρα δέντρα για φύτευση - μηλιά, κερασιά, πορτοκαλιά</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64">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Εποχικό Ημερολόγιο για τοπικά φυτά</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Φτυάρια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Γάντια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934511">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Σπόροι τοπικών άγριων λουλουδιών -δεντρολίβανο, λεβάντα, ηλιοτρόπιο, καλεντούλα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64">
                <a:tc>
                  <a:txBody>
                    <a:bodyPr anchor="t" rtlCol="false"/>
                    <a:lstStyle/>
                    <a:p>
                      <a:pPr algn="ctr">
                        <a:lnSpc>
                          <a:spcPts val="1260"/>
                        </a:lnSpc>
                        <a:defRPr/>
                      </a:pPr>
                      <a:r>
                        <a:rPr lang="en-US" sz="900" spc="317">
                          <a:solidFill>
                            <a:srgbClr val="000000"/>
                          </a:solidFill>
                          <a:latin typeface="Poppins"/>
                          <a:ea typeface="Poppins"/>
                          <a:cs typeface="Poppins"/>
                          <a:sym typeface="Poppins"/>
                        </a:rPr>
                        <a:t>Πινακίδες για αναγνώριση σπόρων</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64">
                <a:tc>
                  <a:txBody>
                    <a:bodyPr anchor="t" rtlCol="false"/>
                    <a:lstStyle/>
                    <a:p>
                      <a:pPr algn="ctr">
                        <a:lnSpc>
                          <a:spcPts val="1260"/>
                        </a:lnSpc>
                        <a:defRPr/>
                      </a:pPr>
                      <a:r>
                        <a:rPr lang="en-US" sz="900" spc="317">
                          <a:solidFill>
                            <a:srgbClr val="000000"/>
                          </a:solidFill>
                          <a:latin typeface="Poppins"/>
                          <a:ea typeface="Poppins"/>
                          <a:cs typeface="Poppins"/>
                          <a:sym typeface="Poppins"/>
                        </a:rPr>
                        <a:t>Σπιτάκια για πουλιά και ξενοδοχεία για έντομα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64">
                <a:tc>
                  <a:txBody>
                    <a:bodyPr anchor="t" rtlCol="false"/>
                    <a:lstStyle/>
                    <a:p>
                      <a:pPr algn="ctr">
                        <a:lnSpc>
                          <a:spcPts val="1260"/>
                        </a:lnSpc>
                        <a:defRPr/>
                      </a:pPr>
                      <a:r>
                        <a:rPr lang="en-US" sz="900" spc="317">
                          <a:solidFill>
                            <a:srgbClr val="000000"/>
                          </a:solidFill>
                          <a:latin typeface="Poppins"/>
                          <a:ea typeface="Poppins"/>
                          <a:cs typeface="Poppins"/>
                          <a:sym typeface="Poppins"/>
                        </a:rPr>
                        <a:t>Ξύλο, πευκοβελόνες, καλάμια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Σφυρί και καρφιά</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6">
                <a:tc>
                  <a:txBody>
                    <a:bodyPr anchor="t" rtlCol="false"/>
                    <a:lstStyle/>
                    <a:p>
                      <a:pPr algn="ctr">
                        <a:lnSpc>
                          <a:spcPts val="1260"/>
                        </a:lnSpc>
                        <a:defRPr/>
                      </a:pPr>
                      <a:r>
                        <a:rPr lang="en-US" sz="900" spc="317">
                          <a:solidFill>
                            <a:srgbClr val="000000"/>
                          </a:solidFill>
                          <a:latin typeface="Poppins"/>
                          <a:ea typeface="Poppins"/>
                          <a:cs typeface="Poppins"/>
                          <a:sym typeface="Poppins"/>
                        </a:rPr>
                        <a:t>Ποτιστήρια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4" id="4"/>
          <p:cNvSpPr/>
          <p:nvPr/>
        </p:nvSpPr>
        <p:spPr>
          <a:xfrm flipH="false" flipV="false" rot="0">
            <a:off x="6423000" y="9634848"/>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4"/>
            <a:stretch>
              <a:fillRect l="0" t="0" r="0" b="0"/>
            </a:stretch>
          </a:blipFill>
        </p:spPr>
      </p:sp>
      <p:sp>
        <p:nvSpPr>
          <p:cNvPr name="Freeform 5" id="5"/>
          <p:cNvSpPr/>
          <p:nvPr/>
        </p:nvSpPr>
        <p:spPr>
          <a:xfrm flipH="false" flipV="false" rot="5400000">
            <a:off x="6691524" y="226805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309020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68910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4249906"/>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71562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5501826"/>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6359796"/>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695869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867650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752291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81728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918968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0">
            <a:off x="503771" y="9936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7"/>
            <a:stretch>
              <a:fillRect l="0" t="0" r="0" b="0"/>
            </a:stretch>
          </a:blipFill>
        </p:spPr>
      </p:sp>
      <p:sp>
        <p:nvSpPr>
          <p:cNvPr name="Freeform 18" id="18"/>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19" id="19"/>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0" id="20"/>
          <p:cNvSpPr txBox="true"/>
          <p:nvPr/>
        </p:nvSpPr>
        <p:spPr>
          <a:xfrm rot="0">
            <a:off x="1546129" y="138694"/>
            <a:ext cx="4554565" cy="876300"/>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Poppins Bold"/>
                <a:ea typeface="Poppins Bold"/>
                <a:cs typeface="Poppins Bold"/>
                <a:sym typeface="Poppins Bold"/>
              </a:rPr>
              <a:t>Ημέρα Περιποίησης Κοινοτικού Κήπου</a:t>
            </a:r>
          </a:p>
        </p:txBody>
      </p:sp>
      <p:sp>
        <p:nvSpPr>
          <p:cNvPr name="TextBox 21" id="21"/>
          <p:cNvSpPr txBox="true"/>
          <p:nvPr/>
        </p:nvSpPr>
        <p:spPr>
          <a:xfrm rot="0">
            <a:off x="1502717" y="911574"/>
            <a:ext cx="4682844"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Κατάλογος Απαραίτητων</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687239" y="7899425"/>
            <a:ext cx="2598089" cy="1951072"/>
            <a:chOff x="0" y="0"/>
            <a:chExt cx="931096" cy="699220"/>
          </a:xfrm>
        </p:grpSpPr>
        <p:sp>
          <p:nvSpPr>
            <p:cNvPr name="Freeform 3" id="3"/>
            <p:cNvSpPr/>
            <p:nvPr/>
          </p:nvSpPr>
          <p:spPr>
            <a:xfrm flipH="false" flipV="false" rot="0">
              <a:off x="0" y="0"/>
              <a:ext cx="931096" cy="699220"/>
            </a:xfrm>
            <a:custGeom>
              <a:avLst/>
              <a:gdLst/>
              <a:ahLst/>
              <a:cxnLst/>
              <a:rect r="r" b="b" t="t" l="l"/>
              <a:pathLst>
                <a:path h="699220" w="931096">
                  <a:moveTo>
                    <a:pt x="110255" y="0"/>
                  </a:moveTo>
                  <a:lnTo>
                    <a:pt x="820842" y="0"/>
                  </a:lnTo>
                  <a:cubicBezTo>
                    <a:pt x="881734" y="0"/>
                    <a:pt x="931096" y="49363"/>
                    <a:pt x="931096" y="110255"/>
                  </a:cubicBezTo>
                  <a:lnTo>
                    <a:pt x="931096" y="588966"/>
                  </a:lnTo>
                  <a:cubicBezTo>
                    <a:pt x="931096" y="649858"/>
                    <a:pt x="881734" y="699220"/>
                    <a:pt x="820842" y="699220"/>
                  </a:cubicBezTo>
                  <a:lnTo>
                    <a:pt x="110255" y="699220"/>
                  </a:lnTo>
                  <a:cubicBezTo>
                    <a:pt x="49363" y="699220"/>
                    <a:pt x="0" y="649858"/>
                    <a:pt x="0" y="588966"/>
                  </a:cubicBezTo>
                  <a:lnTo>
                    <a:pt x="0" y="110255"/>
                  </a:lnTo>
                  <a:cubicBezTo>
                    <a:pt x="0" y="49363"/>
                    <a:pt x="49363" y="0"/>
                    <a:pt x="110255" y="0"/>
                  </a:cubicBezTo>
                  <a:close/>
                </a:path>
              </a:pathLst>
            </a:custGeom>
            <a:solidFill>
              <a:srgbClr val="000000">
                <a:alpha val="0"/>
              </a:srgbClr>
            </a:solidFill>
            <a:ln w="19050" cap="rnd">
              <a:solidFill>
                <a:srgbClr val="12C91A"/>
              </a:solidFill>
              <a:prstDash val="solid"/>
              <a:round/>
            </a:ln>
          </p:spPr>
        </p:sp>
        <p:sp>
          <p:nvSpPr>
            <p:cNvPr name="TextBox 4" id="4"/>
            <p:cNvSpPr txBox="true"/>
            <p:nvPr/>
          </p:nvSpPr>
          <p:spPr>
            <a:xfrm>
              <a:off x="0" y="-19050"/>
              <a:ext cx="931096" cy="718270"/>
            </a:xfrm>
            <a:prstGeom prst="rect">
              <a:avLst/>
            </a:prstGeom>
          </p:spPr>
          <p:txBody>
            <a:bodyPr anchor="ctr" rtlCol="false" tIns="50800" lIns="50800" bIns="50800" rIns="50800"/>
            <a:lstStyle/>
            <a:p>
              <a:pPr algn="ctr">
                <a:lnSpc>
                  <a:spcPts val="1545"/>
                </a:lnSpc>
              </a:pPr>
            </a:p>
          </p:txBody>
        </p:sp>
      </p:grpSp>
      <p:sp>
        <p:nvSpPr>
          <p:cNvPr name="Freeform 5" id="5"/>
          <p:cNvSpPr/>
          <p:nvPr/>
        </p:nvSpPr>
        <p:spPr>
          <a:xfrm flipH="false" flipV="false" rot="0">
            <a:off x="-9989" y="0"/>
            <a:ext cx="7574839" cy="10707113"/>
          </a:xfrm>
          <a:custGeom>
            <a:avLst/>
            <a:gdLst/>
            <a:ahLst/>
            <a:cxnLst/>
            <a:rect r="r" b="b" t="t" l="l"/>
            <a:pathLst>
              <a:path h="10707113" w="7574839">
                <a:moveTo>
                  <a:pt x="0" y="0"/>
                </a:moveTo>
                <a:lnTo>
                  <a:pt x="7574839" y="0"/>
                </a:lnTo>
                <a:lnTo>
                  <a:pt x="7574839" y="10707113"/>
                </a:lnTo>
                <a:lnTo>
                  <a:pt x="0" y="107071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868204" y="1605522"/>
            <a:ext cx="5433157" cy="891893"/>
            <a:chOff x="0" y="0"/>
            <a:chExt cx="1947121" cy="319634"/>
          </a:xfrm>
        </p:grpSpPr>
        <p:sp>
          <p:nvSpPr>
            <p:cNvPr name="Freeform 7" id="7"/>
            <p:cNvSpPr/>
            <p:nvPr/>
          </p:nvSpPr>
          <p:spPr>
            <a:xfrm flipH="false" flipV="false" rot="0">
              <a:off x="0" y="0"/>
              <a:ext cx="1947121" cy="319634"/>
            </a:xfrm>
            <a:custGeom>
              <a:avLst/>
              <a:gdLst/>
              <a:ahLst/>
              <a:cxnLst/>
              <a:rect r="r" b="b" t="t" l="l"/>
              <a:pathLst>
                <a:path h="319634" w="1947121">
                  <a:moveTo>
                    <a:pt x="52723" y="0"/>
                  </a:moveTo>
                  <a:lnTo>
                    <a:pt x="1894398" y="0"/>
                  </a:lnTo>
                  <a:cubicBezTo>
                    <a:pt x="1923516" y="0"/>
                    <a:pt x="1947121" y="23605"/>
                    <a:pt x="1947121" y="52723"/>
                  </a:cubicBezTo>
                  <a:lnTo>
                    <a:pt x="1947121" y="266911"/>
                  </a:lnTo>
                  <a:cubicBezTo>
                    <a:pt x="1947121" y="296029"/>
                    <a:pt x="1923516" y="319634"/>
                    <a:pt x="1894398" y="319634"/>
                  </a:cubicBezTo>
                  <a:lnTo>
                    <a:pt x="52723" y="319634"/>
                  </a:lnTo>
                  <a:cubicBezTo>
                    <a:pt x="23605" y="319634"/>
                    <a:pt x="0" y="296029"/>
                    <a:pt x="0" y="266911"/>
                  </a:cubicBezTo>
                  <a:lnTo>
                    <a:pt x="0" y="52723"/>
                  </a:lnTo>
                  <a:cubicBezTo>
                    <a:pt x="0" y="23605"/>
                    <a:pt x="23605" y="0"/>
                    <a:pt x="52723" y="0"/>
                  </a:cubicBezTo>
                  <a:close/>
                </a:path>
              </a:pathLst>
            </a:custGeom>
            <a:solidFill>
              <a:srgbClr val="000000">
                <a:alpha val="0"/>
              </a:srgbClr>
            </a:solidFill>
            <a:ln w="19050" cap="rnd">
              <a:solidFill>
                <a:srgbClr val="12C91A"/>
              </a:solidFill>
              <a:prstDash val="solid"/>
              <a:round/>
            </a:ln>
          </p:spPr>
        </p:sp>
        <p:sp>
          <p:nvSpPr>
            <p:cNvPr name="TextBox 8" id="8"/>
            <p:cNvSpPr txBox="true"/>
            <p:nvPr/>
          </p:nvSpPr>
          <p:spPr>
            <a:xfrm>
              <a:off x="0" y="-19050"/>
              <a:ext cx="1947121" cy="338684"/>
            </a:xfrm>
            <a:prstGeom prst="rect">
              <a:avLst/>
            </a:prstGeom>
          </p:spPr>
          <p:txBody>
            <a:bodyPr anchor="ctr" rtlCol="false" tIns="50800" lIns="50800" bIns="50800" rIns="50800"/>
            <a:lstStyle/>
            <a:p>
              <a:pPr algn="ctr">
                <a:lnSpc>
                  <a:spcPts val="1545"/>
                </a:lnSpc>
              </a:pPr>
            </a:p>
          </p:txBody>
        </p:sp>
      </p:grpSp>
      <p:grpSp>
        <p:nvGrpSpPr>
          <p:cNvPr name="Group 9" id="9"/>
          <p:cNvGrpSpPr/>
          <p:nvPr/>
        </p:nvGrpSpPr>
        <p:grpSpPr>
          <a:xfrm rot="0">
            <a:off x="937571" y="1646219"/>
            <a:ext cx="5770258" cy="810499"/>
            <a:chOff x="0" y="0"/>
            <a:chExt cx="7693677" cy="1080665"/>
          </a:xfrm>
        </p:grpSpPr>
        <p:sp>
          <p:nvSpPr>
            <p:cNvPr name="Freeform 10" id="10"/>
            <p:cNvSpPr/>
            <p:nvPr/>
          </p:nvSpPr>
          <p:spPr>
            <a:xfrm flipH="true" flipV="false" rot="0">
              <a:off x="6167170" y="0"/>
              <a:ext cx="1526508" cy="1080665"/>
            </a:xfrm>
            <a:custGeom>
              <a:avLst/>
              <a:gdLst/>
              <a:ahLst/>
              <a:cxnLst/>
              <a:rect r="r" b="b" t="t" l="l"/>
              <a:pathLst>
                <a:path h="1080665" w="1526508">
                  <a:moveTo>
                    <a:pt x="1526507" y="0"/>
                  </a:moveTo>
                  <a:lnTo>
                    <a:pt x="0" y="0"/>
                  </a:lnTo>
                  <a:lnTo>
                    <a:pt x="0" y="1080665"/>
                  </a:lnTo>
                  <a:lnTo>
                    <a:pt x="1526507" y="1080665"/>
                  </a:lnTo>
                  <a:lnTo>
                    <a:pt x="1526507"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11" id="11"/>
            <p:cNvSpPr/>
            <p:nvPr/>
          </p:nvSpPr>
          <p:spPr>
            <a:xfrm flipH="false" flipV="false" rot="0">
              <a:off x="6806956" y="338449"/>
              <a:ext cx="618007" cy="461188"/>
            </a:xfrm>
            <a:custGeom>
              <a:avLst/>
              <a:gdLst/>
              <a:ahLst/>
              <a:cxnLst/>
              <a:rect r="r" b="b" t="t" l="l"/>
              <a:pathLst>
                <a:path h="461188" w="618007">
                  <a:moveTo>
                    <a:pt x="0" y="0"/>
                  </a:moveTo>
                  <a:lnTo>
                    <a:pt x="618007" y="0"/>
                  </a:lnTo>
                  <a:lnTo>
                    <a:pt x="618007" y="461188"/>
                  </a:lnTo>
                  <a:lnTo>
                    <a:pt x="0" y="4611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true" flipV="true" rot="5400000">
              <a:off x="121204" y="-81227"/>
              <a:ext cx="1000710" cy="1243119"/>
            </a:xfrm>
            <a:custGeom>
              <a:avLst/>
              <a:gdLst/>
              <a:ahLst/>
              <a:cxnLst/>
              <a:rect r="r" b="b" t="t" l="l"/>
              <a:pathLst>
                <a:path h="1243119" w="1000710">
                  <a:moveTo>
                    <a:pt x="1000711" y="1243119"/>
                  </a:moveTo>
                  <a:lnTo>
                    <a:pt x="0" y="1243119"/>
                  </a:lnTo>
                  <a:lnTo>
                    <a:pt x="0" y="0"/>
                  </a:lnTo>
                  <a:lnTo>
                    <a:pt x="1000711" y="0"/>
                  </a:lnTo>
                  <a:lnTo>
                    <a:pt x="1000711" y="124311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3" id="13"/>
            <p:cNvSpPr txBox="true"/>
            <p:nvPr/>
          </p:nvSpPr>
          <p:spPr>
            <a:xfrm rot="0">
              <a:off x="42700" y="222722"/>
              <a:ext cx="717361" cy="57807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1</a:t>
              </a:r>
            </a:p>
          </p:txBody>
        </p:sp>
      </p:grpSp>
      <p:grpSp>
        <p:nvGrpSpPr>
          <p:cNvPr name="Group 14" id="14"/>
          <p:cNvGrpSpPr/>
          <p:nvPr/>
        </p:nvGrpSpPr>
        <p:grpSpPr>
          <a:xfrm rot="0">
            <a:off x="852171" y="2939328"/>
            <a:ext cx="5433157" cy="1396718"/>
            <a:chOff x="0" y="0"/>
            <a:chExt cx="1947121" cy="500552"/>
          </a:xfrm>
        </p:grpSpPr>
        <p:sp>
          <p:nvSpPr>
            <p:cNvPr name="Freeform 15" id="15"/>
            <p:cNvSpPr/>
            <p:nvPr/>
          </p:nvSpPr>
          <p:spPr>
            <a:xfrm flipH="false" flipV="false" rot="0">
              <a:off x="0" y="0"/>
              <a:ext cx="1947121" cy="500552"/>
            </a:xfrm>
            <a:custGeom>
              <a:avLst/>
              <a:gdLst/>
              <a:ahLst/>
              <a:cxnLst/>
              <a:rect r="r" b="b" t="t" l="l"/>
              <a:pathLst>
                <a:path h="500552" w="1947121">
                  <a:moveTo>
                    <a:pt x="52723" y="0"/>
                  </a:moveTo>
                  <a:lnTo>
                    <a:pt x="1894398" y="0"/>
                  </a:lnTo>
                  <a:cubicBezTo>
                    <a:pt x="1923516" y="0"/>
                    <a:pt x="1947121" y="23605"/>
                    <a:pt x="1947121" y="52723"/>
                  </a:cubicBezTo>
                  <a:lnTo>
                    <a:pt x="1947121" y="447829"/>
                  </a:lnTo>
                  <a:cubicBezTo>
                    <a:pt x="1947121" y="476947"/>
                    <a:pt x="1923516" y="500552"/>
                    <a:pt x="1894398" y="500552"/>
                  </a:cubicBezTo>
                  <a:lnTo>
                    <a:pt x="52723" y="500552"/>
                  </a:lnTo>
                  <a:cubicBezTo>
                    <a:pt x="23605" y="500552"/>
                    <a:pt x="0" y="476947"/>
                    <a:pt x="0" y="447829"/>
                  </a:cubicBezTo>
                  <a:lnTo>
                    <a:pt x="0" y="52723"/>
                  </a:lnTo>
                  <a:cubicBezTo>
                    <a:pt x="0" y="23605"/>
                    <a:pt x="23605" y="0"/>
                    <a:pt x="52723" y="0"/>
                  </a:cubicBezTo>
                  <a:close/>
                </a:path>
              </a:pathLst>
            </a:custGeom>
            <a:solidFill>
              <a:srgbClr val="000000">
                <a:alpha val="0"/>
              </a:srgbClr>
            </a:solidFill>
            <a:ln w="19050" cap="rnd">
              <a:solidFill>
                <a:srgbClr val="12C91A"/>
              </a:solidFill>
              <a:prstDash val="solid"/>
              <a:round/>
            </a:ln>
          </p:spPr>
        </p:sp>
        <p:sp>
          <p:nvSpPr>
            <p:cNvPr name="TextBox 16" id="16"/>
            <p:cNvSpPr txBox="true"/>
            <p:nvPr/>
          </p:nvSpPr>
          <p:spPr>
            <a:xfrm>
              <a:off x="0" y="-19050"/>
              <a:ext cx="1947121" cy="519602"/>
            </a:xfrm>
            <a:prstGeom prst="rect">
              <a:avLst/>
            </a:prstGeom>
          </p:spPr>
          <p:txBody>
            <a:bodyPr anchor="ctr" rtlCol="false" tIns="50800" lIns="50800" bIns="50800" rIns="50800"/>
            <a:lstStyle/>
            <a:p>
              <a:pPr algn="ctr">
                <a:lnSpc>
                  <a:spcPts val="1545"/>
                </a:lnSpc>
              </a:pPr>
            </a:p>
          </p:txBody>
        </p:sp>
      </p:grpSp>
      <p:grpSp>
        <p:nvGrpSpPr>
          <p:cNvPr name="Group 17" id="17"/>
          <p:cNvGrpSpPr/>
          <p:nvPr/>
        </p:nvGrpSpPr>
        <p:grpSpPr>
          <a:xfrm rot="0">
            <a:off x="937571" y="3232437"/>
            <a:ext cx="5794099" cy="810499"/>
            <a:chOff x="0" y="0"/>
            <a:chExt cx="7725466" cy="1080665"/>
          </a:xfrm>
        </p:grpSpPr>
        <p:sp>
          <p:nvSpPr>
            <p:cNvPr name="Freeform 18" id="18"/>
            <p:cNvSpPr/>
            <p:nvPr/>
          </p:nvSpPr>
          <p:spPr>
            <a:xfrm flipH="true" flipV="false" rot="0">
              <a:off x="6198958" y="0"/>
              <a:ext cx="1526508" cy="1080665"/>
            </a:xfrm>
            <a:custGeom>
              <a:avLst/>
              <a:gdLst/>
              <a:ahLst/>
              <a:cxnLst/>
              <a:rect r="r" b="b" t="t" l="l"/>
              <a:pathLst>
                <a:path h="1080665" w="1526508">
                  <a:moveTo>
                    <a:pt x="1526508" y="0"/>
                  </a:moveTo>
                  <a:lnTo>
                    <a:pt x="0" y="0"/>
                  </a:lnTo>
                  <a:lnTo>
                    <a:pt x="0" y="1080665"/>
                  </a:lnTo>
                  <a:lnTo>
                    <a:pt x="1526508" y="1080665"/>
                  </a:lnTo>
                  <a:lnTo>
                    <a:pt x="1526508"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19" id="19"/>
            <p:cNvSpPr/>
            <p:nvPr/>
          </p:nvSpPr>
          <p:spPr>
            <a:xfrm flipH="false" flipV="false" rot="0">
              <a:off x="6878431" y="285335"/>
              <a:ext cx="538633" cy="537287"/>
            </a:xfrm>
            <a:custGeom>
              <a:avLst/>
              <a:gdLst/>
              <a:ahLst/>
              <a:cxnLst/>
              <a:rect r="r" b="b" t="t" l="l"/>
              <a:pathLst>
                <a:path h="537287" w="538633">
                  <a:moveTo>
                    <a:pt x="0" y="0"/>
                  </a:moveTo>
                  <a:lnTo>
                    <a:pt x="538633" y="0"/>
                  </a:lnTo>
                  <a:lnTo>
                    <a:pt x="538633" y="537287"/>
                  </a:lnTo>
                  <a:lnTo>
                    <a:pt x="0" y="5372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true" flipV="true" rot="5400000">
              <a:off x="121204" y="-81227"/>
              <a:ext cx="1000710" cy="1243119"/>
            </a:xfrm>
            <a:custGeom>
              <a:avLst/>
              <a:gdLst/>
              <a:ahLst/>
              <a:cxnLst/>
              <a:rect r="r" b="b" t="t" l="l"/>
              <a:pathLst>
                <a:path h="1243119" w="1000710">
                  <a:moveTo>
                    <a:pt x="1000711" y="1243119"/>
                  </a:moveTo>
                  <a:lnTo>
                    <a:pt x="0" y="1243119"/>
                  </a:lnTo>
                  <a:lnTo>
                    <a:pt x="0" y="0"/>
                  </a:lnTo>
                  <a:lnTo>
                    <a:pt x="1000711" y="0"/>
                  </a:lnTo>
                  <a:lnTo>
                    <a:pt x="1000711" y="124311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1" id="21"/>
            <p:cNvSpPr txBox="true"/>
            <p:nvPr/>
          </p:nvSpPr>
          <p:spPr>
            <a:xfrm rot="0">
              <a:off x="83559" y="222722"/>
              <a:ext cx="635643" cy="57807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2</a:t>
              </a:r>
            </a:p>
          </p:txBody>
        </p:sp>
      </p:grpSp>
      <p:sp>
        <p:nvSpPr>
          <p:cNvPr name="Freeform 22" id="22"/>
          <p:cNvSpPr/>
          <p:nvPr/>
        </p:nvSpPr>
        <p:spPr>
          <a:xfrm flipH="true" flipV="false" rot="0">
            <a:off x="5562948" y="7956856"/>
            <a:ext cx="1144881" cy="810499"/>
          </a:xfrm>
          <a:custGeom>
            <a:avLst/>
            <a:gdLst/>
            <a:ahLst/>
            <a:cxnLst/>
            <a:rect r="r" b="b" t="t" l="l"/>
            <a:pathLst>
              <a:path h="810499" w="1144881">
                <a:moveTo>
                  <a:pt x="1144881" y="0"/>
                </a:moveTo>
                <a:lnTo>
                  <a:pt x="0" y="0"/>
                </a:lnTo>
                <a:lnTo>
                  <a:pt x="0" y="810499"/>
                </a:lnTo>
                <a:lnTo>
                  <a:pt x="1144881" y="810499"/>
                </a:lnTo>
                <a:lnTo>
                  <a:pt x="1144881"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23" id="23"/>
          <p:cNvSpPr/>
          <p:nvPr/>
        </p:nvSpPr>
        <p:spPr>
          <a:xfrm flipH="false" flipV="false" rot="0">
            <a:off x="6073096" y="8160660"/>
            <a:ext cx="402890" cy="402890"/>
          </a:xfrm>
          <a:custGeom>
            <a:avLst/>
            <a:gdLst/>
            <a:ahLst/>
            <a:cxnLst/>
            <a:rect r="r" b="b" t="t" l="l"/>
            <a:pathLst>
              <a:path h="402890" w="402890">
                <a:moveTo>
                  <a:pt x="0" y="0"/>
                </a:moveTo>
                <a:lnTo>
                  <a:pt x="402890" y="0"/>
                </a:lnTo>
                <a:lnTo>
                  <a:pt x="402890" y="402891"/>
                </a:lnTo>
                <a:lnTo>
                  <a:pt x="0" y="40289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24" id="24"/>
          <p:cNvGrpSpPr/>
          <p:nvPr/>
        </p:nvGrpSpPr>
        <p:grpSpPr>
          <a:xfrm rot="0">
            <a:off x="3780000" y="8016822"/>
            <a:ext cx="932339" cy="750533"/>
            <a:chOff x="0" y="0"/>
            <a:chExt cx="1243119" cy="1000710"/>
          </a:xfrm>
        </p:grpSpPr>
        <p:sp>
          <p:nvSpPr>
            <p:cNvPr name="Freeform 25" id="25"/>
            <p:cNvSpPr/>
            <p:nvPr/>
          </p:nvSpPr>
          <p:spPr>
            <a:xfrm flipH="true" flipV="true" rot="5400000">
              <a:off x="121204" y="-121204"/>
              <a:ext cx="1000710" cy="1243119"/>
            </a:xfrm>
            <a:custGeom>
              <a:avLst/>
              <a:gdLst/>
              <a:ahLst/>
              <a:cxnLst/>
              <a:rect r="r" b="b" t="t" l="l"/>
              <a:pathLst>
                <a:path h="1243119" w="1000710">
                  <a:moveTo>
                    <a:pt x="1000711" y="1243119"/>
                  </a:moveTo>
                  <a:lnTo>
                    <a:pt x="0" y="1243119"/>
                  </a:lnTo>
                  <a:lnTo>
                    <a:pt x="0" y="0"/>
                  </a:lnTo>
                  <a:lnTo>
                    <a:pt x="1000711" y="0"/>
                  </a:lnTo>
                  <a:lnTo>
                    <a:pt x="1000711" y="124311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6" id="26"/>
            <p:cNvSpPr txBox="true"/>
            <p:nvPr/>
          </p:nvSpPr>
          <p:spPr>
            <a:xfrm rot="0">
              <a:off x="92489" y="182745"/>
              <a:ext cx="617782" cy="57807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5</a:t>
              </a:r>
            </a:p>
          </p:txBody>
        </p:sp>
      </p:grpSp>
      <p:grpSp>
        <p:nvGrpSpPr>
          <p:cNvPr name="Group 27" id="27"/>
          <p:cNvGrpSpPr/>
          <p:nvPr/>
        </p:nvGrpSpPr>
        <p:grpSpPr>
          <a:xfrm rot="0">
            <a:off x="868556" y="4830652"/>
            <a:ext cx="5433157" cy="2583690"/>
            <a:chOff x="0" y="0"/>
            <a:chExt cx="1947121" cy="925936"/>
          </a:xfrm>
        </p:grpSpPr>
        <p:sp>
          <p:nvSpPr>
            <p:cNvPr name="Freeform 28" id="28"/>
            <p:cNvSpPr/>
            <p:nvPr/>
          </p:nvSpPr>
          <p:spPr>
            <a:xfrm flipH="false" flipV="false" rot="0">
              <a:off x="0" y="0"/>
              <a:ext cx="1947121" cy="925936"/>
            </a:xfrm>
            <a:custGeom>
              <a:avLst/>
              <a:gdLst/>
              <a:ahLst/>
              <a:cxnLst/>
              <a:rect r="r" b="b" t="t" l="l"/>
              <a:pathLst>
                <a:path h="925936" w="1947121">
                  <a:moveTo>
                    <a:pt x="52723" y="0"/>
                  </a:moveTo>
                  <a:lnTo>
                    <a:pt x="1894398" y="0"/>
                  </a:lnTo>
                  <a:cubicBezTo>
                    <a:pt x="1923516" y="0"/>
                    <a:pt x="1947121" y="23605"/>
                    <a:pt x="1947121" y="52723"/>
                  </a:cubicBezTo>
                  <a:lnTo>
                    <a:pt x="1947121" y="873213"/>
                  </a:lnTo>
                  <a:cubicBezTo>
                    <a:pt x="1947121" y="902331"/>
                    <a:pt x="1923516" y="925936"/>
                    <a:pt x="1894398" y="925936"/>
                  </a:cubicBezTo>
                  <a:lnTo>
                    <a:pt x="52723" y="925936"/>
                  </a:lnTo>
                  <a:cubicBezTo>
                    <a:pt x="23605" y="925936"/>
                    <a:pt x="0" y="902331"/>
                    <a:pt x="0" y="873213"/>
                  </a:cubicBezTo>
                  <a:lnTo>
                    <a:pt x="0" y="52723"/>
                  </a:lnTo>
                  <a:cubicBezTo>
                    <a:pt x="0" y="23605"/>
                    <a:pt x="23605" y="0"/>
                    <a:pt x="52723" y="0"/>
                  </a:cubicBezTo>
                  <a:close/>
                </a:path>
              </a:pathLst>
            </a:custGeom>
            <a:solidFill>
              <a:srgbClr val="000000">
                <a:alpha val="0"/>
              </a:srgbClr>
            </a:solidFill>
            <a:ln w="19050" cap="rnd">
              <a:solidFill>
                <a:srgbClr val="12C91A"/>
              </a:solidFill>
              <a:prstDash val="solid"/>
              <a:round/>
            </a:ln>
          </p:spPr>
        </p:sp>
        <p:sp>
          <p:nvSpPr>
            <p:cNvPr name="TextBox 29" id="29"/>
            <p:cNvSpPr txBox="true"/>
            <p:nvPr/>
          </p:nvSpPr>
          <p:spPr>
            <a:xfrm>
              <a:off x="0" y="-19050"/>
              <a:ext cx="1947121" cy="944986"/>
            </a:xfrm>
            <a:prstGeom prst="rect">
              <a:avLst/>
            </a:prstGeom>
          </p:spPr>
          <p:txBody>
            <a:bodyPr anchor="ctr" rtlCol="false" tIns="50800" lIns="50800" bIns="50800" rIns="50800"/>
            <a:lstStyle/>
            <a:p>
              <a:pPr algn="ctr">
                <a:lnSpc>
                  <a:spcPts val="1545"/>
                </a:lnSpc>
              </a:pPr>
            </a:p>
          </p:txBody>
        </p:sp>
      </p:grpSp>
      <p:grpSp>
        <p:nvGrpSpPr>
          <p:cNvPr name="Group 30" id="30"/>
          <p:cNvGrpSpPr/>
          <p:nvPr/>
        </p:nvGrpSpPr>
        <p:grpSpPr>
          <a:xfrm rot="0">
            <a:off x="937571" y="5717248"/>
            <a:ext cx="5794099" cy="810499"/>
            <a:chOff x="0" y="0"/>
            <a:chExt cx="7725466" cy="1080665"/>
          </a:xfrm>
        </p:grpSpPr>
        <p:sp>
          <p:nvSpPr>
            <p:cNvPr name="Freeform 31" id="31"/>
            <p:cNvSpPr/>
            <p:nvPr/>
          </p:nvSpPr>
          <p:spPr>
            <a:xfrm flipH="true" flipV="false" rot="0">
              <a:off x="6198958" y="0"/>
              <a:ext cx="1526508" cy="1080665"/>
            </a:xfrm>
            <a:custGeom>
              <a:avLst/>
              <a:gdLst/>
              <a:ahLst/>
              <a:cxnLst/>
              <a:rect r="r" b="b" t="t" l="l"/>
              <a:pathLst>
                <a:path h="1080665" w="1526508">
                  <a:moveTo>
                    <a:pt x="1526508" y="0"/>
                  </a:moveTo>
                  <a:lnTo>
                    <a:pt x="0" y="0"/>
                  </a:lnTo>
                  <a:lnTo>
                    <a:pt x="0" y="1080665"/>
                  </a:lnTo>
                  <a:lnTo>
                    <a:pt x="1526508" y="1080665"/>
                  </a:lnTo>
                  <a:lnTo>
                    <a:pt x="1526508"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32" id="32"/>
            <p:cNvSpPr/>
            <p:nvPr/>
          </p:nvSpPr>
          <p:spPr>
            <a:xfrm flipH="false" flipV="false" rot="0">
              <a:off x="6815995" y="331390"/>
              <a:ext cx="542960" cy="481199"/>
            </a:xfrm>
            <a:custGeom>
              <a:avLst/>
              <a:gdLst/>
              <a:ahLst/>
              <a:cxnLst/>
              <a:rect r="r" b="b" t="t" l="l"/>
              <a:pathLst>
                <a:path h="481199" w="542960">
                  <a:moveTo>
                    <a:pt x="0" y="0"/>
                  </a:moveTo>
                  <a:lnTo>
                    <a:pt x="542960" y="0"/>
                  </a:lnTo>
                  <a:lnTo>
                    <a:pt x="542960" y="481199"/>
                  </a:lnTo>
                  <a:lnTo>
                    <a:pt x="0" y="48119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33" id="33"/>
            <p:cNvSpPr/>
            <p:nvPr/>
          </p:nvSpPr>
          <p:spPr>
            <a:xfrm flipH="true" flipV="true" rot="5400000">
              <a:off x="121204" y="-121204"/>
              <a:ext cx="1000710" cy="1243119"/>
            </a:xfrm>
            <a:custGeom>
              <a:avLst/>
              <a:gdLst/>
              <a:ahLst/>
              <a:cxnLst/>
              <a:rect r="r" b="b" t="t" l="l"/>
              <a:pathLst>
                <a:path h="1243119" w="1000710">
                  <a:moveTo>
                    <a:pt x="1000711" y="1243119"/>
                  </a:moveTo>
                  <a:lnTo>
                    <a:pt x="0" y="1243119"/>
                  </a:lnTo>
                  <a:lnTo>
                    <a:pt x="0" y="0"/>
                  </a:lnTo>
                  <a:lnTo>
                    <a:pt x="1000711" y="0"/>
                  </a:lnTo>
                  <a:lnTo>
                    <a:pt x="1000711" y="124311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34" id="34"/>
            <p:cNvSpPr txBox="true"/>
            <p:nvPr/>
          </p:nvSpPr>
          <p:spPr>
            <a:xfrm rot="0">
              <a:off x="70212" y="182745"/>
              <a:ext cx="662336" cy="57807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3</a:t>
              </a:r>
            </a:p>
          </p:txBody>
        </p:sp>
      </p:grpSp>
      <p:sp>
        <p:nvSpPr>
          <p:cNvPr name="Freeform 35" id="35"/>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16"/>
            <a:stretch>
              <a:fillRect l="0" t="0" r="0" b="0"/>
            </a:stretch>
          </a:blipFill>
        </p:spPr>
      </p:sp>
      <p:grpSp>
        <p:nvGrpSpPr>
          <p:cNvPr name="Group 36" id="36"/>
          <p:cNvGrpSpPr/>
          <p:nvPr/>
        </p:nvGrpSpPr>
        <p:grpSpPr>
          <a:xfrm rot="0">
            <a:off x="868556" y="7908950"/>
            <a:ext cx="2237859" cy="1941547"/>
            <a:chOff x="0" y="0"/>
            <a:chExt cx="801998" cy="695807"/>
          </a:xfrm>
        </p:grpSpPr>
        <p:sp>
          <p:nvSpPr>
            <p:cNvPr name="Freeform 37" id="37"/>
            <p:cNvSpPr/>
            <p:nvPr/>
          </p:nvSpPr>
          <p:spPr>
            <a:xfrm flipH="false" flipV="false" rot="0">
              <a:off x="0" y="0"/>
              <a:ext cx="801998" cy="695807"/>
            </a:xfrm>
            <a:custGeom>
              <a:avLst/>
              <a:gdLst/>
              <a:ahLst/>
              <a:cxnLst/>
              <a:rect r="r" b="b" t="t" l="l"/>
              <a:pathLst>
                <a:path h="695807" w="801998">
                  <a:moveTo>
                    <a:pt x="128002" y="0"/>
                  </a:moveTo>
                  <a:lnTo>
                    <a:pt x="673996" y="0"/>
                  </a:lnTo>
                  <a:cubicBezTo>
                    <a:pt x="744689" y="0"/>
                    <a:pt x="801998" y="57309"/>
                    <a:pt x="801998" y="128002"/>
                  </a:cubicBezTo>
                  <a:lnTo>
                    <a:pt x="801998" y="567804"/>
                  </a:lnTo>
                  <a:cubicBezTo>
                    <a:pt x="801998" y="601753"/>
                    <a:pt x="788512" y="634311"/>
                    <a:pt x="764507" y="658316"/>
                  </a:cubicBezTo>
                  <a:cubicBezTo>
                    <a:pt x="740502" y="682321"/>
                    <a:pt x="707944" y="695807"/>
                    <a:pt x="673996" y="695807"/>
                  </a:cubicBezTo>
                  <a:lnTo>
                    <a:pt x="128002" y="695807"/>
                  </a:lnTo>
                  <a:cubicBezTo>
                    <a:pt x="94054" y="695807"/>
                    <a:pt x="61496" y="682321"/>
                    <a:pt x="37491" y="658316"/>
                  </a:cubicBezTo>
                  <a:cubicBezTo>
                    <a:pt x="13486" y="634311"/>
                    <a:pt x="0" y="601753"/>
                    <a:pt x="0" y="567804"/>
                  </a:cubicBezTo>
                  <a:lnTo>
                    <a:pt x="0" y="128002"/>
                  </a:lnTo>
                  <a:cubicBezTo>
                    <a:pt x="0" y="94054"/>
                    <a:pt x="13486" y="61496"/>
                    <a:pt x="37491" y="37491"/>
                  </a:cubicBezTo>
                  <a:cubicBezTo>
                    <a:pt x="61496" y="13486"/>
                    <a:pt x="94054" y="0"/>
                    <a:pt x="128002" y="0"/>
                  </a:cubicBezTo>
                  <a:close/>
                </a:path>
              </a:pathLst>
            </a:custGeom>
            <a:solidFill>
              <a:srgbClr val="000000">
                <a:alpha val="0"/>
              </a:srgbClr>
            </a:solidFill>
            <a:ln w="19050" cap="rnd">
              <a:solidFill>
                <a:srgbClr val="12C91A"/>
              </a:solidFill>
              <a:prstDash val="solid"/>
              <a:round/>
            </a:ln>
          </p:spPr>
        </p:sp>
        <p:sp>
          <p:nvSpPr>
            <p:cNvPr name="TextBox 38" id="38"/>
            <p:cNvSpPr txBox="true"/>
            <p:nvPr/>
          </p:nvSpPr>
          <p:spPr>
            <a:xfrm>
              <a:off x="0" y="-19050"/>
              <a:ext cx="801998" cy="714857"/>
            </a:xfrm>
            <a:prstGeom prst="rect">
              <a:avLst/>
            </a:prstGeom>
          </p:spPr>
          <p:txBody>
            <a:bodyPr anchor="ctr" rtlCol="false" tIns="50800" lIns="50800" bIns="50800" rIns="50800"/>
            <a:lstStyle/>
            <a:p>
              <a:pPr algn="ctr">
                <a:lnSpc>
                  <a:spcPts val="1545"/>
                </a:lnSpc>
              </a:pPr>
            </a:p>
          </p:txBody>
        </p:sp>
      </p:grpSp>
      <p:sp>
        <p:nvSpPr>
          <p:cNvPr name="Freeform 39" id="39"/>
          <p:cNvSpPr/>
          <p:nvPr/>
        </p:nvSpPr>
        <p:spPr>
          <a:xfrm flipH="true" flipV="true" rot="5400000">
            <a:off x="1028474" y="7895936"/>
            <a:ext cx="750533" cy="932339"/>
          </a:xfrm>
          <a:custGeom>
            <a:avLst/>
            <a:gdLst/>
            <a:ahLst/>
            <a:cxnLst/>
            <a:rect r="r" b="b" t="t" l="l"/>
            <a:pathLst>
              <a:path h="932339" w="750533">
                <a:moveTo>
                  <a:pt x="750533" y="932339"/>
                </a:moveTo>
                <a:lnTo>
                  <a:pt x="0" y="932339"/>
                </a:lnTo>
                <a:lnTo>
                  <a:pt x="0" y="0"/>
                </a:lnTo>
                <a:lnTo>
                  <a:pt x="750533" y="0"/>
                </a:lnTo>
                <a:lnTo>
                  <a:pt x="750533" y="932339"/>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40" id="40"/>
          <p:cNvGrpSpPr/>
          <p:nvPr/>
        </p:nvGrpSpPr>
        <p:grpSpPr>
          <a:xfrm rot="0">
            <a:off x="2311160" y="7956856"/>
            <a:ext cx="1144881" cy="810499"/>
            <a:chOff x="0" y="0"/>
            <a:chExt cx="1526508" cy="1080665"/>
          </a:xfrm>
        </p:grpSpPr>
        <p:sp>
          <p:nvSpPr>
            <p:cNvPr name="Freeform 41" id="41"/>
            <p:cNvSpPr/>
            <p:nvPr/>
          </p:nvSpPr>
          <p:spPr>
            <a:xfrm flipH="true" flipV="false" rot="0">
              <a:off x="0" y="0"/>
              <a:ext cx="1526508" cy="1080665"/>
            </a:xfrm>
            <a:custGeom>
              <a:avLst/>
              <a:gdLst/>
              <a:ahLst/>
              <a:cxnLst/>
              <a:rect r="r" b="b" t="t" l="l"/>
              <a:pathLst>
                <a:path h="1080665" w="1526508">
                  <a:moveTo>
                    <a:pt x="1526508" y="0"/>
                  </a:moveTo>
                  <a:lnTo>
                    <a:pt x="0" y="0"/>
                  </a:lnTo>
                  <a:lnTo>
                    <a:pt x="0" y="1080665"/>
                  </a:lnTo>
                  <a:lnTo>
                    <a:pt x="1526508" y="1080665"/>
                  </a:lnTo>
                  <a:lnTo>
                    <a:pt x="1526508"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42" id="42"/>
            <p:cNvSpPr/>
            <p:nvPr/>
          </p:nvSpPr>
          <p:spPr>
            <a:xfrm flipH="false" flipV="false" rot="0">
              <a:off x="678275" y="269817"/>
              <a:ext cx="541031" cy="541031"/>
            </a:xfrm>
            <a:custGeom>
              <a:avLst/>
              <a:gdLst/>
              <a:ahLst/>
              <a:cxnLst/>
              <a:rect r="r" b="b" t="t" l="l"/>
              <a:pathLst>
                <a:path h="541031" w="541031">
                  <a:moveTo>
                    <a:pt x="0" y="0"/>
                  </a:moveTo>
                  <a:lnTo>
                    <a:pt x="541030" y="0"/>
                  </a:lnTo>
                  <a:lnTo>
                    <a:pt x="541030" y="541031"/>
                  </a:lnTo>
                  <a:lnTo>
                    <a:pt x="0" y="54103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sp>
        <p:nvSpPr>
          <p:cNvPr name="Freeform 43" id="43"/>
          <p:cNvSpPr/>
          <p:nvPr/>
        </p:nvSpPr>
        <p:spPr>
          <a:xfrm flipH="false" flipV="false" rot="0">
            <a:off x="210142" y="241768"/>
            <a:ext cx="1028464" cy="1028464"/>
          </a:xfrm>
          <a:custGeom>
            <a:avLst/>
            <a:gdLst/>
            <a:ahLst/>
            <a:cxnLst/>
            <a:rect r="r" b="b" t="t" l="l"/>
            <a:pathLst>
              <a:path h="1028464" w="1028464">
                <a:moveTo>
                  <a:pt x="0" y="0"/>
                </a:moveTo>
                <a:lnTo>
                  <a:pt x="1028464" y="0"/>
                </a:lnTo>
                <a:lnTo>
                  <a:pt x="1028464" y="1028464"/>
                </a:lnTo>
                <a:lnTo>
                  <a:pt x="0" y="1028464"/>
                </a:lnTo>
                <a:lnTo>
                  <a:pt x="0" y="0"/>
                </a:lnTo>
                <a:close/>
              </a:path>
            </a:pathLst>
          </a:custGeom>
          <a:blipFill>
            <a:blip r:embed="rId19"/>
            <a:stretch>
              <a:fillRect l="0" t="0" r="0" b="0"/>
            </a:stretch>
          </a:blipFill>
        </p:spPr>
      </p:sp>
      <p:sp>
        <p:nvSpPr>
          <p:cNvPr name="Freeform 44" id="44"/>
          <p:cNvSpPr/>
          <p:nvPr/>
        </p:nvSpPr>
        <p:spPr>
          <a:xfrm flipH="false" flipV="false" rot="0">
            <a:off x="6022259" y="7234149"/>
            <a:ext cx="817536" cy="817536"/>
          </a:xfrm>
          <a:custGeom>
            <a:avLst/>
            <a:gdLst/>
            <a:ahLst/>
            <a:cxnLst/>
            <a:rect r="r" b="b" t="t" l="l"/>
            <a:pathLst>
              <a:path h="817536" w="817536">
                <a:moveTo>
                  <a:pt x="0" y="0"/>
                </a:moveTo>
                <a:lnTo>
                  <a:pt x="817536" y="0"/>
                </a:lnTo>
                <a:lnTo>
                  <a:pt x="817536" y="817536"/>
                </a:lnTo>
                <a:lnTo>
                  <a:pt x="0" y="817536"/>
                </a:lnTo>
                <a:lnTo>
                  <a:pt x="0" y="0"/>
                </a:lnTo>
                <a:close/>
              </a:path>
            </a:pathLst>
          </a:custGeom>
          <a:blipFill>
            <a:blip r:embed="rId20"/>
            <a:stretch>
              <a:fillRect l="0" t="0" r="0" b="0"/>
            </a:stretch>
          </a:blipFill>
        </p:spPr>
      </p:sp>
      <p:sp>
        <p:nvSpPr>
          <p:cNvPr name="Freeform 45" id="45"/>
          <p:cNvSpPr/>
          <p:nvPr/>
        </p:nvSpPr>
        <p:spPr>
          <a:xfrm flipH="false" flipV="false" rot="0">
            <a:off x="374135" y="9936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21"/>
            <a:stretch>
              <a:fillRect l="0" t="0" r="0" b="0"/>
            </a:stretch>
          </a:blipFill>
        </p:spPr>
      </p:sp>
      <p:sp>
        <p:nvSpPr>
          <p:cNvPr name="TextBox 46" id="46"/>
          <p:cNvSpPr txBox="true"/>
          <p:nvPr/>
        </p:nvSpPr>
        <p:spPr>
          <a:xfrm rot="0">
            <a:off x="2059966" y="1225264"/>
            <a:ext cx="3050337" cy="313632"/>
          </a:xfrm>
          <a:prstGeom prst="rect">
            <a:avLst/>
          </a:prstGeom>
        </p:spPr>
        <p:txBody>
          <a:bodyPr anchor="t" rtlCol="false" tIns="0" lIns="0" bIns="0" rIns="0">
            <a:spAutoFit/>
          </a:bodyPr>
          <a:lstStyle/>
          <a:p>
            <a:pPr algn="ctr">
              <a:lnSpc>
                <a:spcPts val="2472"/>
              </a:lnSpc>
            </a:pPr>
            <a:r>
              <a:rPr lang="en-US" sz="2060">
                <a:solidFill>
                  <a:srgbClr val="000000"/>
                </a:solidFill>
                <a:latin typeface="Arsenal"/>
                <a:ea typeface="Arsenal"/>
                <a:cs typeface="Arsenal"/>
                <a:sym typeface="Arsenal"/>
              </a:rPr>
              <a:t>Καθορισμός Σκοπών</a:t>
            </a:r>
          </a:p>
        </p:txBody>
      </p:sp>
      <p:sp>
        <p:nvSpPr>
          <p:cNvPr name="TextBox 47" id="47"/>
          <p:cNvSpPr txBox="true"/>
          <p:nvPr/>
        </p:nvSpPr>
        <p:spPr>
          <a:xfrm rot="0">
            <a:off x="1238606" y="2554564"/>
            <a:ext cx="4826695" cy="304800"/>
          </a:xfrm>
          <a:prstGeom prst="rect">
            <a:avLst/>
          </a:prstGeom>
        </p:spPr>
        <p:txBody>
          <a:bodyPr anchor="t" rtlCol="false" tIns="0" lIns="0" bIns="0" rIns="0">
            <a:spAutoFit/>
          </a:bodyPr>
          <a:lstStyle/>
          <a:p>
            <a:pPr algn="ctr">
              <a:lnSpc>
                <a:spcPts val="2472"/>
              </a:lnSpc>
            </a:pPr>
            <a:r>
              <a:rPr lang="en-US" sz="2060">
                <a:solidFill>
                  <a:srgbClr val="000000"/>
                </a:solidFill>
                <a:latin typeface="Lora"/>
                <a:ea typeface="Lora"/>
                <a:cs typeface="Lora"/>
                <a:sym typeface="Lora"/>
              </a:rPr>
              <a:t>  Ορισμός Στόχων και Επιδιώξεων </a:t>
            </a:r>
          </a:p>
        </p:txBody>
      </p:sp>
      <p:sp>
        <p:nvSpPr>
          <p:cNvPr name="TextBox 48" id="48"/>
          <p:cNvSpPr txBox="true"/>
          <p:nvPr/>
        </p:nvSpPr>
        <p:spPr>
          <a:xfrm rot="0">
            <a:off x="4207333" y="7519118"/>
            <a:ext cx="1557901" cy="304800"/>
          </a:xfrm>
          <a:prstGeom prst="rect">
            <a:avLst/>
          </a:prstGeom>
        </p:spPr>
        <p:txBody>
          <a:bodyPr anchor="t" rtlCol="false" tIns="0" lIns="0" bIns="0" rIns="0">
            <a:spAutoFit/>
          </a:bodyPr>
          <a:lstStyle/>
          <a:p>
            <a:pPr algn="ctr">
              <a:lnSpc>
                <a:spcPts val="2472"/>
              </a:lnSpc>
            </a:pPr>
            <a:r>
              <a:rPr lang="en-US" sz="2060">
                <a:solidFill>
                  <a:srgbClr val="000000"/>
                </a:solidFill>
                <a:latin typeface="Lora"/>
                <a:ea typeface="Lora"/>
                <a:cs typeface="Lora"/>
                <a:sym typeface="Lora"/>
              </a:rPr>
              <a:t>Ομάδα</a:t>
            </a:r>
          </a:p>
        </p:txBody>
      </p:sp>
      <p:sp>
        <p:nvSpPr>
          <p:cNvPr name="TextBox 49" id="49"/>
          <p:cNvSpPr txBox="true"/>
          <p:nvPr/>
        </p:nvSpPr>
        <p:spPr>
          <a:xfrm rot="0">
            <a:off x="2196461" y="4440820"/>
            <a:ext cx="3167079" cy="304800"/>
          </a:xfrm>
          <a:prstGeom prst="rect">
            <a:avLst/>
          </a:prstGeom>
        </p:spPr>
        <p:txBody>
          <a:bodyPr anchor="t" rtlCol="false" tIns="0" lIns="0" bIns="0" rIns="0">
            <a:spAutoFit/>
          </a:bodyPr>
          <a:lstStyle/>
          <a:p>
            <a:pPr algn="ctr">
              <a:lnSpc>
                <a:spcPts val="2472"/>
              </a:lnSpc>
            </a:pPr>
            <a:r>
              <a:rPr lang="en-US" sz="2060">
                <a:solidFill>
                  <a:srgbClr val="000000"/>
                </a:solidFill>
                <a:latin typeface="Lora"/>
                <a:ea typeface="Lora"/>
                <a:cs typeface="Lora"/>
                <a:sym typeface="Lora"/>
              </a:rPr>
              <a:t>Προετοιμασία Σχεδίου </a:t>
            </a:r>
          </a:p>
        </p:txBody>
      </p:sp>
      <p:sp>
        <p:nvSpPr>
          <p:cNvPr name="TextBox 50" id="50"/>
          <p:cNvSpPr txBox="true"/>
          <p:nvPr/>
        </p:nvSpPr>
        <p:spPr>
          <a:xfrm rot="0">
            <a:off x="1119173" y="801719"/>
            <a:ext cx="5925014" cy="366395"/>
          </a:xfrm>
          <a:prstGeom prst="rect">
            <a:avLst/>
          </a:prstGeom>
        </p:spPr>
        <p:txBody>
          <a:bodyPr anchor="t" rtlCol="false" tIns="0" lIns="0" bIns="0" rIns="0">
            <a:spAutoFit/>
          </a:bodyPr>
          <a:lstStyle/>
          <a:p>
            <a:pPr algn="ctr">
              <a:lnSpc>
                <a:spcPts val="2860"/>
              </a:lnSpc>
            </a:pPr>
            <a:r>
              <a:rPr lang="en-US" b="true" sz="2600" spc="39">
                <a:solidFill>
                  <a:srgbClr val="12C91A"/>
                </a:solidFill>
                <a:latin typeface="Lora Bold"/>
                <a:ea typeface="Lora Bold"/>
                <a:cs typeface="Lora Bold"/>
                <a:sym typeface="Lora Bold"/>
              </a:rPr>
              <a:t>Αποτελεσματικού Σχεδίου Δράσης </a:t>
            </a:r>
          </a:p>
        </p:txBody>
      </p:sp>
      <p:sp>
        <p:nvSpPr>
          <p:cNvPr name="TextBox 51" id="51"/>
          <p:cNvSpPr txBox="true"/>
          <p:nvPr/>
        </p:nvSpPr>
        <p:spPr>
          <a:xfrm rot="0">
            <a:off x="2615620" y="249255"/>
            <a:ext cx="2143237" cy="438164"/>
          </a:xfrm>
          <a:prstGeom prst="rect">
            <a:avLst/>
          </a:prstGeom>
        </p:spPr>
        <p:txBody>
          <a:bodyPr anchor="t" rtlCol="false" tIns="0" lIns="0" bIns="0" rIns="0">
            <a:spAutoFit/>
          </a:bodyPr>
          <a:lstStyle/>
          <a:p>
            <a:pPr algn="ctr">
              <a:lnSpc>
                <a:spcPts val="3674"/>
              </a:lnSpc>
            </a:pPr>
            <a:r>
              <a:rPr lang="en-US" b="true" sz="2624" spc="52">
                <a:solidFill>
                  <a:srgbClr val="12C91A"/>
                </a:solidFill>
                <a:latin typeface="Lora Bold"/>
                <a:ea typeface="Lora Bold"/>
                <a:cs typeface="Lora Bold"/>
                <a:sym typeface="Lora Bold"/>
              </a:rPr>
              <a:t>Δημιουργία</a:t>
            </a:r>
          </a:p>
        </p:txBody>
      </p:sp>
      <p:sp>
        <p:nvSpPr>
          <p:cNvPr name="TextBox 52" id="52"/>
          <p:cNvSpPr txBox="true"/>
          <p:nvPr/>
        </p:nvSpPr>
        <p:spPr>
          <a:xfrm rot="0">
            <a:off x="1283663" y="7519118"/>
            <a:ext cx="1122395" cy="304800"/>
          </a:xfrm>
          <a:prstGeom prst="rect">
            <a:avLst/>
          </a:prstGeom>
        </p:spPr>
        <p:txBody>
          <a:bodyPr anchor="t" rtlCol="false" tIns="0" lIns="0" bIns="0" rIns="0">
            <a:spAutoFit/>
          </a:bodyPr>
          <a:lstStyle/>
          <a:p>
            <a:pPr algn="ctr">
              <a:lnSpc>
                <a:spcPts val="2472"/>
              </a:lnSpc>
            </a:pPr>
            <a:r>
              <a:rPr lang="en-US" sz="2060">
                <a:solidFill>
                  <a:srgbClr val="000000"/>
                </a:solidFill>
                <a:latin typeface="Lora"/>
                <a:ea typeface="Lora"/>
                <a:cs typeface="Lora"/>
                <a:sym typeface="Lora"/>
              </a:rPr>
              <a:t>Πόροι</a:t>
            </a:r>
          </a:p>
        </p:txBody>
      </p:sp>
      <p:sp>
        <p:nvSpPr>
          <p:cNvPr name="TextBox 53" id="53"/>
          <p:cNvSpPr txBox="true"/>
          <p:nvPr/>
        </p:nvSpPr>
        <p:spPr>
          <a:xfrm rot="0">
            <a:off x="983460" y="8109611"/>
            <a:ext cx="510292" cy="44784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4</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2"/>
            <a:stretch>
              <a:fillRect l="0" t="0" r="0" b="0"/>
            </a:stretch>
          </a:blipFill>
        </p:spPr>
      </p:sp>
      <p:sp>
        <p:nvSpPr>
          <p:cNvPr name="Freeform 3" id="3"/>
          <p:cNvSpPr/>
          <p:nvPr/>
        </p:nvSpPr>
        <p:spPr>
          <a:xfrm flipH="false" flipV="false" rot="0">
            <a:off x="6423000" y="9583158"/>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3"/>
            <a:stretch>
              <a:fillRect l="0" t="0" r="0" b="0"/>
            </a:stretch>
          </a:blipFill>
        </p:spPr>
      </p:sp>
      <p:graphicFrame>
        <p:nvGraphicFramePr>
          <p:cNvPr name="Table 4" id="4"/>
          <p:cNvGraphicFramePr>
            <a:graphicFrameLocks noGrp="true"/>
          </p:cNvGraphicFramePr>
          <p:nvPr/>
        </p:nvGraphicFramePr>
        <p:xfrm>
          <a:off x="503771" y="1420493"/>
          <a:ext cx="6763890" cy="8162665"/>
        </p:xfrm>
        <a:graphic>
          <a:graphicData uri="http://schemas.openxmlformats.org/drawingml/2006/table">
            <a:tbl>
              <a:tblPr/>
              <a:tblGrid>
                <a:gridCol w="2913262"/>
                <a:gridCol w="1606982"/>
                <a:gridCol w="1380416"/>
                <a:gridCol w="863230"/>
              </a:tblGrid>
              <a:tr h="629364">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ΚΑΘΗΚΟΝΤΑ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ΠΡΟΘΕΣΜΙΑ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629364">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Εντοπισμός δημόσιου χώρου για δημιουργία κήπου</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64">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Εξασφάλιση άδειας από τον Δήμο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Αγορά ή απόκτηση φυτών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64">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Ορισμός κατάλληλης ημερομηνίας για φύτευση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64">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Συγκέντρωση ξυλείας και φυσικών υλικών/πόρων</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934511">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Συλλογή εργαλείων για κατασκευή σπιτιών για πτηνά/ξενοδοχείων για έντομα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64">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Δημιουργία και μοίρασμα αφισών</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781938">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Εξασφάλιση ασφάλειας ατυχήματος για όλους τους συμμετέχοντες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30635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6" id="6"/>
          <p:cNvSpPr/>
          <p:nvPr/>
        </p:nvSpPr>
        <p:spPr>
          <a:xfrm flipH="false" flipV="false" rot="5400000">
            <a:off x="6691524" y="288620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7" id="7"/>
          <p:cNvSpPr/>
          <p:nvPr/>
        </p:nvSpPr>
        <p:spPr>
          <a:xfrm flipH="false" flipV="false" rot="5400000">
            <a:off x="6691524" y="346934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8" id="8"/>
          <p:cNvSpPr/>
          <p:nvPr/>
        </p:nvSpPr>
        <p:spPr>
          <a:xfrm flipH="false" flipV="false" rot="5400000">
            <a:off x="6691524" y="408942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9" id="9"/>
          <p:cNvSpPr/>
          <p:nvPr/>
        </p:nvSpPr>
        <p:spPr>
          <a:xfrm flipH="false" flipV="false" rot="5400000">
            <a:off x="6691524" y="470737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0" id="10"/>
          <p:cNvSpPr/>
          <p:nvPr/>
        </p:nvSpPr>
        <p:spPr>
          <a:xfrm flipH="false" flipV="false" rot="5400000">
            <a:off x="6691524" y="570050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1" id="11"/>
          <p:cNvSpPr/>
          <p:nvPr/>
        </p:nvSpPr>
        <p:spPr>
          <a:xfrm flipH="false" flipV="false" rot="5400000">
            <a:off x="6714422" y="628035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2" id="12"/>
          <p:cNvSpPr/>
          <p:nvPr/>
        </p:nvSpPr>
        <p:spPr>
          <a:xfrm flipH="false" flipV="false" rot="5400000">
            <a:off x="6714422" y="812426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3" id="13"/>
          <p:cNvSpPr/>
          <p:nvPr/>
        </p:nvSpPr>
        <p:spPr>
          <a:xfrm flipH="false" flipV="false" rot="5400000">
            <a:off x="6714422" y="704970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4" id="14"/>
          <p:cNvSpPr/>
          <p:nvPr/>
        </p:nvSpPr>
        <p:spPr>
          <a:xfrm flipH="false" flipV="false" rot="5400000">
            <a:off x="6714422" y="760097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5" id="15"/>
          <p:cNvSpPr/>
          <p:nvPr/>
        </p:nvSpPr>
        <p:spPr>
          <a:xfrm flipH="false" flipV="false" rot="5400000">
            <a:off x="6714422" y="864696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6" id="16"/>
          <p:cNvSpPr/>
          <p:nvPr/>
        </p:nvSpPr>
        <p:spPr>
          <a:xfrm flipH="false" flipV="false" rot="5400000">
            <a:off x="6714422" y="9169666"/>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7" id="17"/>
          <p:cNvSpPr/>
          <p:nvPr/>
        </p:nvSpPr>
        <p:spPr>
          <a:xfrm flipH="false" flipV="false" rot="0">
            <a:off x="534205" y="9939715"/>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6"/>
            <a:stretch>
              <a:fillRect l="0" t="0" r="0" b="0"/>
            </a:stretch>
          </a:blipFill>
        </p:spPr>
      </p:sp>
      <p:sp>
        <p:nvSpPr>
          <p:cNvPr name="TextBox 18" id="18"/>
          <p:cNvSpPr txBox="true"/>
          <p:nvPr/>
        </p:nvSpPr>
        <p:spPr>
          <a:xfrm rot="0">
            <a:off x="1584931" y="0"/>
            <a:ext cx="4554565" cy="876300"/>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Poppins Semi-Bold"/>
                <a:ea typeface="Poppins Semi-Bold"/>
                <a:cs typeface="Poppins Semi-Bold"/>
                <a:sym typeface="Poppins Semi-Bold"/>
              </a:rPr>
              <a:t>Ημέρα Περιποίησης Κοινοτικού Κήπου</a:t>
            </a:r>
          </a:p>
        </p:txBody>
      </p:sp>
      <p:sp>
        <p:nvSpPr>
          <p:cNvPr name="TextBox 19" id="19"/>
          <p:cNvSpPr txBox="true"/>
          <p:nvPr/>
        </p:nvSpPr>
        <p:spPr>
          <a:xfrm rot="0">
            <a:off x="1502717" y="905684"/>
            <a:ext cx="4830974"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Κατάλογος Υποχρεώσεων</a:t>
            </a:r>
          </a:p>
        </p:txBody>
      </p:sp>
      <p:sp>
        <p:nvSpPr>
          <p:cNvPr name="Freeform 20" id="20"/>
          <p:cNvSpPr/>
          <p:nvPr/>
        </p:nvSpPr>
        <p:spPr>
          <a:xfrm flipH="false" flipV="false" rot="0">
            <a:off x="6178297" y="138694"/>
            <a:ext cx="1072249" cy="1072249"/>
          </a:xfrm>
          <a:custGeom>
            <a:avLst/>
            <a:gdLst/>
            <a:ahLst/>
            <a:cxnLst/>
            <a:rect r="r" b="b" t="t" l="l"/>
            <a:pathLst>
              <a:path h="1072249" w="1072249">
                <a:moveTo>
                  <a:pt x="0" y="0"/>
                </a:moveTo>
                <a:lnTo>
                  <a:pt x="1072250" y="0"/>
                </a:lnTo>
                <a:lnTo>
                  <a:pt x="1072250" y="1072249"/>
                </a:lnTo>
                <a:lnTo>
                  <a:pt x="0" y="1072249"/>
                </a:lnTo>
                <a:lnTo>
                  <a:pt x="0" y="0"/>
                </a:lnTo>
                <a:close/>
              </a:path>
            </a:pathLst>
          </a:custGeom>
          <a:blipFill>
            <a:blip r:embed="rId7"/>
            <a:stretch>
              <a:fillRect l="0" t="0" r="0" b="0"/>
            </a:stretch>
          </a:blipFill>
        </p:spPr>
      </p:sp>
      <p:sp>
        <p:nvSpPr>
          <p:cNvPr name="Freeform 21" id="21"/>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1571625" y="1571625"/>
            <a:ext cx="10696575" cy="7553325"/>
          </a:xfrm>
          <a:custGeom>
            <a:avLst/>
            <a:gdLst/>
            <a:ahLst/>
            <a:cxnLst/>
            <a:rect r="r" b="b" t="t" l="l"/>
            <a:pathLst>
              <a:path h="7553325" w="10696575">
                <a:moveTo>
                  <a:pt x="10696575" y="0"/>
                </a:moveTo>
                <a:lnTo>
                  <a:pt x="10696575" y="7553325"/>
                </a:lnTo>
                <a:lnTo>
                  <a:pt x="0" y="7553325"/>
                </a:lnTo>
                <a:lnTo>
                  <a:pt x="0" y="0"/>
                </a:lnTo>
                <a:lnTo>
                  <a:pt x="10696575" y="0"/>
                </a:lnTo>
                <a:close/>
              </a:path>
            </a:pathLst>
          </a:custGeom>
          <a:blipFill>
            <a:blip r:embed="rId2"/>
            <a:stretch>
              <a:fillRect l="-4589" t="-1513" r="-4631" b="-1601"/>
            </a:stretch>
          </a:blipFill>
        </p:spPr>
      </p:sp>
      <p:sp>
        <p:nvSpPr>
          <p:cNvPr name="Freeform 3" id="3"/>
          <p:cNvSpPr/>
          <p:nvPr/>
        </p:nvSpPr>
        <p:spPr>
          <a:xfrm flipH="false" flipV="false" rot="0">
            <a:off x="0" y="-538713"/>
            <a:ext cx="3538056" cy="3436337"/>
          </a:xfrm>
          <a:custGeom>
            <a:avLst/>
            <a:gdLst/>
            <a:ahLst/>
            <a:cxnLst/>
            <a:rect r="r" b="b" t="t" l="l"/>
            <a:pathLst>
              <a:path h="3436337" w="3538056">
                <a:moveTo>
                  <a:pt x="0" y="0"/>
                </a:moveTo>
                <a:lnTo>
                  <a:pt x="3538056" y="0"/>
                </a:lnTo>
                <a:lnTo>
                  <a:pt x="3538056" y="3436337"/>
                </a:lnTo>
                <a:lnTo>
                  <a:pt x="0" y="3436337"/>
                </a:lnTo>
                <a:lnTo>
                  <a:pt x="0" y="0"/>
                </a:lnTo>
                <a:close/>
              </a:path>
            </a:pathLst>
          </a:custGeom>
          <a:blipFill>
            <a:blip r:embed="rId3"/>
            <a:stretch>
              <a:fillRect l="0" t="0" r="0" b="0"/>
            </a:stretch>
          </a:blipFill>
        </p:spPr>
      </p:sp>
      <p:sp>
        <p:nvSpPr>
          <p:cNvPr name="Freeform 4" id="4"/>
          <p:cNvSpPr/>
          <p:nvPr/>
        </p:nvSpPr>
        <p:spPr>
          <a:xfrm flipH="false" flipV="false" rot="0">
            <a:off x="-1329997" y="0"/>
            <a:ext cx="3742124" cy="1342487"/>
          </a:xfrm>
          <a:custGeom>
            <a:avLst/>
            <a:gdLst/>
            <a:ahLst/>
            <a:cxnLst/>
            <a:rect r="r" b="b" t="t" l="l"/>
            <a:pathLst>
              <a:path h="1342487" w="3742124">
                <a:moveTo>
                  <a:pt x="0" y="0"/>
                </a:moveTo>
                <a:lnTo>
                  <a:pt x="3742124" y="0"/>
                </a:lnTo>
                <a:lnTo>
                  <a:pt x="3742124" y="1342487"/>
                </a:lnTo>
                <a:lnTo>
                  <a:pt x="0" y="1342487"/>
                </a:lnTo>
                <a:lnTo>
                  <a:pt x="0" y="0"/>
                </a:lnTo>
                <a:close/>
              </a:path>
            </a:pathLst>
          </a:custGeom>
          <a:blipFill>
            <a:blip r:embed="rId4"/>
            <a:stretch>
              <a:fillRect l="0" t="0" r="0" b="0"/>
            </a:stretch>
          </a:blipFill>
        </p:spPr>
      </p:sp>
      <p:sp>
        <p:nvSpPr>
          <p:cNvPr name="Freeform 5" id="5"/>
          <p:cNvSpPr/>
          <p:nvPr/>
        </p:nvSpPr>
        <p:spPr>
          <a:xfrm flipH="false" flipV="false" rot="-595895">
            <a:off x="6837241" y="5543966"/>
            <a:ext cx="398217" cy="529192"/>
          </a:xfrm>
          <a:custGeom>
            <a:avLst/>
            <a:gdLst/>
            <a:ahLst/>
            <a:cxnLst/>
            <a:rect r="r" b="b" t="t" l="l"/>
            <a:pathLst>
              <a:path h="529192" w="398217">
                <a:moveTo>
                  <a:pt x="0" y="0"/>
                </a:moveTo>
                <a:lnTo>
                  <a:pt x="398217" y="0"/>
                </a:lnTo>
                <a:lnTo>
                  <a:pt x="398217" y="529191"/>
                </a:lnTo>
                <a:lnTo>
                  <a:pt x="0" y="529191"/>
                </a:lnTo>
                <a:lnTo>
                  <a:pt x="0" y="0"/>
                </a:lnTo>
                <a:close/>
              </a:path>
            </a:pathLst>
          </a:custGeom>
          <a:blipFill>
            <a:blip r:embed="rId5"/>
            <a:stretch>
              <a:fillRect l="0" t="0" r="0" b="0"/>
            </a:stretch>
          </a:blipFill>
        </p:spPr>
      </p:sp>
      <p:sp>
        <p:nvSpPr>
          <p:cNvPr name="TextBox 6" id="6"/>
          <p:cNvSpPr txBox="true"/>
          <p:nvPr/>
        </p:nvSpPr>
        <p:spPr>
          <a:xfrm rot="0">
            <a:off x="407055" y="824419"/>
            <a:ext cx="6771874" cy="2425630"/>
          </a:xfrm>
          <a:prstGeom prst="rect">
            <a:avLst/>
          </a:prstGeom>
        </p:spPr>
        <p:txBody>
          <a:bodyPr anchor="t" rtlCol="false" tIns="0" lIns="0" bIns="0" rIns="0">
            <a:spAutoFit/>
          </a:bodyPr>
          <a:lstStyle/>
          <a:p>
            <a:pPr algn="ctr">
              <a:lnSpc>
                <a:spcPts val="9285"/>
              </a:lnSpc>
              <a:spcBef>
                <a:spcPct val="0"/>
              </a:spcBef>
            </a:pPr>
            <a:r>
              <a:rPr lang="en-US" sz="6632">
                <a:solidFill>
                  <a:srgbClr val="FED156"/>
                </a:solidFill>
                <a:latin typeface="Aerospace bold"/>
                <a:ea typeface="Aerospace bold"/>
                <a:cs typeface="Aerospace bold"/>
                <a:sym typeface="Aerospace bold"/>
              </a:rPr>
              <a:t>ΚΟΙΝΟΤΙΚΟ ΚΗΠΟ</a:t>
            </a:r>
          </a:p>
        </p:txBody>
      </p:sp>
      <p:sp>
        <p:nvSpPr>
          <p:cNvPr name="TextBox 7" id="7"/>
          <p:cNvSpPr txBox="true"/>
          <p:nvPr/>
        </p:nvSpPr>
        <p:spPr>
          <a:xfrm rot="0">
            <a:off x="-24457" y="547939"/>
            <a:ext cx="7125026" cy="569319"/>
          </a:xfrm>
          <a:prstGeom prst="rect">
            <a:avLst/>
          </a:prstGeom>
        </p:spPr>
        <p:txBody>
          <a:bodyPr anchor="t" rtlCol="false" tIns="0" lIns="0" bIns="0" rIns="0">
            <a:spAutoFit/>
          </a:bodyPr>
          <a:lstStyle/>
          <a:p>
            <a:pPr algn="ctr">
              <a:lnSpc>
                <a:spcPts val="3959"/>
              </a:lnSpc>
            </a:pPr>
            <a:r>
              <a:rPr lang="en-US" sz="3535" spc="530">
                <a:solidFill>
                  <a:srgbClr val="FED051"/>
                </a:solidFill>
                <a:latin typeface="Aerospace bold"/>
                <a:ea typeface="Aerospace bold"/>
                <a:cs typeface="Aerospace bold"/>
                <a:sym typeface="Aerospace bold"/>
              </a:rPr>
              <a:t>ΑΣ ΔΗΜΙΟΥΡΓΗΣΟΥΜΕ</a:t>
            </a:r>
          </a:p>
        </p:txBody>
      </p:sp>
      <p:sp>
        <p:nvSpPr>
          <p:cNvPr name="TextBox 8" id="8"/>
          <p:cNvSpPr txBox="true"/>
          <p:nvPr/>
        </p:nvSpPr>
        <p:spPr>
          <a:xfrm rot="0">
            <a:off x="0" y="3259574"/>
            <a:ext cx="7474678" cy="2785742"/>
          </a:xfrm>
          <a:prstGeom prst="rect">
            <a:avLst/>
          </a:prstGeom>
        </p:spPr>
        <p:txBody>
          <a:bodyPr anchor="t" rtlCol="false" tIns="0" lIns="0" bIns="0" rIns="0">
            <a:spAutoFit/>
          </a:bodyPr>
          <a:lstStyle/>
          <a:p>
            <a:pPr algn="ctr">
              <a:lnSpc>
                <a:spcPts val="2040"/>
              </a:lnSpc>
            </a:pPr>
            <a:r>
              <a:rPr lang="en-US" sz="1700" spc="85">
                <a:solidFill>
                  <a:srgbClr val="053172"/>
                </a:solidFill>
                <a:latin typeface="Aerospace bold"/>
                <a:ea typeface="Aerospace bold"/>
                <a:cs typeface="Aerospace bold"/>
                <a:sym typeface="Aerospace bold"/>
              </a:rPr>
              <a:t>ΘΑ ΘΕΛΑΤΕ ΝΑ ΕΧΟΥΜΕ ΟΠΩΡΟΦΟΡΑ ΔΕΝΤΡΑ ΚΑΙ ΕΝΑ ΚΗΠΟ ΒΙΟΠΟΙΚΙΛΟΤΗΤΑΣ ΣΤΗΝ ΠΟΛΗ ΜΑΣ ΓΙΑ ΟΛΟΥΣ; </a:t>
            </a:r>
          </a:p>
          <a:p>
            <a:pPr algn="ctr">
              <a:lnSpc>
                <a:spcPts val="2040"/>
              </a:lnSpc>
            </a:pPr>
          </a:p>
          <a:p>
            <a:pPr algn="ctr">
              <a:lnSpc>
                <a:spcPts val="2244"/>
              </a:lnSpc>
            </a:pPr>
            <a:r>
              <a:rPr lang="en-US" sz="1870" spc="93">
                <a:solidFill>
                  <a:srgbClr val="004C0F"/>
                </a:solidFill>
                <a:latin typeface="Aerospace bold"/>
                <a:ea typeface="Aerospace bold"/>
                <a:cs typeface="Aerospace bold"/>
                <a:sym typeface="Aerospace bold"/>
              </a:rPr>
              <a:t>ΕΛΑΤΕ ΜΑΖΙ ΜΑΣ </a:t>
            </a:r>
            <a:r>
              <a:rPr lang="en-US" sz="1870" spc="93">
                <a:solidFill>
                  <a:srgbClr val="008020"/>
                </a:solidFill>
                <a:latin typeface="Aerospace bold"/>
                <a:ea typeface="Aerospace bold"/>
                <a:cs typeface="Aerospace bold"/>
                <a:sym typeface="Aerospace bold"/>
              </a:rPr>
              <a:t>ΣΤΗΝ ΕΠΟΜΕΝΗ </a:t>
            </a:r>
            <a:r>
              <a:rPr lang="en-US" sz="1870" spc="93">
                <a:solidFill>
                  <a:srgbClr val="008020"/>
                </a:solidFill>
                <a:latin typeface="Aerospace bold"/>
                <a:ea typeface="Aerospace bold"/>
                <a:cs typeface="Aerospace bold"/>
                <a:sym typeface="Aerospace bold"/>
              </a:rPr>
              <a:t>[ΕΙΣΑΓΩΓΗ ΗΜΕΡΑΣ]</a:t>
            </a:r>
            <a:r>
              <a:rPr lang="en-US" sz="1870" spc="93">
                <a:solidFill>
                  <a:srgbClr val="004C0F"/>
                </a:solidFill>
                <a:latin typeface="Aerospace bold"/>
                <a:ea typeface="Aerospace bold"/>
                <a:cs typeface="Aerospace bold"/>
                <a:sym typeface="Aerospace bold"/>
              </a:rPr>
              <a:t>, ΣΤΟ </a:t>
            </a:r>
            <a:r>
              <a:rPr lang="en-US" sz="1870" spc="93">
                <a:solidFill>
                  <a:srgbClr val="0D9613"/>
                </a:solidFill>
                <a:latin typeface="Aerospace bold"/>
                <a:ea typeface="Aerospace bold"/>
                <a:cs typeface="Aerospace bold"/>
                <a:sym typeface="Aerospace bold"/>
              </a:rPr>
              <a:t>[ΕΙΣΑΓΩΓΗ ΤΟΠΟΘΕΣΙΑΣ] </a:t>
            </a:r>
            <a:r>
              <a:rPr lang="en-US" sz="1870" spc="93">
                <a:solidFill>
                  <a:srgbClr val="004C0F"/>
                </a:solidFill>
                <a:latin typeface="Aerospace bold"/>
                <a:ea typeface="Aerospace bold"/>
                <a:cs typeface="Aerospace bold"/>
                <a:sym typeface="Aerospace bold"/>
              </a:rPr>
              <a:t>ΚΑΙ ΒΟΗΘΗΣΤΕ ΜΑΣ ΝΑ ΦΥΤΕΨΟΥΜΕ ΟΠΩΡΟΦΟΡΑ ΔΕΝΤΡΑ, ΑΓΡΙΟΛΟΥΛΟΥΔΑ ΚΑΙ ΝΑ ΚΑΤΑΣΚΕΥΑΣΟΥΜΕ ΞΕΝΟΔΟΧΕΙΑ ΓΙΑ ΕΝΤΟΜΑ ΚΑΙ ΣΠΙΤΑΚΙΑ ΓΙΑ ΠτηνΑ!</a:t>
            </a:r>
          </a:p>
          <a:p>
            <a:pPr algn="ctr">
              <a:lnSpc>
                <a:spcPts val="2244"/>
              </a:lnSpc>
            </a:pPr>
          </a:p>
          <a:p>
            <a:pPr algn="ctr">
              <a:lnSpc>
                <a:spcPts val="2244"/>
              </a:lnSpc>
            </a:pPr>
          </a:p>
        </p:txBody>
      </p:sp>
      <p:sp>
        <p:nvSpPr>
          <p:cNvPr name="TextBox 9" id="9"/>
          <p:cNvSpPr txBox="true"/>
          <p:nvPr/>
        </p:nvSpPr>
        <p:spPr>
          <a:xfrm rot="0">
            <a:off x="1065809" y="5522720"/>
            <a:ext cx="5882414" cy="537762"/>
          </a:xfrm>
          <a:prstGeom prst="rect">
            <a:avLst/>
          </a:prstGeom>
        </p:spPr>
        <p:txBody>
          <a:bodyPr anchor="t" rtlCol="false" tIns="0" lIns="0" bIns="0" rIns="0">
            <a:spAutoFit/>
          </a:bodyPr>
          <a:lstStyle/>
          <a:p>
            <a:pPr algn="ctr">
              <a:lnSpc>
                <a:spcPts val="3959"/>
              </a:lnSpc>
            </a:pPr>
            <a:r>
              <a:rPr lang="en-US" sz="2828">
                <a:solidFill>
                  <a:srgbClr val="983D2E"/>
                </a:solidFill>
                <a:latin typeface="Aerospace bold"/>
                <a:ea typeface="Aerospace bold"/>
                <a:cs typeface="Aerospace bold"/>
                <a:sym typeface="Aerospace bold"/>
              </a:rPr>
              <a:t>[ΕΙΣΑΓΩΓΗ ΗΜΕΡΟΜΗΝΙΑΣ]</a:t>
            </a:r>
          </a:p>
        </p:txBody>
      </p:sp>
      <p:sp>
        <p:nvSpPr>
          <p:cNvPr name="Freeform 10" id="10"/>
          <p:cNvSpPr/>
          <p:nvPr/>
        </p:nvSpPr>
        <p:spPr>
          <a:xfrm flipH="true" flipV="false" rot="-355877">
            <a:off x="735633" y="5484822"/>
            <a:ext cx="449314" cy="597094"/>
          </a:xfrm>
          <a:custGeom>
            <a:avLst/>
            <a:gdLst/>
            <a:ahLst/>
            <a:cxnLst/>
            <a:rect r="r" b="b" t="t" l="l"/>
            <a:pathLst>
              <a:path h="597094" w="449314">
                <a:moveTo>
                  <a:pt x="449314" y="0"/>
                </a:moveTo>
                <a:lnTo>
                  <a:pt x="0" y="0"/>
                </a:lnTo>
                <a:lnTo>
                  <a:pt x="0" y="597094"/>
                </a:lnTo>
                <a:lnTo>
                  <a:pt x="449314" y="597094"/>
                </a:lnTo>
                <a:lnTo>
                  <a:pt x="449314" y="0"/>
                </a:lnTo>
                <a:close/>
              </a:path>
            </a:pathLst>
          </a:custGeom>
          <a:blipFill>
            <a:blip r:embed="rId5"/>
            <a:stretch>
              <a:fillRect l="0" t="0" r="0" b="0"/>
            </a:stretch>
          </a:blipFill>
        </p:spPr>
      </p:sp>
      <p:sp>
        <p:nvSpPr>
          <p:cNvPr name="Freeform 11" id="11"/>
          <p:cNvSpPr/>
          <p:nvPr/>
        </p:nvSpPr>
        <p:spPr>
          <a:xfrm flipH="true" flipV="false" rot="0">
            <a:off x="960290" y="8513168"/>
            <a:ext cx="6599710" cy="3082615"/>
          </a:xfrm>
          <a:custGeom>
            <a:avLst/>
            <a:gdLst/>
            <a:ahLst/>
            <a:cxnLst/>
            <a:rect r="r" b="b" t="t" l="l"/>
            <a:pathLst>
              <a:path h="3082615" w="6599710">
                <a:moveTo>
                  <a:pt x="6599710" y="0"/>
                </a:moveTo>
                <a:lnTo>
                  <a:pt x="0" y="0"/>
                </a:lnTo>
                <a:lnTo>
                  <a:pt x="0" y="3082615"/>
                </a:lnTo>
                <a:lnTo>
                  <a:pt x="6599710" y="3082615"/>
                </a:lnTo>
                <a:lnTo>
                  <a:pt x="6599710" y="0"/>
                </a:lnTo>
                <a:close/>
              </a:path>
            </a:pathLst>
          </a:custGeom>
          <a:blipFill>
            <a:blip r:embed="rId6"/>
            <a:stretch>
              <a:fillRect l="0" t="0" r="0" b="0"/>
            </a:stretch>
          </a:blipFill>
        </p:spPr>
      </p:sp>
      <p:sp>
        <p:nvSpPr>
          <p:cNvPr name="Freeform 12" id="12"/>
          <p:cNvSpPr/>
          <p:nvPr/>
        </p:nvSpPr>
        <p:spPr>
          <a:xfrm flipH="false" flipV="false" rot="204997">
            <a:off x="-332079" y="9030709"/>
            <a:ext cx="4988779" cy="2706412"/>
          </a:xfrm>
          <a:custGeom>
            <a:avLst/>
            <a:gdLst/>
            <a:ahLst/>
            <a:cxnLst/>
            <a:rect r="r" b="b" t="t" l="l"/>
            <a:pathLst>
              <a:path h="2706412" w="4988779">
                <a:moveTo>
                  <a:pt x="0" y="0"/>
                </a:moveTo>
                <a:lnTo>
                  <a:pt x="4988779" y="0"/>
                </a:lnTo>
                <a:lnTo>
                  <a:pt x="4988779" y="2706412"/>
                </a:lnTo>
                <a:lnTo>
                  <a:pt x="0" y="2706412"/>
                </a:lnTo>
                <a:lnTo>
                  <a:pt x="0" y="0"/>
                </a:lnTo>
                <a:close/>
              </a:path>
            </a:pathLst>
          </a:custGeom>
          <a:blipFill>
            <a:blip r:embed="rId7"/>
            <a:stretch>
              <a:fillRect l="0" t="0" r="0" b="0"/>
            </a:stretch>
          </a:blipFill>
        </p:spPr>
      </p:sp>
      <p:sp>
        <p:nvSpPr>
          <p:cNvPr name="Freeform 13" id="13"/>
          <p:cNvSpPr/>
          <p:nvPr/>
        </p:nvSpPr>
        <p:spPr>
          <a:xfrm flipH="false" flipV="false" rot="829147">
            <a:off x="3267905" y="9739471"/>
            <a:ext cx="4988779" cy="2706412"/>
          </a:xfrm>
          <a:custGeom>
            <a:avLst/>
            <a:gdLst/>
            <a:ahLst/>
            <a:cxnLst/>
            <a:rect r="r" b="b" t="t" l="l"/>
            <a:pathLst>
              <a:path h="2706412" w="4988779">
                <a:moveTo>
                  <a:pt x="0" y="0"/>
                </a:moveTo>
                <a:lnTo>
                  <a:pt x="4988779" y="0"/>
                </a:lnTo>
                <a:lnTo>
                  <a:pt x="4988779" y="2706412"/>
                </a:lnTo>
                <a:lnTo>
                  <a:pt x="0" y="2706412"/>
                </a:lnTo>
                <a:lnTo>
                  <a:pt x="0" y="0"/>
                </a:lnTo>
                <a:close/>
              </a:path>
            </a:pathLst>
          </a:custGeom>
          <a:blipFill>
            <a:blip r:embed="rId7"/>
            <a:stretch>
              <a:fillRect l="0" t="0" r="0" b="0"/>
            </a:stretch>
          </a:blipFill>
        </p:spPr>
      </p:sp>
      <p:sp>
        <p:nvSpPr>
          <p:cNvPr name="Freeform 14" id="14"/>
          <p:cNvSpPr/>
          <p:nvPr/>
        </p:nvSpPr>
        <p:spPr>
          <a:xfrm flipH="false" flipV="false" rot="0">
            <a:off x="0" y="10033121"/>
            <a:ext cx="2083411" cy="658879"/>
          </a:xfrm>
          <a:custGeom>
            <a:avLst/>
            <a:gdLst/>
            <a:ahLst/>
            <a:cxnLst/>
            <a:rect r="r" b="b" t="t" l="l"/>
            <a:pathLst>
              <a:path h="658879" w="2083411">
                <a:moveTo>
                  <a:pt x="0" y="0"/>
                </a:moveTo>
                <a:lnTo>
                  <a:pt x="2083411" y="0"/>
                </a:lnTo>
                <a:lnTo>
                  <a:pt x="2083411" y="658879"/>
                </a:lnTo>
                <a:lnTo>
                  <a:pt x="0" y="658879"/>
                </a:lnTo>
                <a:lnTo>
                  <a:pt x="0" y="0"/>
                </a:lnTo>
                <a:close/>
              </a:path>
            </a:pathLst>
          </a:custGeom>
          <a:blipFill>
            <a:blip r:embed="rId8"/>
            <a:stretch>
              <a:fillRect l="0" t="0" r="0" b="0"/>
            </a:stretch>
          </a:blipFill>
        </p:spPr>
      </p:sp>
      <p:sp>
        <p:nvSpPr>
          <p:cNvPr name="Freeform 15" id="15"/>
          <p:cNvSpPr/>
          <p:nvPr/>
        </p:nvSpPr>
        <p:spPr>
          <a:xfrm flipH="false" flipV="false" rot="0">
            <a:off x="4909616" y="6045316"/>
            <a:ext cx="3807642" cy="3050873"/>
          </a:xfrm>
          <a:custGeom>
            <a:avLst/>
            <a:gdLst/>
            <a:ahLst/>
            <a:cxnLst/>
            <a:rect r="r" b="b" t="t" l="l"/>
            <a:pathLst>
              <a:path h="3050873" w="3807642">
                <a:moveTo>
                  <a:pt x="0" y="0"/>
                </a:moveTo>
                <a:lnTo>
                  <a:pt x="3807641" y="0"/>
                </a:lnTo>
                <a:lnTo>
                  <a:pt x="3807641" y="3050873"/>
                </a:lnTo>
                <a:lnTo>
                  <a:pt x="0" y="3050873"/>
                </a:lnTo>
                <a:lnTo>
                  <a:pt x="0" y="0"/>
                </a:lnTo>
                <a:close/>
              </a:path>
            </a:pathLst>
          </a:custGeom>
          <a:blipFill>
            <a:blip r:embed="rId9"/>
            <a:stretch>
              <a:fillRect l="0" t="0" r="0" b="0"/>
            </a:stretch>
          </a:blipFill>
        </p:spPr>
      </p:sp>
      <p:sp>
        <p:nvSpPr>
          <p:cNvPr name="Freeform 16" id="16"/>
          <p:cNvSpPr/>
          <p:nvPr/>
        </p:nvSpPr>
        <p:spPr>
          <a:xfrm flipH="false" flipV="false" rot="0">
            <a:off x="1960113" y="10033121"/>
            <a:ext cx="2083411" cy="658879"/>
          </a:xfrm>
          <a:custGeom>
            <a:avLst/>
            <a:gdLst/>
            <a:ahLst/>
            <a:cxnLst/>
            <a:rect r="r" b="b" t="t" l="l"/>
            <a:pathLst>
              <a:path h="658879" w="2083411">
                <a:moveTo>
                  <a:pt x="0" y="0"/>
                </a:moveTo>
                <a:lnTo>
                  <a:pt x="2083411" y="0"/>
                </a:lnTo>
                <a:lnTo>
                  <a:pt x="2083411" y="658879"/>
                </a:lnTo>
                <a:lnTo>
                  <a:pt x="0" y="658879"/>
                </a:lnTo>
                <a:lnTo>
                  <a:pt x="0" y="0"/>
                </a:lnTo>
                <a:close/>
              </a:path>
            </a:pathLst>
          </a:custGeom>
          <a:blipFill>
            <a:blip r:embed="rId8"/>
            <a:stretch>
              <a:fillRect l="0" t="0" r="0" b="0"/>
            </a:stretch>
          </a:blipFill>
        </p:spPr>
      </p:sp>
      <p:sp>
        <p:nvSpPr>
          <p:cNvPr name="Freeform 17" id="17"/>
          <p:cNvSpPr/>
          <p:nvPr/>
        </p:nvSpPr>
        <p:spPr>
          <a:xfrm flipH="false" flipV="false" rot="0">
            <a:off x="-508264" y="6089056"/>
            <a:ext cx="3271802" cy="3546669"/>
          </a:xfrm>
          <a:custGeom>
            <a:avLst/>
            <a:gdLst/>
            <a:ahLst/>
            <a:cxnLst/>
            <a:rect r="r" b="b" t="t" l="l"/>
            <a:pathLst>
              <a:path h="3546669" w="3271802">
                <a:moveTo>
                  <a:pt x="0" y="0"/>
                </a:moveTo>
                <a:lnTo>
                  <a:pt x="3271802" y="0"/>
                </a:lnTo>
                <a:lnTo>
                  <a:pt x="3271802" y="3546669"/>
                </a:lnTo>
                <a:lnTo>
                  <a:pt x="0" y="3546669"/>
                </a:lnTo>
                <a:lnTo>
                  <a:pt x="0" y="0"/>
                </a:lnTo>
                <a:close/>
              </a:path>
            </a:pathLst>
          </a:custGeom>
          <a:blipFill>
            <a:blip r:embed="rId10"/>
            <a:stretch>
              <a:fillRect l="0" t="0" r="0" b="0"/>
            </a:stretch>
          </a:blipFill>
        </p:spPr>
      </p:sp>
      <p:sp>
        <p:nvSpPr>
          <p:cNvPr name="Freeform 18" id="18"/>
          <p:cNvSpPr/>
          <p:nvPr/>
        </p:nvSpPr>
        <p:spPr>
          <a:xfrm flipH="false" flipV="false" rot="0">
            <a:off x="4007016" y="8121346"/>
            <a:ext cx="1607654" cy="2000191"/>
          </a:xfrm>
          <a:custGeom>
            <a:avLst/>
            <a:gdLst/>
            <a:ahLst/>
            <a:cxnLst/>
            <a:rect r="r" b="b" t="t" l="l"/>
            <a:pathLst>
              <a:path h="2000191" w="1607654">
                <a:moveTo>
                  <a:pt x="0" y="0"/>
                </a:moveTo>
                <a:lnTo>
                  <a:pt x="1607654" y="0"/>
                </a:lnTo>
                <a:lnTo>
                  <a:pt x="1607654" y="2000191"/>
                </a:lnTo>
                <a:lnTo>
                  <a:pt x="0" y="200019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0">
            <a:off x="2083411" y="8413298"/>
            <a:ext cx="1224978" cy="1503041"/>
          </a:xfrm>
          <a:custGeom>
            <a:avLst/>
            <a:gdLst/>
            <a:ahLst/>
            <a:cxnLst/>
            <a:rect r="r" b="b" t="t" l="l"/>
            <a:pathLst>
              <a:path h="1503041" w="1224978">
                <a:moveTo>
                  <a:pt x="0" y="0"/>
                </a:moveTo>
                <a:lnTo>
                  <a:pt x="1224978" y="0"/>
                </a:lnTo>
                <a:lnTo>
                  <a:pt x="1224978" y="1503040"/>
                </a:lnTo>
                <a:lnTo>
                  <a:pt x="0" y="150304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3780000" y="8844958"/>
            <a:ext cx="551202" cy="551202"/>
          </a:xfrm>
          <a:custGeom>
            <a:avLst/>
            <a:gdLst/>
            <a:ahLst/>
            <a:cxnLst/>
            <a:rect r="r" b="b" t="t" l="l"/>
            <a:pathLst>
              <a:path h="551202" w="551202">
                <a:moveTo>
                  <a:pt x="0" y="0"/>
                </a:moveTo>
                <a:lnTo>
                  <a:pt x="551202" y="0"/>
                </a:lnTo>
                <a:lnTo>
                  <a:pt x="551202" y="551202"/>
                </a:lnTo>
                <a:lnTo>
                  <a:pt x="0" y="551202"/>
                </a:lnTo>
                <a:lnTo>
                  <a:pt x="0" y="0"/>
                </a:lnTo>
                <a:close/>
              </a:path>
            </a:pathLst>
          </a:custGeom>
          <a:blipFill>
            <a:blip r:embed="rId15"/>
            <a:stretch>
              <a:fillRect l="0" t="0" r="0" b="0"/>
            </a:stretch>
          </a:blipFill>
        </p:spPr>
      </p:sp>
      <p:sp>
        <p:nvSpPr>
          <p:cNvPr name="Freeform 21" id="21"/>
          <p:cNvSpPr/>
          <p:nvPr/>
        </p:nvSpPr>
        <p:spPr>
          <a:xfrm flipH="false" flipV="false" rot="-62579">
            <a:off x="5962678" y="9423468"/>
            <a:ext cx="3024000" cy="2593080"/>
          </a:xfrm>
          <a:custGeom>
            <a:avLst/>
            <a:gdLst/>
            <a:ahLst/>
            <a:cxnLst/>
            <a:rect r="r" b="b" t="t" l="l"/>
            <a:pathLst>
              <a:path h="2593080" w="3024000">
                <a:moveTo>
                  <a:pt x="0" y="0"/>
                </a:moveTo>
                <a:lnTo>
                  <a:pt x="3024000" y="0"/>
                </a:lnTo>
                <a:lnTo>
                  <a:pt x="3024000" y="2593080"/>
                </a:lnTo>
                <a:lnTo>
                  <a:pt x="0" y="259308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2" id="22"/>
          <p:cNvSpPr/>
          <p:nvPr/>
        </p:nvSpPr>
        <p:spPr>
          <a:xfrm flipH="false" flipV="false" rot="0">
            <a:off x="6902097" y="8513168"/>
            <a:ext cx="111085" cy="926175"/>
          </a:xfrm>
          <a:custGeom>
            <a:avLst/>
            <a:gdLst/>
            <a:ahLst/>
            <a:cxnLst/>
            <a:rect r="r" b="b" t="t" l="l"/>
            <a:pathLst>
              <a:path h="926175" w="111085">
                <a:moveTo>
                  <a:pt x="0" y="0"/>
                </a:moveTo>
                <a:lnTo>
                  <a:pt x="111085" y="0"/>
                </a:lnTo>
                <a:lnTo>
                  <a:pt x="111085" y="926175"/>
                </a:lnTo>
                <a:lnTo>
                  <a:pt x="0" y="926175"/>
                </a:lnTo>
                <a:lnTo>
                  <a:pt x="0" y="0"/>
                </a:lnTo>
                <a:close/>
              </a:path>
            </a:pathLst>
          </a:custGeom>
          <a:blipFill>
            <a:blip r:embed="rId18"/>
            <a:stretch>
              <a:fillRect l="0" t="-189782" r="-23823" b="0"/>
            </a:stretch>
          </a:blipFill>
        </p:spPr>
      </p:sp>
      <p:sp>
        <p:nvSpPr>
          <p:cNvPr name="Freeform 23" id="23"/>
          <p:cNvSpPr/>
          <p:nvPr/>
        </p:nvSpPr>
        <p:spPr>
          <a:xfrm flipH="false" flipV="false" rot="0">
            <a:off x="6542368" y="9572766"/>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19"/>
            <a:stretch>
              <a:fillRect l="0" t="0" r="0" b="0"/>
            </a:stretch>
          </a:blipFill>
        </p:spPr>
      </p:sp>
      <p:sp>
        <p:nvSpPr>
          <p:cNvPr name="Freeform 24" id="24"/>
          <p:cNvSpPr/>
          <p:nvPr/>
        </p:nvSpPr>
        <p:spPr>
          <a:xfrm flipH="false" flipV="false" rot="0">
            <a:off x="7036349" y="6338087"/>
            <a:ext cx="268019" cy="315781"/>
          </a:xfrm>
          <a:custGeom>
            <a:avLst/>
            <a:gdLst/>
            <a:ahLst/>
            <a:cxnLst/>
            <a:rect r="r" b="b" t="t" l="l"/>
            <a:pathLst>
              <a:path h="315781" w="268019">
                <a:moveTo>
                  <a:pt x="0" y="0"/>
                </a:moveTo>
                <a:lnTo>
                  <a:pt x="268019" y="0"/>
                </a:lnTo>
                <a:lnTo>
                  <a:pt x="268019" y="315780"/>
                </a:lnTo>
                <a:lnTo>
                  <a:pt x="0" y="315780"/>
                </a:lnTo>
                <a:lnTo>
                  <a:pt x="0" y="0"/>
                </a:lnTo>
                <a:close/>
              </a:path>
            </a:pathLst>
          </a:custGeom>
          <a:blipFill>
            <a:blip r:embed="rId20"/>
            <a:stretch>
              <a:fillRect l="0" t="0" r="0" b="0"/>
            </a:stretch>
          </a:blipFill>
        </p:spPr>
      </p:sp>
      <p:sp>
        <p:nvSpPr>
          <p:cNvPr name="Freeform 25" id="25"/>
          <p:cNvSpPr/>
          <p:nvPr/>
        </p:nvSpPr>
        <p:spPr>
          <a:xfrm flipH="false" flipV="false" rot="0">
            <a:off x="6274350" y="6427383"/>
            <a:ext cx="268019" cy="315781"/>
          </a:xfrm>
          <a:custGeom>
            <a:avLst/>
            <a:gdLst/>
            <a:ahLst/>
            <a:cxnLst/>
            <a:rect r="r" b="b" t="t" l="l"/>
            <a:pathLst>
              <a:path h="315781" w="268019">
                <a:moveTo>
                  <a:pt x="0" y="0"/>
                </a:moveTo>
                <a:lnTo>
                  <a:pt x="268018" y="0"/>
                </a:lnTo>
                <a:lnTo>
                  <a:pt x="268018" y="315781"/>
                </a:lnTo>
                <a:lnTo>
                  <a:pt x="0" y="315781"/>
                </a:lnTo>
                <a:lnTo>
                  <a:pt x="0" y="0"/>
                </a:lnTo>
                <a:close/>
              </a:path>
            </a:pathLst>
          </a:custGeom>
          <a:blipFill>
            <a:blip r:embed="rId20"/>
            <a:stretch>
              <a:fillRect l="0" t="0" r="0" b="0"/>
            </a:stretch>
          </a:blipFill>
        </p:spPr>
      </p:sp>
      <p:sp>
        <p:nvSpPr>
          <p:cNvPr name="Freeform 26" id="26"/>
          <p:cNvSpPr/>
          <p:nvPr/>
        </p:nvSpPr>
        <p:spPr>
          <a:xfrm flipH="false" flipV="false" rot="0">
            <a:off x="6477048" y="6971764"/>
            <a:ext cx="268019" cy="315781"/>
          </a:xfrm>
          <a:custGeom>
            <a:avLst/>
            <a:gdLst/>
            <a:ahLst/>
            <a:cxnLst/>
            <a:rect r="r" b="b" t="t" l="l"/>
            <a:pathLst>
              <a:path h="315781" w="268019">
                <a:moveTo>
                  <a:pt x="0" y="0"/>
                </a:moveTo>
                <a:lnTo>
                  <a:pt x="268019" y="0"/>
                </a:lnTo>
                <a:lnTo>
                  <a:pt x="268019" y="315780"/>
                </a:lnTo>
                <a:lnTo>
                  <a:pt x="0" y="315780"/>
                </a:lnTo>
                <a:lnTo>
                  <a:pt x="0" y="0"/>
                </a:lnTo>
                <a:close/>
              </a:path>
            </a:pathLst>
          </a:custGeom>
          <a:blipFill>
            <a:blip r:embed="rId20"/>
            <a:stretch>
              <a:fillRect l="0" t="0" r="0" b="0"/>
            </a:stretch>
          </a:blipFill>
        </p:spPr>
      </p:sp>
      <p:sp>
        <p:nvSpPr>
          <p:cNvPr name="Freeform 27" id="27"/>
          <p:cNvSpPr/>
          <p:nvPr/>
        </p:nvSpPr>
        <p:spPr>
          <a:xfrm flipH="false" flipV="false" rot="0">
            <a:off x="7178929" y="7527486"/>
            <a:ext cx="268019" cy="315781"/>
          </a:xfrm>
          <a:custGeom>
            <a:avLst/>
            <a:gdLst/>
            <a:ahLst/>
            <a:cxnLst/>
            <a:rect r="r" b="b" t="t" l="l"/>
            <a:pathLst>
              <a:path h="315781" w="268019">
                <a:moveTo>
                  <a:pt x="0" y="0"/>
                </a:moveTo>
                <a:lnTo>
                  <a:pt x="268019" y="0"/>
                </a:lnTo>
                <a:lnTo>
                  <a:pt x="268019" y="315781"/>
                </a:lnTo>
                <a:lnTo>
                  <a:pt x="0" y="315781"/>
                </a:lnTo>
                <a:lnTo>
                  <a:pt x="0" y="0"/>
                </a:lnTo>
                <a:close/>
              </a:path>
            </a:pathLst>
          </a:custGeom>
          <a:blipFill>
            <a:blip r:embed="rId20"/>
            <a:stretch>
              <a:fillRect l="0" t="0" r="0" b="0"/>
            </a:stretch>
          </a:blipFill>
        </p:spPr>
      </p:sp>
      <p:sp>
        <p:nvSpPr>
          <p:cNvPr name="Freeform 28" id="28"/>
          <p:cNvSpPr/>
          <p:nvPr/>
        </p:nvSpPr>
        <p:spPr>
          <a:xfrm flipH="false" flipV="false" rot="0">
            <a:off x="5614670" y="7098177"/>
            <a:ext cx="268019" cy="315781"/>
          </a:xfrm>
          <a:custGeom>
            <a:avLst/>
            <a:gdLst/>
            <a:ahLst/>
            <a:cxnLst/>
            <a:rect r="r" b="b" t="t" l="l"/>
            <a:pathLst>
              <a:path h="315781" w="268019">
                <a:moveTo>
                  <a:pt x="0" y="0"/>
                </a:moveTo>
                <a:lnTo>
                  <a:pt x="268018" y="0"/>
                </a:lnTo>
                <a:lnTo>
                  <a:pt x="268018" y="315781"/>
                </a:lnTo>
                <a:lnTo>
                  <a:pt x="0" y="315781"/>
                </a:lnTo>
                <a:lnTo>
                  <a:pt x="0" y="0"/>
                </a:lnTo>
                <a:close/>
              </a:path>
            </a:pathLst>
          </a:custGeom>
          <a:blipFill>
            <a:blip r:embed="rId20"/>
            <a:stretch>
              <a:fillRect l="0" t="0" r="0" b="0"/>
            </a:stretch>
          </a:blipFill>
        </p:spPr>
      </p:sp>
      <p:sp>
        <p:nvSpPr>
          <p:cNvPr name="Freeform 29" id="29"/>
          <p:cNvSpPr/>
          <p:nvPr/>
        </p:nvSpPr>
        <p:spPr>
          <a:xfrm flipH="false" flipV="false" rot="0">
            <a:off x="6155338" y="7736755"/>
            <a:ext cx="268019" cy="315781"/>
          </a:xfrm>
          <a:custGeom>
            <a:avLst/>
            <a:gdLst/>
            <a:ahLst/>
            <a:cxnLst/>
            <a:rect r="r" b="b" t="t" l="l"/>
            <a:pathLst>
              <a:path h="315781" w="268019">
                <a:moveTo>
                  <a:pt x="0" y="0"/>
                </a:moveTo>
                <a:lnTo>
                  <a:pt x="268019" y="0"/>
                </a:lnTo>
                <a:lnTo>
                  <a:pt x="268019" y="315780"/>
                </a:lnTo>
                <a:lnTo>
                  <a:pt x="0" y="315780"/>
                </a:lnTo>
                <a:lnTo>
                  <a:pt x="0" y="0"/>
                </a:lnTo>
                <a:close/>
              </a:path>
            </a:pathLst>
          </a:custGeom>
          <a:blipFill>
            <a:blip r:embed="rId20"/>
            <a:stretch>
              <a:fillRect l="0" t="0" r="0" b="0"/>
            </a:stretch>
          </a:blipFill>
        </p:spPr>
      </p:sp>
      <p:sp>
        <p:nvSpPr>
          <p:cNvPr name="Freeform 30" id="30"/>
          <p:cNvSpPr/>
          <p:nvPr/>
        </p:nvSpPr>
        <p:spPr>
          <a:xfrm flipH="true" flipV="false" rot="0">
            <a:off x="6611057" y="8178427"/>
            <a:ext cx="669416" cy="943014"/>
          </a:xfrm>
          <a:custGeom>
            <a:avLst/>
            <a:gdLst/>
            <a:ahLst/>
            <a:cxnLst/>
            <a:rect r="r" b="b" t="t" l="l"/>
            <a:pathLst>
              <a:path h="943014" w="669416">
                <a:moveTo>
                  <a:pt x="669416" y="0"/>
                </a:moveTo>
                <a:lnTo>
                  <a:pt x="0" y="0"/>
                </a:lnTo>
                <a:lnTo>
                  <a:pt x="0" y="943015"/>
                </a:lnTo>
                <a:lnTo>
                  <a:pt x="669416" y="943015"/>
                </a:lnTo>
                <a:lnTo>
                  <a:pt x="669416" y="0"/>
                </a:lnTo>
                <a:close/>
              </a:path>
            </a:pathLst>
          </a:custGeom>
          <a:blipFill>
            <a:blip r:embed="rId21"/>
            <a:stretch>
              <a:fillRect l="-827" t="-4962" r="-827" b="0"/>
            </a:stretch>
          </a:blipFill>
        </p:spPr>
      </p:sp>
      <p:sp>
        <p:nvSpPr>
          <p:cNvPr name="Freeform 31" id="31"/>
          <p:cNvSpPr/>
          <p:nvPr/>
        </p:nvSpPr>
        <p:spPr>
          <a:xfrm flipH="false" flipV="false" rot="0">
            <a:off x="987949" y="7442487"/>
            <a:ext cx="1108880" cy="317417"/>
          </a:xfrm>
          <a:custGeom>
            <a:avLst/>
            <a:gdLst/>
            <a:ahLst/>
            <a:cxnLst/>
            <a:rect r="r" b="b" t="t" l="l"/>
            <a:pathLst>
              <a:path h="317417" w="1108880">
                <a:moveTo>
                  <a:pt x="0" y="0"/>
                </a:moveTo>
                <a:lnTo>
                  <a:pt x="1108879" y="0"/>
                </a:lnTo>
                <a:lnTo>
                  <a:pt x="1108879" y="317417"/>
                </a:lnTo>
                <a:lnTo>
                  <a:pt x="0" y="317417"/>
                </a:lnTo>
                <a:lnTo>
                  <a:pt x="0" y="0"/>
                </a:lnTo>
                <a:close/>
              </a:path>
            </a:pathLst>
          </a:custGeom>
          <a:blipFill>
            <a:blip r:embed="rId22"/>
            <a:stretch>
              <a:fillRect l="0" t="0" r="0" b="0"/>
            </a:stretch>
          </a:blipFill>
        </p:spPr>
      </p:sp>
      <p:sp>
        <p:nvSpPr>
          <p:cNvPr name="Freeform 32" id="32"/>
          <p:cNvSpPr/>
          <p:nvPr/>
        </p:nvSpPr>
        <p:spPr>
          <a:xfrm flipH="false" flipV="false" rot="0">
            <a:off x="960290" y="6889712"/>
            <a:ext cx="726044" cy="795665"/>
          </a:xfrm>
          <a:custGeom>
            <a:avLst/>
            <a:gdLst/>
            <a:ahLst/>
            <a:cxnLst/>
            <a:rect r="r" b="b" t="t" l="l"/>
            <a:pathLst>
              <a:path h="795665" w="726044">
                <a:moveTo>
                  <a:pt x="0" y="0"/>
                </a:moveTo>
                <a:lnTo>
                  <a:pt x="726044" y="0"/>
                </a:lnTo>
                <a:lnTo>
                  <a:pt x="726044" y="795665"/>
                </a:lnTo>
                <a:lnTo>
                  <a:pt x="0" y="795665"/>
                </a:lnTo>
                <a:lnTo>
                  <a:pt x="0" y="0"/>
                </a:lnTo>
                <a:close/>
              </a:path>
            </a:pathLst>
          </a:custGeom>
          <a:blipFill>
            <a:blip r:embed="rId23"/>
            <a:stretch>
              <a:fillRect l="0" t="0" r="0" b="0"/>
            </a:stretch>
          </a:blipFill>
        </p:spPr>
      </p:sp>
      <p:sp>
        <p:nvSpPr>
          <p:cNvPr name="Freeform 33" id="33"/>
          <p:cNvSpPr/>
          <p:nvPr/>
        </p:nvSpPr>
        <p:spPr>
          <a:xfrm flipH="false" flipV="false" rot="0">
            <a:off x="2782588" y="7352568"/>
            <a:ext cx="597305" cy="497257"/>
          </a:xfrm>
          <a:custGeom>
            <a:avLst/>
            <a:gdLst/>
            <a:ahLst/>
            <a:cxnLst/>
            <a:rect r="r" b="b" t="t" l="l"/>
            <a:pathLst>
              <a:path h="497257" w="597305">
                <a:moveTo>
                  <a:pt x="0" y="0"/>
                </a:moveTo>
                <a:lnTo>
                  <a:pt x="597305" y="0"/>
                </a:lnTo>
                <a:lnTo>
                  <a:pt x="597305" y="497256"/>
                </a:lnTo>
                <a:lnTo>
                  <a:pt x="0" y="497256"/>
                </a:lnTo>
                <a:lnTo>
                  <a:pt x="0" y="0"/>
                </a:lnTo>
                <a:close/>
              </a:path>
            </a:pathLst>
          </a:custGeom>
          <a:blipFill>
            <a:blip r:embed="rId24"/>
            <a:stretch>
              <a:fillRect l="0" t="0" r="0" b="0"/>
            </a:stretch>
          </a:blipFill>
        </p:spPr>
      </p:sp>
      <p:sp>
        <p:nvSpPr>
          <p:cNvPr name="Freeform 34" id="34"/>
          <p:cNvSpPr/>
          <p:nvPr/>
        </p:nvSpPr>
        <p:spPr>
          <a:xfrm flipH="false" flipV="false" rot="0">
            <a:off x="6365444" y="8884458"/>
            <a:ext cx="273351" cy="280360"/>
          </a:xfrm>
          <a:custGeom>
            <a:avLst/>
            <a:gdLst/>
            <a:ahLst/>
            <a:cxnLst/>
            <a:rect r="r" b="b" t="t" l="l"/>
            <a:pathLst>
              <a:path h="280360" w="273351">
                <a:moveTo>
                  <a:pt x="0" y="0"/>
                </a:moveTo>
                <a:lnTo>
                  <a:pt x="273351" y="0"/>
                </a:lnTo>
                <a:lnTo>
                  <a:pt x="273351" y="280360"/>
                </a:lnTo>
                <a:lnTo>
                  <a:pt x="0" y="280360"/>
                </a:lnTo>
                <a:lnTo>
                  <a:pt x="0" y="0"/>
                </a:lnTo>
                <a:close/>
              </a:path>
            </a:pathLst>
          </a:custGeom>
          <a:blipFill>
            <a:blip r:embed="rId25"/>
            <a:stretch>
              <a:fillRect l="0" t="0" r="0" b="0"/>
            </a:stretch>
          </a:blipFill>
        </p:spPr>
      </p:sp>
      <p:sp>
        <p:nvSpPr>
          <p:cNvPr name="Freeform 35" id="35"/>
          <p:cNvSpPr/>
          <p:nvPr/>
        </p:nvSpPr>
        <p:spPr>
          <a:xfrm flipH="false" flipV="false" rot="1282642">
            <a:off x="3016883" y="9479906"/>
            <a:ext cx="316986" cy="456094"/>
          </a:xfrm>
          <a:custGeom>
            <a:avLst/>
            <a:gdLst/>
            <a:ahLst/>
            <a:cxnLst/>
            <a:rect r="r" b="b" t="t" l="l"/>
            <a:pathLst>
              <a:path h="456094" w="316986">
                <a:moveTo>
                  <a:pt x="0" y="0"/>
                </a:moveTo>
                <a:lnTo>
                  <a:pt x="316985" y="0"/>
                </a:lnTo>
                <a:lnTo>
                  <a:pt x="316985" y="456094"/>
                </a:lnTo>
                <a:lnTo>
                  <a:pt x="0" y="456094"/>
                </a:lnTo>
                <a:lnTo>
                  <a:pt x="0" y="0"/>
                </a:lnTo>
                <a:close/>
              </a:path>
            </a:pathLst>
          </a:custGeom>
          <a:blipFill>
            <a:blip r:embed="rId26"/>
            <a:stretch>
              <a:fillRect l="0" t="0" r="0" b="0"/>
            </a:stretch>
          </a:blipFill>
        </p:spPr>
      </p:sp>
      <p:sp>
        <p:nvSpPr>
          <p:cNvPr name="TextBox 36" id="36"/>
          <p:cNvSpPr txBox="true"/>
          <p:nvPr/>
        </p:nvSpPr>
        <p:spPr>
          <a:xfrm rot="0">
            <a:off x="2695900" y="6843786"/>
            <a:ext cx="2390137" cy="470681"/>
          </a:xfrm>
          <a:prstGeom prst="rect">
            <a:avLst/>
          </a:prstGeom>
        </p:spPr>
        <p:txBody>
          <a:bodyPr anchor="t" rtlCol="false" tIns="0" lIns="0" bIns="0" rIns="0">
            <a:spAutoFit/>
          </a:bodyPr>
          <a:lstStyle/>
          <a:p>
            <a:pPr algn="ctr" marL="0" indent="0" lvl="0">
              <a:lnSpc>
                <a:spcPts val="1797"/>
              </a:lnSpc>
              <a:spcBef>
                <a:spcPct val="0"/>
              </a:spcBef>
            </a:pPr>
            <a:r>
              <a:rPr lang="en-US" sz="1461">
                <a:solidFill>
                  <a:srgbClr val="4E2E2E"/>
                </a:solidFill>
                <a:latin typeface="Aerospace bold"/>
                <a:ea typeface="Aerospace bold"/>
                <a:cs typeface="Aerospace bold"/>
                <a:sym typeface="Aerospace bold"/>
              </a:rPr>
              <a:t>ΔΙΟΡΓΑΝΩΝΕΤΑΙ ΑΠΟ</a:t>
            </a:r>
            <a:r>
              <a:rPr lang="en-US" sz="1461" strike="noStrike" u="none">
                <a:solidFill>
                  <a:srgbClr val="4E2E2E"/>
                </a:solidFill>
                <a:latin typeface="Aerospace bold"/>
                <a:ea typeface="Aerospace bold"/>
                <a:cs typeface="Aerospace bold"/>
                <a:sym typeface="Aerospace bold"/>
              </a:rPr>
              <a:t>:</a:t>
            </a:r>
          </a:p>
          <a:p>
            <a:pPr algn="ctr" marL="0" indent="0" lvl="0">
              <a:lnSpc>
                <a:spcPts val="1797"/>
              </a:lnSpc>
              <a:spcBef>
                <a:spcPct val="0"/>
              </a:spcBef>
            </a:pPr>
            <a:r>
              <a:rPr lang="en-US" sz="1461" strike="noStrike" u="none">
                <a:solidFill>
                  <a:srgbClr val="4E2E2E"/>
                </a:solidFill>
                <a:latin typeface="Aerospace bold"/>
                <a:ea typeface="Aerospace bold"/>
                <a:cs typeface="Aerospace bold"/>
                <a:sym typeface="Aerospace bold"/>
              </a:rPr>
              <a:t>[ΕΙΣΑΓΩΓΗ ΟΡΓΑΝΩΣΗΣ]</a:t>
            </a:r>
          </a:p>
        </p:txBody>
      </p:sp>
      <p:sp>
        <p:nvSpPr>
          <p:cNvPr name="Freeform 37" id="37"/>
          <p:cNvSpPr/>
          <p:nvPr/>
        </p:nvSpPr>
        <p:spPr>
          <a:xfrm flipH="false" flipV="false" rot="0">
            <a:off x="4055601" y="10362561"/>
            <a:ext cx="1420167" cy="291134"/>
          </a:xfrm>
          <a:custGeom>
            <a:avLst/>
            <a:gdLst/>
            <a:ahLst/>
            <a:cxnLst/>
            <a:rect r="r" b="b" t="t" l="l"/>
            <a:pathLst>
              <a:path h="291134" w="1420167">
                <a:moveTo>
                  <a:pt x="0" y="0"/>
                </a:moveTo>
                <a:lnTo>
                  <a:pt x="1420167" y="0"/>
                </a:lnTo>
                <a:lnTo>
                  <a:pt x="1420167" y="291134"/>
                </a:lnTo>
                <a:lnTo>
                  <a:pt x="0" y="291134"/>
                </a:lnTo>
                <a:lnTo>
                  <a:pt x="0" y="0"/>
                </a:lnTo>
                <a:close/>
              </a:path>
            </a:pathLst>
          </a:custGeom>
          <a:blipFill>
            <a:blip r:embed="rId27"/>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60837" y="1092795"/>
            <a:ext cx="2423036" cy="3072127"/>
          </a:xfrm>
          <a:custGeom>
            <a:avLst/>
            <a:gdLst/>
            <a:ahLst/>
            <a:cxnLst/>
            <a:rect r="r" b="b" t="t" l="l"/>
            <a:pathLst>
              <a:path h="3072127" w="2423036">
                <a:moveTo>
                  <a:pt x="0" y="0"/>
                </a:moveTo>
                <a:lnTo>
                  <a:pt x="2423036" y="0"/>
                </a:lnTo>
                <a:lnTo>
                  <a:pt x="2423036"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2267824" y="6892307"/>
            <a:ext cx="3024351" cy="2846671"/>
          </a:xfrm>
          <a:custGeom>
            <a:avLst/>
            <a:gdLst/>
            <a:ahLst/>
            <a:cxnLst/>
            <a:rect r="r" b="b" t="t" l="l"/>
            <a:pathLst>
              <a:path h="2846671" w="3024351">
                <a:moveTo>
                  <a:pt x="0" y="0"/>
                </a:moveTo>
                <a:lnTo>
                  <a:pt x="3024352" y="0"/>
                </a:lnTo>
                <a:lnTo>
                  <a:pt x="3024352" y="2846671"/>
                </a:lnTo>
                <a:lnTo>
                  <a:pt x="0" y="2846671"/>
                </a:lnTo>
                <a:lnTo>
                  <a:pt x="0" y="0"/>
                </a:lnTo>
                <a:close/>
              </a:path>
            </a:pathLst>
          </a:custGeom>
          <a:blipFill>
            <a:blip r:embed="rId6"/>
            <a:stretch>
              <a:fillRect l="0" t="0" r="0" b="0"/>
            </a:stretch>
          </a:blipFill>
        </p:spPr>
      </p:sp>
      <p:sp>
        <p:nvSpPr>
          <p:cNvPr name="Freeform 6" id="6"/>
          <p:cNvSpPr/>
          <p:nvPr/>
        </p:nvSpPr>
        <p:spPr>
          <a:xfrm flipH="false" flipV="false" rot="0">
            <a:off x="1605970" y="8461458"/>
            <a:ext cx="1172413" cy="1172413"/>
          </a:xfrm>
          <a:custGeom>
            <a:avLst/>
            <a:gdLst/>
            <a:ahLst/>
            <a:cxnLst/>
            <a:rect r="r" b="b" t="t" l="l"/>
            <a:pathLst>
              <a:path h="1172413" w="1172413">
                <a:moveTo>
                  <a:pt x="0" y="0"/>
                </a:moveTo>
                <a:lnTo>
                  <a:pt x="1172413" y="0"/>
                </a:lnTo>
                <a:lnTo>
                  <a:pt x="1172413" y="1172413"/>
                </a:lnTo>
                <a:lnTo>
                  <a:pt x="0" y="1172413"/>
                </a:lnTo>
                <a:lnTo>
                  <a:pt x="0" y="0"/>
                </a:lnTo>
                <a:close/>
              </a:path>
            </a:pathLst>
          </a:custGeom>
          <a:blipFill>
            <a:blip r:embed="rId7"/>
            <a:stretch>
              <a:fillRect l="0" t="0" r="0" b="0"/>
            </a:stretch>
          </a:blipFill>
        </p:spPr>
      </p:sp>
      <p:sp>
        <p:nvSpPr>
          <p:cNvPr name="Freeform 7" id="7"/>
          <p:cNvSpPr/>
          <p:nvPr/>
        </p:nvSpPr>
        <p:spPr>
          <a:xfrm flipH="false" flipV="false" rot="0">
            <a:off x="4991869" y="7517166"/>
            <a:ext cx="2116706" cy="2116706"/>
          </a:xfrm>
          <a:custGeom>
            <a:avLst/>
            <a:gdLst/>
            <a:ahLst/>
            <a:cxnLst/>
            <a:rect r="r" b="b" t="t" l="l"/>
            <a:pathLst>
              <a:path h="2116706" w="2116706">
                <a:moveTo>
                  <a:pt x="0" y="0"/>
                </a:moveTo>
                <a:lnTo>
                  <a:pt x="2116706" y="0"/>
                </a:lnTo>
                <a:lnTo>
                  <a:pt x="2116706" y="2116705"/>
                </a:lnTo>
                <a:lnTo>
                  <a:pt x="0" y="2116705"/>
                </a:lnTo>
                <a:lnTo>
                  <a:pt x="0" y="0"/>
                </a:lnTo>
                <a:close/>
              </a:path>
            </a:pathLst>
          </a:custGeom>
          <a:blipFill>
            <a:blip r:embed="rId8"/>
            <a:stretch>
              <a:fillRect l="0" t="0" r="0" b="0"/>
            </a:stretch>
          </a:blipFill>
        </p:spPr>
      </p:sp>
      <p:sp>
        <p:nvSpPr>
          <p:cNvPr name="Freeform 8" id="8"/>
          <p:cNvSpPr/>
          <p:nvPr/>
        </p:nvSpPr>
        <p:spPr>
          <a:xfrm flipH="false" flipV="false" rot="-1134139">
            <a:off x="5480990" y="7162324"/>
            <a:ext cx="1389385" cy="916994"/>
          </a:xfrm>
          <a:custGeom>
            <a:avLst/>
            <a:gdLst/>
            <a:ahLst/>
            <a:cxnLst/>
            <a:rect r="r" b="b" t="t" l="l"/>
            <a:pathLst>
              <a:path h="916994" w="1389385">
                <a:moveTo>
                  <a:pt x="0" y="0"/>
                </a:moveTo>
                <a:lnTo>
                  <a:pt x="1389385" y="0"/>
                </a:lnTo>
                <a:lnTo>
                  <a:pt x="1389385" y="916995"/>
                </a:lnTo>
                <a:lnTo>
                  <a:pt x="0" y="91699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529538" y="8461458"/>
            <a:ext cx="1194679" cy="1194679"/>
          </a:xfrm>
          <a:custGeom>
            <a:avLst/>
            <a:gdLst/>
            <a:ahLst/>
            <a:cxnLst/>
            <a:rect r="r" b="b" t="t" l="l"/>
            <a:pathLst>
              <a:path h="1194679" w="1194679">
                <a:moveTo>
                  <a:pt x="0" y="0"/>
                </a:moveTo>
                <a:lnTo>
                  <a:pt x="1194679" y="0"/>
                </a:lnTo>
                <a:lnTo>
                  <a:pt x="1194679" y="1194679"/>
                </a:lnTo>
                <a:lnTo>
                  <a:pt x="0" y="1194679"/>
                </a:lnTo>
                <a:lnTo>
                  <a:pt x="0" y="0"/>
                </a:lnTo>
                <a:close/>
              </a:path>
            </a:pathLst>
          </a:custGeom>
          <a:blipFill>
            <a:blip r:embed="rId11"/>
            <a:stretch>
              <a:fillRect l="0" t="0" r="0" b="0"/>
            </a:stretch>
          </a:blipFill>
        </p:spPr>
      </p:sp>
      <p:sp>
        <p:nvSpPr>
          <p:cNvPr name="TextBox 10" id="10"/>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11" id="11"/>
          <p:cNvSpPr txBox="true"/>
          <p:nvPr/>
        </p:nvSpPr>
        <p:spPr>
          <a:xfrm rot="0">
            <a:off x="355195" y="4392998"/>
            <a:ext cx="7034321" cy="2632558"/>
          </a:xfrm>
          <a:prstGeom prst="rect">
            <a:avLst/>
          </a:prstGeom>
        </p:spPr>
        <p:txBody>
          <a:bodyPr anchor="t" rtlCol="false" tIns="0" lIns="0" bIns="0" rIns="0">
            <a:spAutoFit/>
          </a:bodyPr>
          <a:lstStyle/>
          <a:p>
            <a:pPr algn="ctr">
              <a:lnSpc>
                <a:spcPts val="5105"/>
              </a:lnSpc>
            </a:pPr>
            <a:r>
              <a:rPr lang="en-US" sz="3403" spc="3">
                <a:solidFill>
                  <a:srgbClr val="12C91A"/>
                </a:solidFill>
                <a:latin typeface="Aerospace bold"/>
                <a:ea typeface="Aerospace bold"/>
                <a:cs typeface="Aerospace bold"/>
                <a:sym typeface="Aerospace bold"/>
              </a:rPr>
              <a:t>ΗΜΈΡΑ ΠΡΟΣΦΟΡΆΣ ΚΟΙΝΟΤΙΚΟΎ ΓΕΎΜΑΤΟΣ</a:t>
            </a:r>
          </a:p>
          <a:p>
            <a:pPr algn="ctr">
              <a:lnSpc>
                <a:spcPts val="5105"/>
              </a:lnSpc>
            </a:pPr>
          </a:p>
          <a:p>
            <a:pPr algn="ctr">
              <a:lnSpc>
                <a:spcPts val="5105"/>
              </a:lnSpc>
            </a:pPr>
            <a:r>
              <a:rPr lang="en-US" sz="3403" spc="3">
                <a:solidFill>
                  <a:srgbClr val="12C91A"/>
                </a:solidFill>
                <a:latin typeface="Aerospace bold"/>
                <a:ea typeface="Aerospace bold"/>
                <a:cs typeface="Aerospace bold"/>
                <a:sym typeface="Aerospace bold"/>
              </a:rPr>
              <a:t>Πακέτο Εκπαιδευτικού Υλικού</a:t>
            </a:r>
          </a:p>
        </p:txBody>
      </p:sp>
      <p:sp>
        <p:nvSpPr>
          <p:cNvPr name="TextBox 12" id="12"/>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462336" y="9630860"/>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8267517"/>
        </p:xfrm>
        <a:graphic>
          <a:graphicData uri="http://schemas.openxmlformats.org/drawingml/2006/table">
            <a:tbl>
              <a:tblPr/>
              <a:tblGrid>
                <a:gridCol w="2749282"/>
                <a:gridCol w="1770962"/>
                <a:gridCol w="1441855"/>
                <a:gridCol w="801791"/>
              </a:tblGrid>
              <a:tr h="781926">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ΑΠΑΡΑΙΤΗΤΑ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ΚΟΣΤΟΣ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3998">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Χώρος Εκδήλωσης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Αναψυκτικά</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Πιάτα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Μαχαιροπίρουνα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Χαρτοπετσέτες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11">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726293" y="2334046"/>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726293" y="28662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726293" y="339849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726293" y="497440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726293" y="393462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726293" y="447075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726293" y="5554252"/>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726293" y="601448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726293" y="665213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726293" y="7155785"/>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726293" y="765943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726293" y="874802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726293" y="824437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726293" y="932723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896673"/>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7"/>
            <a:stretch>
              <a:fillRect l="0" t="0" r="0" b="0"/>
            </a:stretch>
          </a:blipFill>
        </p:spPr>
      </p:sp>
      <p:sp>
        <p:nvSpPr>
          <p:cNvPr name="TextBox 20" id="20"/>
          <p:cNvSpPr txBox="true"/>
          <p:nvPr/>
        </p:nvSpPr>
        <p:spPr>
          <a:xfrm rot="0">
            <a:off x="1436156" y="877112"/>
            <a:ext cx="4687687"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Κατάλογος Απαραίτητων</a:t>
            </a:r>
          </a:p>
        </p:txBody>
      </p:sp>
      <p:grpSp>
        <p:nvGrpSpPr>
          <p:cNvPr name="Group 21" id="21"/>
          <p:cNvGrpSpPr/>
          <p:nvPr/>
        </p:nvGrpSpPr>
        <p:grpSpPr>
          <a:xfrm rot="0">
            <a:off x="6184925" y="-38701"/>
            <a:ext cx="1082736" cy="1366714"/>
            <a:chOff x="0" y="0"/>
            <a:chExt cx="1443648" cy="1822285"/>
          </a:xfrm>
        </p:grpSpPr>
        <p:sp>
          <p:nvSpPr>
            <p:cNvPr name="Freeform 22" id="22"/>
            <p:cNvSpPr/>
            <p:nvPr/>
          </p:nvSpPr>
          <p:spPr>
            <a:xfrm flipH="false" flipV="false" rot="0">
              <a:off x="0" y="378637"/>
              <a:ext cx="1443648" cy="1443648"/>
            </a:xfrm>
            <a:custGeom>
              <a:avLst/>
              <a:gdLst/>
              <a:ahLst/>
              <a:cxnLst/>
              <a:rect r="r" b="b" t="t" l="l"/>
              <a:pathLst>
                <a:path h="1443648" w="1443648">
                  <a:moveTo>
                    <a:pt x="0" y="0"/>
                  </a:moveTo>
                  <a:lnTo>
                    <a:pt x="1443648" y="0"/>
                  </a:lnTo>
                  <a:lnTo>
                    <a:pt x="1443648" y="1443648"/>
                  </a:lnTo>
                  <a:lnTo>
                    <a:pt x="0" y="1443648"/>
                  </a:lnTo>
                  <a:lnTo>
                    <a:pt x="0" y="0"/>
                  </a:lnTo>
                  <a:close/>
                </a:path>
              </a:pathLst>
            </a:custGeom>
            <a:blipFill>
              <a:blip r:embed="rId8"/>
              <a:stretch>
                <a:fillRect l="0" t="0" r="0" b="0"/>
              </a:stretch>
            </a:blipFill>
          </p:spPr>
        </p:sp>
        <p:sp>
          <p:nvSpPr>
            <p:cNvPr name="Freeform 23" id="23"/>
            <p:cNvSpPr/>
            <p:nvPr/>
          </p:nvSpPr>
          <p:spPr>
            <a:xfrm flipH="false" flipV="false" rot="-1134139">
              <a:off x="333593" y="136626"/>
              <a:ext cx="947597" cy="625414"/>
            </a:xfrm>
            <a:custGeom>
              <a:avLst/>
              <a:gdLst/>
              <a:ahLst/>
              <a:cxnLst/>
              <a:rect r="r" b="b" t="t" l="l"/>
              <a:pathLst>
                <a:path h="625414" w="947597">
                  <a:moveTo>
                    <a:pt x="0" y="0"/>
                  </a:moveTo>
                  <a:lnTo>
                    <a:pt x="947596" y="0"/>
                  </a:lnTo>
                  <a:lnTo>
                    <a:pt x="947596" y="625414"/>
                  </a:lnTo>
                  <a:lnTo>
                    <a:pt x="0" y="6254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24" id="24"/>
          <p:cNvSpPr/>
          <p:nvPr/>
        </p:nvSpPr>
        <p:spPr>
          <a:xfrm flipH="false" flipV="false" rot="0">
            <a:off x="534205" y="298800"/>
            <a:ext cx="1020556" cy="1020556"/>
          </a:xfrm>
          <a:custGeom>
            <a:avLst/>
            <a:gdLst/>
            <a:ahLst/>
            <a:cxnLst/>
            <a:rect r="r" b="b" t="t" l="l"/>
            <a:pathLst>
              <a:path h="1020556" w="1020556">
                <a:moveTo>
                  <a:pt x="0" y="0"/>
                </a:moveTo>
                <a:lnTo>
                  <a:pt x="1020556" y="0"/>
                </a:lnTo>
                <a:lnTo>
                  <a:pt x="1020556" y="1020556"/>
                </a:lnTo>
                <a:lnTo>
                  <a:pt x="0" y="1020556"/>
                </a:lnTo>
                <a:lnTo>
                  <a:pt x="0" y="0"/>
                </a:lnTo>
                <a:close/>
              </a:path>
            </a:pathLst>
          </a:custGeom>
          <a:blipFill>
            <a:blip r:embed="rId11"/>
            <a:stretch>
              <a:fillRect l="0" t="0" r="0" b="0"/>
            </a:stretch>
          </a:blipFill>
        </p:spPr>
      </p:sp>
      <p:sp>
        <p:nvSpPr>
          <p:cNvPr name="TextBox 25" id="25"/>
          <p:cNvSpPr txBox="true"/>
          <p:nvPr/>
        </p:nvSpPr>
        <p:spPr>
          <a:xfrm rot="0">
            <a:off x="1554761" y="85757"/>
            <a:ext cx="4554565" cy="816610"/>
          </a:xfrm>
          <a:prstGeom prst="rect">
            <a:avLst/>
          </a:prstGeom>
        </p:spPr>
        <p:txBody>
          <a:bodyPr anchor="t" rtlCol="false" tIns="0" lIns="0" bIns="0" rIns="0">
            <a:spAutoFit/>
          </a:bodyPr>
          <a:lstStyle/>
          <a:p>
            <a:pPr algn="ctr">
              <a:lnSpc>
                <a:spcPts val="3080"/>
              </a:lnSpc>
            </a:pPr>
            <a:r>
              <a:rPr lang="en-US" b="true" sz="2800" spc="42">
                <a:solidFill>
                  <a:srgbClr val="12C91A"/>
                </a:solidFill>
                <a:latin typeface="Poppins Semi-Bold"/>
                <a:ea typeface="Poppins Semi-Bold"/>
                <a:cs typeface="Poppins Semi-Bold"/>
                <a:sym typeface="Poppins Semi-Bold"/>
              </a:rPr>
              <a:t>Ημέρα Προσφοράς Κοινοτικού Γεύματος</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462336" y="9670187"/>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8105515"/>
        </p:xfrm>
        <a:graphic>
          <a:graphicData uri="http://schemas.openxmlformats.org/drawingml/2006/table">
            <a:tbl>
              <a:tblPr/>
              <a:tblGrid>
                <a:gridCol w="2749282"/>
                <a:gridCol w="1770962"/>
                <a:gridCol w="1380416"/>
                <a:gridCol w="863230"/>
              </a:tblGrid>
              <a:tr h="629369">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ΚΑΘΗΚΟΝΤΑ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ΠΡΟΘΕΣΜΙΑ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401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Καθορισμός Ημερομηνίας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69">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Οργάνωση Χώρου Εκδήλωσης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69">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Δημιουργία Αφίσας και Πρόσκλησης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Μοίρασμα Αφίσας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Αποστολή Προσκλήσεων</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69">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Διακόσμηση Χώρου Εκδήλωσης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781944">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Ετοιμασία πιάτων, χαρτοπετσέτων και μαχαιροπίρουνων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8943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82643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48722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401945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53262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516962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726293" y="589381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726293" y="6406988"/>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726293" y="704845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726293" y="8635312"/>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726293" y="757115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726293" y="810308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726293" y="914848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0">
            <a:off x="534205" y="9936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7"/>
            <a:stretch>
              <a:fillRect l="0" t="0" r="0" b="0"/>
            </a:stretch>
          </a:blipFill>
        </p:spPr>
      </p:sp>
      <p:grpSp>
        <p:nvGrpSpPr>
          <p:cNvPr name="Group 19" id="19"/>
          <p:cNvGrpSpPr/>
          <p:nvPr/>
        </p:nvGrpSpPr>
        <p:grpSpPr>
          <a:xfrm rot="0">
            <a:off x="6184925" y="-38701"/>
            <a:ext cx="1082736" cy="1366714"/>
            <a:chOff x="0" y="0"/>
            <a:chExt cx="1443648" cy="1822285"/>
          </a:xfrm>
        </p:grpSpPr>
        <p:sp>
          <p:nvSpPr>
            <p:cNvPr name="Freeform 20" id="20"/>
            <p:cNvSpPr/>
            <p:nvPr/>
          </p:nvSpPr>
          <p:spPr>
            <a:xfrm flipH="false" flipV="false" rot="0">
              <a:off x="0" y="378637"/>
              <a:ext cx="1443648" cy="1443648"/>
            </a:xfrm>
            <a:custGeom>
              <a:avLst/>
              <a:gdLst/>
              <a:ahLst/>
              <a:cxnLst/>
              <a:rect r="r" b="b" t="t" l="l"/>
              <a:pathLst>
                <a:path h="1443648" w="1443648">
                  <a:moveTo>
                    <a:pt x="0" y="0"/>
                  </a:moveTo>
                  <a:lnTo>
                    <a:pt x="1443648" y="0"/>
                  </a:lnTo>
                  <a:lnTo>
                    <a:pt x="1443648" y="1443648"/>
                  </a:lnTo>
                  <a:lnTo>
                    <a:pt x="0" y="1443648"/>
                  </a:lnTo>
                  <a:lnTo>
                    <a:pt x="0" y="0"/>
                  </a:lnTo>
                  <a:close/>
                </a:path>
              </a:pathLst>
            </a:custGeom>
            <a:blipFill>
              <a:blip r:embed="rId8"/>
              <a:stretch>
                <a:fillRect l="0" t="0" r="0" b="0"/>
              </a:stretch>
            </a:blipFill>
          </p:spPr>
        </p:sp>
        <p:sp>
          <p:nvSpPr>
            <p:cNvPr name="Freeform 21" id="21"/>
            <p:cNvSpPr/>
            <p:nvPr/>
          </p:nvSpPr>
          <p:spPr>
            <a:xfrm flipH="false" flipV="false" rot="-1134139">
              <a:off x="333593" y="136626"/>
              <a:ext cx="947597" cy="625414"/>
            </a:xfrm>
            <a:custGeom>
              <a:avLst/>
              <a:gdLst/>
              <a:ahLst/>
              <a:cxnLst/>
              <a:rect r="r" b="b" t="t" l="l"/>
              <a:pathLst>
                <a:path h="625414" w="947597">
                  <a:moveTo>
                    <a:pt x="0" y="0"/>
                  </a:moveTo>
                  <a:lnTo>
                    <a:pt x="947596" y="0"/>
                  </a:lnTo>
                  <a:lnTo>
                    <a:pt x="947596" y="625414"/>
                  </a:lnTo>
                  <a:lnTo>
                    <a:pt x="0" y="6254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22" id="22"/>
          <p:cNvSpPr/>
          <p:nvPr/>
        </p:nvSpPr>
        <p:spPr>
          <a:xfrm flipH="false" flipV="false" rot="0">
            <a:off x="534205" y="298800"/>
            <a:ext cx="1020556" cy="1020556"/>
          </a:xfrm>
          <a:custGeom>
            <a:avLst/>
            <a:gdLst/>
            <a:ahLst/>
            <a:cxnLst/>
            <a:rect r="r" b="b" t="t" l="l"/>
            <a:pathLst>
              <a:path h="1020556" w="1020556">
                <a:moveTo>
                  <a:pt x="0" y="0"/>
                </a:moveTo>
                <a:lnTo>
                  <a:pt x="1020556" y="0"/>
                </a:lnTo>
                <a:lnTo>
                  <a:pt x="1020556" y="1020556"/>
                </a:lnTo>
                <a:lnTo>
                  <a:pt x="0" y="1020556"/>
                </a:lnTo>
                <a:lnTo>
                  <a:pt x="0" y="0"/>
                </a:lnTo>
                <a:close/>
              </a:path>
            </a:pathLst>
          </a:custGeom>
          <a:blipFill>
            <a:blip r:embed="rId11"/>
            <a:stretch>
              <a:fillRect l="0" t="0" r="0" b="0"/>
            </a:stretch>
          </a:blipFill>
        </p:spPr>
      </p:sp>
      <p:sp>
        <p:nvSpPr>
          <p:cNvPr name="TextBox 23" id="23"/>
          <p:cNvSpPr txBox="true"/>
          <p:nvPr/>
        </p:nvSpPr>
        <p:spPr>
          <a:xfrm rot="0">
            <a:off x="1554761" y="85757"/>
            <a:ext cx="4554565" cy="816610"/>
          </a:xfrm>
          <a:prstGeom prst="rect">
            <a:avLst/>
          </a:prstGeom>
        </p:spPr>
        <p:txBody>
          <a:bodyPr anchor="t" rtlCol="false" tIns="0" lIns="0" bIns="0" rIns="0">
            <a:spAutoFit/>
          </a:bodyPr>
          <a:lstStyle/>
          <a:p>
            <a:pPr algn="ctr">
              <a:lnSpc>
                <a:spcPts val="3080"/>
              </a:lnSpc>
            </a:pPr>
            <a:r>
              <a:rPr lang="en-US" b="true" sz="2800" spc="42">
                <a:solidFill>
                  <a:srgbClr val="12C91A"/>
                </a:solidFill>
                <a:latin typeface="Poppins Semi-Bold"/>
                <a:ea typeface="Poppins Semi-Bold"/>
                <a:cs typeface="Poppins Semi-Bold"/>
                <a:sym typeface="Poppins Semi-Bold"/>
              </a:rPr>
              <a:t>Ημέρα Προσφοράς Κοινοτικού Γεύματος</a:t>
            </a:r>
          </a:p>
        </p:txBody>
      </p:sp>
      <p:sp>
        <p:nvSpPr>
          <p:cNvPr name="TextBox 24" id="24"/>
          <p:cNvSpPr txBox="true"/>
          <p:nvPr/>
        </p:nvSpPr>
        <p:spPr>
          <a:xfrm rot="0">
            <a:off x="1554761" y="854743"/>
            <a:ext cx="463016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Κατάλογος Υποχρεώσεων</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322011" y="540332"/>
            <a:ext cx="6977966" cy="10151668"/>
            <a:chOff x="0" y="0"/>
            <a:chExt cx="9303955" cy="13535557"/>
          </a:xfrm>
        </p:grpSpPr>
        <p:grpSp>
          <p:nvGrpSpPr>
            <p:cNvPr name="Group 3" id="3"/>
            <p:cNvGrpSpPr/>
            <p:nvPr/>
          </p:nvGrpSpPr>
          <p:grpSpPr>
            <a:xfrm rot="0">
              <a:off x="0" y="0"/>
              <a:ext cx="9026017" cy="13271468"/>
              <a:chOff x="0" y="0"/>
              <a:chExt cx="3115946" cy="4581553"/>
            </a:xfrm>
          </p:grpSpPr>
          <p:sp>
            <p:nvSpPr>
              <p:cNvPr name="Freeform 4" id="4"/>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5" id="5"/>
            <p:cNvGrpSpPr/>
            <p:nvPr/>
          </p:nvGrpSpPr>
          <p:grpSpPr>
            <a:xfrm rot="0">
              <a:off x="0" y="7968949"/>
              <a:ext cx="9026017" cy="5302519"/>
              <a:chOff x="0" y="0"/>
              <a:chExt cx="3115946" cy="1830526"/>
            </a:xfrm>
          </p:grpSpPr>
          <p:sp>
            <p:nvSpPr>
              <p:cNvPr name="Freeform 6" id="6"/>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7" id="7"/>
            <p:cNvSpPr/>
            <p:nvPr/>
          </p:nvSpPr>
          <p:spPr>
            <a:xfrm>
              <a:off x="1338917" y="11859506"/>
              <a:ext cx="6348183" cy="0"/>
            </a:xfrm>
            <a:prstGeom prst="line">
              <a:avLst/>
            </a:prstGeom>
            <a:ln cap="rnd" w="67487">
              <a:solidFill>
                <a:srgbClr val="FED11E"/>
              </a:solidFill>
              <a:prstDash val="sysDot"/>
              <a:headEnd type="none" len="sm" w="sm"/>
              <a:tailEnd type="none" len="sm" w="sm"/>
            </a:ln>
          </p:spPr>
        </p:sp>
        <p:sp>
          <p:nvSpPr>
            <p:cNvPr name="AutoShape 8" id="8"/>
            <p:cNvSpPr/>
            <p:nvPr/>
          </p:nvSpPr>
          <p:spPr>
            <a:xfrm>
              <a:off x="1338917" y="10901638"/>
              <a:ext cx="6348183" cy="0"/>
            </a:xfrm>
            <a:prstGeom prst="line">
              <a:avLst/>
            </a:prstGeom>
            <a:ln cap="rnd" w="67487">
              <a:solidFill>
                <a:srgbClr val="FED11E"/>
              </a:solidFill>
              <a:prstDash val="sysDot"/>
              <a:headEnd type="none" len="sm" w="sm"/>
              <a:tailEnd type="none" len="sm" w="sm"/>
            </a:ln>
          </p:spPr>
        </p:sp>
        <p:sp>
          <p:nvSpPr>
            <p:cNvPr name="TextBox 9" id="9"/>
            <p:cNvSpPr txBox="true"/>
            <p:nvPr/>
          </p:nvSpPr>
          <p:spPr>
            <a:xfrm rot="0">
              <a:off x="634674" y="9065205"/>
              <a:ext cx="7756669" cy="722227"/>
            </a:xfrm>
            <a:prstGeom prst="rect">
              <a:avLst/>
            </a:prstGeom>
          </p:spPr>
          <p:txBody>
            <a:bodyPr anchor="t" rtlCol="false" tIns="0" lIns="0" bIns="0" rIns="0">
              <a:spAutoFit/>
            </a:bodyPr>
            <a:lstStyle/>
            <a:p>
              <a:pPr algn="ctr">
                <a:lnSpc>
                  <a:spcPts val="4137"/>
                </a:lnSpc>
                <a:spcBef>
                  <a:spcPct val="0"/>
                </a:spcBef>
              </a:pPr>
              <a:r>
                <a:rPr lang="en-US" sz="2955">
                  <a:solidFill>
                    <a:srgbClr val="000000"/>
                  </a:solidFill>
                  <a:latin typeface="Aerospace bold"/>
                  <a:ea typeface="Aerospace bold"/>
                  <a:cs typeface="Aerospace bold"/>
                  <a:sym typeface="Aerospace bold"/>
                </a:rPr>
                <a:t>[ΕΙΣΑΓΩΓΗ ΗΜΕΡΟΜΗΝΙΑΣ]</a:t>
              </a:r>
            </a:p>
          </p:txBody>
        </p:sp>
        <p:sp>
          <p:nvSpPr>
            <p:cNvPr name="Freeform 10" id="10"/>
            <p:cNvSpPr/>
            <p:nvPr/>
          </p:nvSpPr>
          <p:spPr>
            <a:xfrm flipH="false" flipV="false" rot="-4537625">
              <a:off x="833142" y="8476113"/>
              <a:ext cx="1066800" cy="1066800"/>
            </a:xfrm>
            <a:custGeom>
              <a:avLst/>
              <a:gdLst/>
              <a:ahLst/>
              <a:cxnLst/>
              <a:rect r="r" b="b" t="t" l="l"/>
              <a:pathLst>
                <a:path h="1066800" w="1066800">
                  <a:moveTo>
                    <a:pt x="0" y="0"/>
                  </a:moveTo>
                  <a:lnTo>
                    <a:pt x="1066800" y="0"/>
                  </a:lnTo>
                  <a:lnTo>
                    <a:pt x="1066800" y="1066800"/>
                  </a:lnTo>
                  <a:lnTo>
                    <a:pt x="0" y="1066800"/>
                  </a:lnTo>
                  <a:lnTo>
                    <a:pt x="0" y="0"/>
                  </a:lnTo>
                  <a:close/>
                </a:path>
              </a:pathLst>
            </a:custGeom>
            <a:blipFill>
              <a:blip r:embed="rId2"/>
              <a:stretch>
                <a:fillRect l="0" t="0" r="0" b="0"/>
              </a:stretch>
            </a:blipFill>
          </p:spPr>
        </p:sp>
        <p:sp>
          <p:nvSpPr>
            <p:cNvPr name="Freeform 11" id="11"/>
            <p:cNvSpPr/>
            <p:nvPr/>
          </p:nvSpPr>
          <p:spPr>
            <a:xfrm flipH="false" flipV="false" rot="576377">
              <a:off x="7243011" y="8565521"/>
              <a:ext cx="1066800" cy="1066800"/>
            </a:xfrm>
            <a:custGeom>
              <a:avLst/>
              <a:gdLst/>
              <a:ahLst/>
              <a:cxnLst/>
              <a:rect r="r" b="b" t="t" l="l"/>
              <a:pathLst>
                <a:path h="1066800" w="1066800">
                  <a:moveTo>
                    <a:pt x="0" y="0"/>
                  </a:moveTo>
                  <a:lnTo>
                    <a:pt x="1066800" y="0"/>
                  </a:lnTo>
                  <a:lnTo>
                    <a:pt x="1066800" y="1066800"/>
                  </a:lnTo>
                  <a:lnTo>
                    <a:pt x="0" y="1066800"/>
                  </a:lnTo>
                  <a:lnTo>
                    <a:pt x="0" y="0"/>
                  </a:lnTo>
                  <a:close/>
                </a:path>
              </a:pathLst>
            </a:custGeom>
            <a:blipFill>
              <a:blip r:embed="rId2"/>
              <a:stretch>
                <a:fillRect l="0" t="0" r="0" b="0"/>
              </a:stretch>
            </a:blipFill>
          </p:spPr>
        </p:sp>
        <p:sp>
          <p:nvSpPr>
            <p:cNvPr name="Freeform 12" id="12"/>
            <p:cNvSpPr/>
            <p:nvPr/>
          </p:nvSpPr>
          <p:spPr>
            <a:xfrm flipH="false" flipV="false" rot="0">
              <a:off x="703371" y="4173450"/>
              <a:ext cx="7796632" cy="4444080"/>
            </a:xfrm>
            <a:custGeom>
              <a:avLst/>
              <a:gdLst/>
              <a:ahLst/>
              <a:cxnLst/>
              <a:rect r="r" b="b" t="t" l="l"/>
              <a:pathLst>
                <a:path h="4444080" w="7796632">
                  <a:moveTo>
                    <a:pt x="0" y="0"/>
                  </a:moveTo>
                  <a:lnTo>
                    <a:pt x="7796631" y="0"/>
                  </a:lnTo>
                  <a:lnTo>
                    <a:pt x="7796631" y="4444080"/>
                  </a:lnTo>
                  <a:lnTo>
                    <a:pt x="0" y="4444080"/>
                  </a:lnTo>
                  <a:lnTo>
                    <a:pt x="0" y="0"/>
                  </a:lnTo>
                  <a:close/>
                </a:path>
              </a:pathLst>
            </a:custGeom>
            <a:blipFill>
              <a:blip r:embed="rId3"/>
              <a:stretch>
                <a:fillRect l="0" t="0" r="0" b="0"/>
              </a:stretch>
            </a:blipFill>
          </p:spPr>
        </p:sp>
        <p:sp>
          <p:nvSpPr>
            <p:cNvPr name="TextBox 13" id="13"/>
            <p:cNvSpPr txBox="true"/>
            <p:nvPr/>
          </p:nvSpPr>
          <p:spPr>
            <a:xfrm rot="0">
              <a:off x="882335" y="11148387"/>
              <a:ext cx="7261347" cy="434340"/>
            </a:xfrm>
            <a:prstGeom prst="rect">
              <a:avLst/>
            </a:prstGeom>
          </p:spPr>
          <p:txBody>
            <a:bodyPr anchor="t" rtlCol="false" tIns="0" lIns="0" bIns="0" rIns="0">
              <a:spAutoFit/>
            </a:bodyPr>
            <a:lstStyle/>
            <a:p>
              <a:pPr algn="ctr">
                <a:lnSpc>
                  <a:spcPts val="2520"/>
                </a:lnSpc>
                <a:spcBef>
                  <a:spcPct val="0"/>
                </a:spcBef>
              </a:pPr>
              <a:r>
                <a:rPr lang="en-US" sz="1800">
                  <a:solidFill>
                    <a:srgbClr val="000000"/>
                  </a:solidFill>
                  <a:latin typeface="Aerospace bold"/>
                  <a:ea typeface="Aerospace bold"/>
                  <a:cs typeface="Aerospace bold"/>
                  <a:sym typeface="Aerospace bold"/>
                </a:rPr>
                <a:t>[ΕΙΣΑΓΩΓΗ ΤΟΠΟΘΕΣΙΑΣ]</a:t>
              </a:r>
            </a:p>
          </p:txBody>
        </p:sp>
        <p:sp>
          <p:nvSpPr>
            <p:cNvPr name="TextBox 14" id="14"/>
            <p:cNvSpPr txBox="true"/>
            <p:nvPr/>
          </p:nvSpPr>
          <p:spPr>
            <a:xfrm rot="0">
              <a:off x="1657003" y="12732631"/>
              <a:ext cx="5715552" cy="384910"/>
            </a:xfrm>
            <a:prstGeom prst="rect">
              <a:avLst/>
            </a:prstGeom>
          </p:spPr>
          <p:txBody>
            <a:bodyPr anchor="t" rtlCol="false" tIns="0" lIns="0" bIns="0" rIns="0">
              <a:spAutoFit/>
            </a:bodyPr>
            <a:lstStyle/>
            <a:p>
              <a:pPr algn="ctr">
                <a:lnSpc>
                  <a:spcPts val="2332"/>
                </a:lnSpc>
                <a:spcBef>
                  <a:spcPct val="0"/>
                </a:spcBef>
              </a:pPr>
              <a:r>
                <a:rPr lang="en-US" sz="1665">
                  <a:solidFill>
                    <a:srgbClr val="0D9613"/>
                  </a:solidFill>
                  <a:latin typeface="Poppins"/>
                  <a:ea typeface="Poppins"/>
                  <a:cs typeface="Poppins"/>
                  <a:sym typeface="Poppins"/>
                </a:rPr>
                <a:t>#GREENMEMEEFFECT</a:t>
              </a:r>
            </a:p>
          </p:txBody>
        </p:sp>
        <p:sp>
          <p:nvSpPr>
            <p:cNvPr name="TextBox 15" id="15"/>
            <p:cNvSpPr txBox="true"/>
            <p:nvPr/>
          </p:nvSpPr>
          <p:spPr>
            <a:xfrm rot="0">
              <a:off x="882335" y="12107156"/>
              <a:ext cx="7261347" cy="434340"/>
            </a:xfrm>
            <a:prstGeom prst="rect">
              <a:avLst/>
            </a:prstGeom>
          </p:spPr>
          <p:txBody>
            <a:bodyPr anchor="t" rtlCol="false" tIns="0" lIns="0" bIns="0" rIns="0">
              <a:spAutoFit/>
            </a:bodyPr>
            <a:lstStyle/>
            <a:p>
              <a:pPr algn="ctr">
                <a:lnSpc>
                  <a:spcPts val="2520"/>
                </a:lnSpc>
                <a:spcBef>
                  <a:spcPct val="0"/>
                </a:spcBef>
              </a:pPr>
              <a:r>
                <a:rPr lang="en-US" sz="1800">
                  <a:solidFill>
                    <a:srgbClr val="000000"/>
                  </a:solidFill>
                  <a:latin typeface="Aerospace bold"/>
                  <a:ea typeface="Aerospace bold"/>
                  <a:cs typeface="Aerospace bold"/>
                  <a:sym typeface="Aerospace bold"/>
                </a:rPr>
                <a:t>[ΠΛΗΡΟΦΟΡΙΕΣ ΕΓΓΡΑΦΗΣ]</a:t>
              </a:r>
            </a:p>
          </p:txBody>
        </p:sp>
        <p:sp>
          <p:nvSpPr>
            <p:cNvPr name="Freeform 16" id="16"/>
            <p:cNvSpPr/>
            <p:nvPr/>
          </p:nvSpPr>
          <p:spPr>
            <a:xfrm flipH="false" flipV="false" rot="0">
              <a:off x="7161478" y="11393080"/>
              <a:ext cx="2142478" cy="2142478"/>
            </a:xfrm>
            <a:custGeom>
              <a:avLst/>
              <a:gdLst/>
              <a:ahLst/>
              <a:cxnLst/>
              <a:rect r="r" b="b" t="t" l="l"/>
              <a:pathLst>
                <a:path h="2142478" w="2142478">
                  <a:moveTo>
                    <a:pt x="0" y="0"/>
                  </a:moveTo>
                  <a:lnTo>
                    <a:pt x="2142477" y="0"/>
                  </a:lnTo>
                  <a:lnTo>
                    <a:pt x="2142477" y="2142477"/>
                  </a:lnTo>
                  <a:lnTo>
                    <a:pt x="0" y="2142477"/>
                  </a:lnTo>
                  <a:lnTo>
                    <a:pt x="0" y="0"/>
                  </a:lnTo>
                  <a:close/>
                </a:path>
              </a:pathLst>
            </a:custGeom>
            <a:blipFill>
              <a:blip r:embed="rId4"/>
              <a:stretch>
                <a:fillRect l="0" t="0" r="0" b="0"/>
              </a:stretch>
            </a:blipFill>
          </p:spPr>
        </p:sp>
        <p:sp>
          <p:nvSpPr>
            <p:cNvPr name="Freeform 17" id="17"/>
            <p:cNvSpPr/>
            <p:nvPr/>
          </p:nvSpPr>
          <p:spPr>
            <a:xfrm flipH="false" flipV="false" rot="-1134139">
              <a:off x="7656553" y="11033918"/>
              <a:ext cx="1406302" cy="928159"/>
            </a:xfrm>
            <a:custGeom>
              <a:avLst/>
              <a:gdLst/>
              <a:ahLst/>
              <a:cxnLst/>
              <a:rect r="r" b="b" t="t" l="l"/>
              <a:pathLst>
                <a:path h="928159" w="1406302">
                  <a:moveTo>
                    <a:pt x="0" y="0"/>
                  </a:moveTo>
                  <a:lnTo>
                    <a:pt x="1406302" y="0"/>
                  </a:lnTo>
                  <a:lnTo>
                    <a:pt x="1406302" y="928159"/>
                  </a:lnTo>
                  <a:lnTo>
                    <a:pt x="0" y="92815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3795832" y="4935906"/>
              <a:ext cx="1215264" cy="1215264"/>
            </a:xfrm>
            <a:custGeom>
              <a:avLst/>
              <a:gdLst/>
              <a:ahLst/>
              <a:cxnLst/>
              <a:rect r="r" b="b" t="t" l="l"/>
              <a:pathLst>
                <a:path h="1215264" w="1215264">
                  <a:moveTo>
                    <a:pt x="0" y="0"/>
                  </a:moveTo>
                  <a:lnTo>
                    <a:pt x="1215264" y="0"/>
                  </a:lnTo>
                  <a:lnTo>
                    <a:pt x="1215264" y="1215263"/>
                  </a:lnTo>
                  <a:lnTo>
                    <a:pt x="0" y="1215263"/>
                  </a:lnTo>
                  <a:lnTo>
                    <a:pt x="0" y="0"/>
                  </a:lnTo>
                  <a:close/>
                </a:path>
              </a:pathLst>
            </a:custGeom>
            <a:blipFill>
              <a:blip r:embed="rId7"/>
              <a:stretch>
                <a:fillRect l="0" t="0" r="0" b="0"/>
              </a:stretch>
            </a:blipFill>
          </p:spPr>
        </p:sp>
        <p:sp>
          <p:nvSpPr>
            <p:cNvPr name="TextBox 19" id="19"/>
            <p:cNvSpPr txBox="true"/>
            <p:nvPr/>
          </p:nvSpPr>
          <p:spPr>
            <a:xfrm rot="0">
              <a:off x="1318355" y="9995921"/>
              <a:ext cx="6389308" cy="776986"/>
            </a:xfrm>
            <a:prstGeom prst="rect">
              <a:avLst/>
            </a:prstGeom>
          </p:spPr>
          <p:txBody>
            <a:bodyPr anchor="t" rtlCol="false" tIns="0" lIns="0" bIns="0" rIns="0">
              <a:spAutoFit/>
            </a:bodyPr>
            <a:lstStyle/>
            <a:p>
              <a:pPr algn="ctr">
                <a:lnSpc>
                  <a:spcPts val="2332"/>
                </a:lnSpc>
                <a:spcBef>
                  <a:spcPct val="0"/>
                </a:spcBef>
              </a:pPr>
              <a:r>
                <a:rPr lang="en-US" b="true" sz="1665">
                  <a:solidFill>
                    <a:srgbClr val="0D9613"/>
                  </a:solidFill>
                  <a:latin typeface="Poppins Bold"/>
                  <a:ea typeface="Poppins Bold"/>
                  <a:cs typeface="Poppins Bold"/>
                  <a:sym typeface="Poppins Bold"/>
                </a:rPr>
                <a:t>Φέρτε ένα πιάτο της επιλογής σας και μοιραστείτε το με όλους!</a:t>
              </a:r>
            </a:p>
          </p:txBody>
        </p:sp>
        <p:sp>
          <p:nvSpPr>
            <p:cNvPr name="TextBox 20" id="20"/>
            <p:cNvSpPr txBox="true"/>
            <p:nvPr/>
          </p:nvSpPr>
          <p:spPr>
            <a:xfrm rot="-150323">
              <a:off x="124903" y="1233893"/>
              <a:ext cx="8890510" cy="1985744"/>
            </a:xfrm>
            <a:prstGeom prst="rect">
              <a:avLst/>
            </a:prstGeom>
          </p:spPr>
          <p:txBody>
            <a:bodyPr anchor="t" rtlCol="false" tIns="0" lIns="0" bIns="0" rIns="0">
              <a:spAutoFit/>
            </a:bodyPr>
            <a:lstStyle/>
            <a:p>
              <a:pPr algn="ctr">
                <a:lnSpc>
                  <a:spcPts val="8194"/>
                </a:lnSpc>
                <a:spcBef>
                  <a:spcPct val="0"/>
                </a:spcBef>
              </a:pPr>
              <a:r>
                <a:rPr lang="en-US" sz="5853">
                  <a:solidFill>
                    <a:srgbClr val="F49600"/>
                  </a:solidFill>
                  <a:latin typeface="Pacifico"/>
                  <a:ea typeface="Pacifico"/>
                  <a:cs typeface="Pacifico"/>
                  <a:sym typeface="Pacifico"/>
                </a:rPr>
                <a:t>Ημέρα Προσφοράς</a:t>
              </a:r>
            </a:p>
          </p:txBody>
        </p:sp>
        <p:sp>
          <p:nvSpPr>
            <p:cNvPr name="TextBox 21" id="21"/>
            <p:cNvSpPr txBox="true"/>
            <p:nvPr/>
          </p:nvSpPr>
          <p:spPr>
            <a:xfrm rot="0">
              <a:off x="1657003" y="1124932"/>
              <a:ext cx="5889366" cy="376217"/>
            </a:xfrm>
            <a:prstGeom prst="rect">
              <a:avLst/>
            </a:prstGeom>
          </p:spPr>
          <p:txBody>
            <a:bodyPr anchor="t" rtlCol="false" tIns="0" lIns="0" bIns="0" rIns="0">
              <a:spAutoFit/>
            </a:bodyPr>
            <a:lstStyle/>
            <a:p>
              <a:pPr algn="l">
                <a:lnSpc>
                  <a:spcPts val="2428"/>
                </a:lnSpc>
                <a:spcBef>
                  <a:spcPct val="0"/>
                </a:spcBef>
              </a:pPr>
            </a:p>
          </p:txBody>
        </p:sp>
        <p:sp>
          <p:nvSpPr>
            <p:cNvPr name="TextBox 22" id="22"/>
            <p:cNvSpPr txBox="true"/>
            <p:nvPr/>
          </p:nvSpPr>
          <p:spPr>
            <a:xfrm rot="-150323">
              <a:off x="203517" y="2475743"/>
              <a:ext cx="8402333" cy="1834647"/>
            </a:xfrm>
            <a:prstGeom prst="rect">
              <a:avLst/>
            </a:prstGeom>
          </p:spPr>
          <p:txBody>
            <a:bodyPr anchor="t" rtlCol="false" tIns="0" lIns="0" bIns="0" rIns="0">
              <a:spAutoFit/>
            </a:bodyPr>
            <a:lstStyle/>
            <a:p>
              <a:pPr algn="ctr">
                <a:lnSpc>
                  <a:spcPts val="6934"/>
                </a:lnSpc>
                <a:spcBef>
                  <a:spcPct val="0"/>
                </a:spcBef>
              </a:pPr>
              <a:r>
                <a:rPr lang="en-US" sz="4953">
                  <a:solidFill>
                    <a:srgbClr val="26A9E0"/>
                  </a:solidFill>
                  <a:latin typeface="Pacifico"/>
                  <a:ea typeface="Pacifico"/>
                  <a:cs typeface="Pacifico"/>
                  <a:sym typeface="Pacifico"/>
                </a:rPr>
                <a:t>Κοινοτικού Γεύματος</a:t>
              </a:r>
            </a:p>
          </p:txBody>
        </p:sp>
        <p:sp>
          <p:nvSpPr>
            <p:cNvPr name="Freeform 23" id="23"/>
            <p:cNvSpPr/>
            <p:nvPr/>
          </p:nvSpPr>
          <p:spPr>
            <a:xfrm flipH="false" flipV="false" rot="0">
              <a:off x="47679" y="47947"/>
              <a:ext cx="1669312" cy="2116492"/>
            </a:xfrm>
            <a:custGeom>
              <a:avLst/>
              <a:gdLst/>
              <a:ahLst/>
              <a:cxnLst/>
              <a:rect r="r" b="b" t="t" l="l"/>
              <a:pathLst>
                <a:path h="2116492" w="1669312">
                  <a:moveTo>
                    <a:pt x="0" y="0"/>
                  </a:moveTo>
                  <a:lnTo>
                    <a:pt x="1669312" y="0"/>
                  </a:lnTo>
                  <a:lnTo>
                    <a:pt x="1669312" y="2116493"/>
                  </a:lnTo>
                  <a:lnTo>
                    <a:pt x="0" y="2116493"/>
                  </a:lnTo>
                  <a:lnTo>
                    <a:pt x="0" y="0"/>
                  </a:lnTo>
                  <a:close/>
                </a:path>
              </a:pathLst>
            </a:custGeom>
            <a:blipFill>
              <a:blip r:embed="rId8"/>
              <a:stretch>
                <a:fillRect l="0" t="0" r="0" b="0"/>
              </a:stretch>
            </a:blipFill>
          </p:spPr>
        </p:sp>
      </p:grpSp>
      <p:sp>
        <p:nvSpPr>
          <p:cNvPr name="Freeform 24" id="24"/>
          <p:cNvSpPr/>
          <p:nvPr/>
        </p:nvSpPr>
        <p:spPr>
          <a:xfrm flipH="false" flipV="false" rot="0">
            <a:off x="395243" y="10339300"/>
            <a:ext cx="1108195" cy="227180"/>
          </a:xfrm>
          <a:custGeom>
            <a:avLst/>
            <a:gdLst/>
            <a:ahLst/>
            <a:cxnLst/>
            <a:rect r="r" b="b" t="t" l="l"/>
            <a:pathLst>
              <a:path h="227180" w="1108195">
                <a:moveTo>
                  <a:pt x="0" y="0"/>
                </a:moveTo>
                <a:lnTo>
                  <a:pt x="1108195" y="0"/>
                </a:lnTo>
                <a:lnTo>
                  <a:pt x="1108195" y="227180"/>
                </a:lnTo>
                <a:lnTo>
                  <a:pt x="0" y="227180"/>
                </a:lnTo>
                <a:lnTo>
                  <a:pt x="0" y="0"/>
                </a:lnTo>
                <a:close/>
              </a:path>
            </a:pathLst>
          </a:custGeom>
          <a:blipFill>
            <a:blip r:embed="rId9"/>
            <a:stretch>
              <a:fillRect l="0" t="0" r="0" b="0"/>
            </a:stretch>
          </a:blipFill>
        </p:spPr>
      </p:sp>
      <p:sp>
        <p:nvSpPr>
          <p:cNvPr name="TextBox 25" id="25"/>
          <p:cNvSpPr txBox="true"/>
          <p:nvPr/>
        </p:nvSpPr>
        <p:spPr>
          <a:xfrm rot="0">
            <a:off x="1729484" y="1074581"/>
            <a:ext cx="4163021" cy="257175"/>
          </a:xfrm>
          <a:prstGeom prst="rect">
            <a:avLst/>
          </a:prstGeom>
        </p:spPr>
        <p:txBody>
          <a:bodyPr anchor="t" rtlCol="false" tIns="0" lIns="0" bIns="0" rIns="0">
            <a:spAutoFit/>
          </a:bodyPr>
          <a:lstStyle/>
          <a:p>
            <a:pPr algn="ctr">
              <a:lnSpc>
                <a:spcPts val="2099"/>
              </a:lnSpc>
              <a:spcBef>
                <a:spcPct val="0"/>
              </a:spcBef>
            </a:pPr>
            <a:r>
              <a:rPr lang="en-US" b="true" sz="1499">
                <a:solidFill>
                  <a:srgbClr val="0093C1"/>
                </a:solidFill>
                <a:latin typeface="Poppins Bold"/>
                <a:ea typeface="Poppins Bold"/>
                <a:cs typeface="Poppins Bold"/>
                <a:sym typeface="Poppins Bold"/>
              </a:rPr>
              <a:t>[Εισαγωγή Ονόματος Ομάδας] Παρουσιάζει</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303595" y="288237"/>
            <a:ext cx="3434005" cy="4995850"/>
            <a:chOff x="0" y="0"/>
            <a:chExt cx="4578673" cy="6661134"/>
          </a:xfrm>
        </p:grpSpPr>
        <p:grpSp>
          <p:nvGrpSpPr>
            <p:cNvPr name="Group 3" id="3"/>
            <p:cNvGrpSpPr/>
            <p:nvPr/>
          </p:nvGrpSpPr>
          <p:grpSpPr>
            <a:xfrm rot="0">
              <a:off x="0" y="0"/>
              <a:ext cx="4441894" cy="6531170"/>
              <a:chOff x="0" y="0"/>
              <a:chExt cx="3115946" cy="4581553"/>
            </a:xfrm>
          </p:grpSpPr>
          <p:sp>
            <p:nvSpPr>
              <p:cNvPr name="Freeform 4" id="4"/>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5" id="5"/>
            <p:cNvGrpSpPr/>
            <p:nvPr/>
          </p:nvGrpSpPr>
          <p:grpSpPr>
            <a:xfrm rot="0">
              <a:off x="0" y="3921688"/>
              <a:ext cx="4441894" cy="2609482"/>
              <a:chOff x="0" y="0"/>
              <a:chExt cx="3115946" cy="1830526"/>
            </a:xfrm>
          </p:grpSpPr>
          <p:sp>
            <p:nvSpPr>
              <p:cNvPr name="Freeform 6" id="6"/>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7" id="7"/>
            <p:cNvSpPr/>
            <p:nvPr/>
          </p:nvSpPr>
          <p:spPr>
            <a:xfrm>
              <a:off x="658909" y="5836314"/>
              <a:ext cx="3124075" cy="0"/>
            </a:xfrm>
            <a:prstGeom prst="line">
              <a:avLst/>
            </a:prstGeom>
            <a:ln cap="rnd" w="33212">
              <a:solidFill>
                <a:srgbClr val="FED11E"/>
              </a:solidFill>
              <a:prstDash val="sysDot"/>
              <a:headEnd type="none" len="sm" w="sm"/>
              <a:tailEnd type="none" len="sm" w="sm"/>
            </a:ln>
          </p:spPr>
        </p:sp>
        <p:sp>
          <p:nvSpPr>
            <p:cNvPr name="AutoShape 8" id="8"/>
            <p:cNvSpPr/>
            <p:nvPr/>
          </p:nvSpPr>
          <p:spPr>
            <a:xfrm>
              <a:off x="658909" y="5364927"/>
              <a:ext cx="3124075" cy="0"/>
            </a:xfrm>
            <a:prstGeom prst="line">
              <a:avLst/>
            </a:prstGeom>
            <a:ln cap="rnd" w="33212">
              <a:solidFill>
                <a:srgbClr val="FED11E"/>
              </a:solidFill>
              <a:prstDash val="sysDot"/>
              <a:headEnd type="none" len="sm" w="sm"/>
              <a:tailEnd type="none" len="sm" w="sm"/>
            </a:ln>
          </p:spPr>
        </p:sp>
        <p:sp>
          <p:nvSpPr>
            <p:cNvPr name="TextBox 9" id="9"/>
            <p:cNvSpPr txBox="true"/>
            <p:nvPr/>
          </p:nvSpPr>
          <p:spPr>
            <a:xfrm rot="0">
              <a:off x="312337" y="4455441"/>
              <a:ext cx="3817221" cy="361162"/>
            </a:xfrm>
            <a:prstGeom prst="rect">
              <a:avLst/>
            </a:prstGeom>
          </p:spPr>
          <p:txBody>
            <a:bodyPr anchor="t" rtlCol="false" tIns="0" lIns="0" bIns="0" rIns="0">
              <a:spAutoFit/>
            </a:bodyPr>
            <a:lstStyle/>
            <a:p>
              <a:pPr algn="ctr">
                <a:lnSpc>
                  <a:spcPts val="2036"/>
                </a:lnSpc>
                <a:spcBef>
                  <a:spcPct val="0"/>
                </a:spcBef>
              </a:pPr>
              <a:r>
                <a:rPr lang="en-US" sz="1454">
                  <a:solidFill>
                    <a:srgbClr val="000000"/>
                  </a:solidFill>
                  <a:latin typeface="Aerospace bold"/>
                  <a:ea typeface="Aerospace bold"/>
                  <a:cs typeface="Aerospace bold"/>
                  <a:sym typeface="Aerospace bold"/>
                </a:rPr>
                <a:t>[ΕΙΣΑΓΩΓΗ ΗΜΕΡΟΜΗΝΙΑΣ]</a:t>
              </a:r>
            </a:p>
          </p:txBody>
        </p:sp>
        <p:sp>
          <p:nvSpPr>
            <p:cNvPr name="Freeform 10" id="10"/>
            <p:cNvSpPr/>
            <p:nvPr/>
          </p:nvSpPr>
          <p:spPr>
            <a:xfrm flipH="false" flipV="false" rot="-4537625">
              <a:off x="410007" y="4171275"/>
              <a:ext cx="524995" cy="524995"/>
            </a:xfrm>
            <a:custGeom>
              <a:avLst/>
              <a:gdLst/>
              <a:ahLst/>
              <a:cxnLst/>
              <a:rect r="r" b="b" t="t" l="l"/>
              <a:pathLst>
                <a:path h="524995" w="524995">
                  <a:moveTo>
                    <a:pt x="0" y="0"/>
                  </a:moveTo>
                  <a:lnTo>
                    <a:pt x="524995" y="0"/>
                  </a:lnTo>
                  <a:lnTo>
                    <a:pt x="524995" y="524994"/>
                  </a:lnTo>
                  <a:lnTo>
                    <a:pt x="0" y="524994"/>
                  </a:lnTo>
                  <a:lnTo>
                    <a:pt x="0" y="0"/>
                  </a:lnTo>
                  <a:close/>
                </a:path>
              </a:pathLst>
            </a:custGeom>
            <a:blipFill>
              <a:blip r:embed="rId2"/>
              <a:stretch>
                <a:fillRect l="0" t="0" r="0" b="0"/>
              </a:stretch>
            </a:blipFill>
          </p:spPr>
        </p:sp>
        <p:sp>
          <p:nvSpPr>
            <p:cNvPr name="Freeform 11" id="11"/>
            <p:cNvSpPr/>
            <p:nvPr/>
          </p:nvSpPr>
          <p:spPr>
            <a:xfrm flipH="false" flipV="false" rot="576377">
              <a:off x="3564439" y="4215274"/>
              <a:ext cx="524995" cy="524995"/>
            </a:xfrm>
            <a:custGeom>
              <a:avLst/>
              <a:gdLst/>
              <a:ahLst/>
              <a:cxnLst/>
              <a:rect r="r" b="b" t="t" l="l"/>
              <a:pathLst>
                <a:path h="524995" w="524995">
                  <a:moveTo>
                    <a:pt x="0" y="0"/>
                  </a:moveTo>
                  <a:lnTo>
                    <a:pt x="524994" y="0"/>
                  </a:lnTo>
                  <a:lnTo>
                    <a:pt x="524994" y="524995"/>
                  </a:lnTo>
                  <a:lnTo>
                    <a:pt x="0" y="524995"/>
                  </a:lnTo>
                  <a:lnTo>
                    <a:pt x="0" y="0"/>
                  </a:lnTo>
                  <a:close/>
                </a:path>
              </a:pathLst>
            </a:custGeom>
            <a:blipFill>
              <a:blip r:embed="rId2"/>
              <a:stretch>
                <a:fillRect l="0" t="0" r="0" b="0"/>
              </a:stretch>
            </a:blipFill>
          </p:spPr>
        </p:sp>
        <p:sp>
          <p:nvSpPr>
            <p:cNvPr name="Freeform 12" id="12"/>
            <p:cNvSpPr/>
            <p:nvPr/>
          </p:nvSpPr>
          <p:spPr>
            <a:xfrm flipH="false" flipV="false" rot="0">
              <a:off x="346144" y="2053843"/>
              <a:ext cx="3836887" cy="2187026"/>
            </a:xfrm>
            <a:custGeom>
              <a:avLst/>
              <a:gdLst/>
              <a:ahLst/>
              <a:cxnLst/>
              <a:rect r="r" b="b" t="t" l="l"/>
              <a:pathLst>
                <a:path h="2187026" w="3836887">
                  <a:moveTo>
                    <a:pt x="0" y="0"/>
                  </a:moveTo>
                  <a:lnTo>
                    <a:pt x="3836887" y="0"/>
                  </a:lnTo>
                  <a:lnTo>
                    <a:pt x="3836887" y="2187026"/>
                  </a:lnTo>
                  <a:lnTo>
                    <a:pt x="0" y="2187026"/>
                  </a:lnTo>
                  <a:lnTo>
                    <a:pt x="0" y="0"/>
                  </a:lnTo>
                  <a:close/>
                </a:path>
              </a:pathLst>
            </a:custGeom>
            <a:blipFill>
              <a:blip r:embed="rId3"/>
              <a:stretch>
                <a:fillRect l="0" t="0" r="0" b="0"/>
              </a:stretch>
            </a:blipFill>
          </p:spPr>
        </p:sp>
        <p:sp>
          <p:nvSpPr>
            <p:cNvPr name="TextBox 13" id="13"/>
            <p:cNvSpPr txBox="true"/>
            <p:nvPr/>
          </p:nvSpPr>
          <p:spPr>
            <a:xfrm rot="0">
              <a:off x="434216" y="5485756"/>
              <a:ext cx="3573463" cy="21434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Aerospace bold"/>
                  <a:ea typeface="Aerospace bold"/>
                  <a:cs typeface="Aerospace bold"/>
                  <a:sym typeface="Aerospace bold"/>
                </a:rPr>
                <a:t>[ΕΙΣΑΓΩΓΗ ΤΟΠΟΘΕΣΙΑΣ]</a:t>
              </a:r>
            </a:p>
          </p:txBody>
        </p:sp>
        <p:sp>
          <p:nvSpPr>
            <p:cNvPr name="TextBox 14" id="14"/>
            <p:cNvSpPr txBox="true"/>
            <p:nvPr/>
          </p:nvSpPr>
          <p:spPr>
            <a:xfrm rot="0">
              <a:off x="815446" y="6260859"/>
              <a:ext cx="2812744" cy="194560"/>
            </a:xfrm>
            <a:prstGeom prst="rect">
              <a:avLst/>
            </a:prstGeom>
          </p:spPr>
          <p:txBody>
            <a:bodyPr anchor="t" rtlCol="false" tIns="0" lIns="0" bIns="0" rIns="0">
              <a:spAutoFit/>
            </a:bodyPr>
            <a:lstStyle/>
            <a:p>
              <a:pPr algn="ctr">
                <a:lnSpc>
                  <a:spcPts val="1147"/>
                </a:lnSpc>
                <a:spcBef>
                  <a:spcPct val="0"/>
                </a:spcBef>
              </a:pPr>
              <a:r>
                <a:rPr lang="en-US" sz="819">
                  <a:solidFill>
                    <a:srgbClr val="0D9613"/>
                  </a:solidFill>
                  <a:latin typeface="Poppins"/>
                  <a:ea typeface="Poppins"/>
                  <a:cs typeface="Poppins"/>
                  <a:sym typeface="Poppins"/>
                </a:rPr>
                <a:t>#GREENMEMEEFFECT</a:t>
              </a:r>
            </a:p>
          </p:txBody>
        </p:sp>
        <p:sp>
          <p:nvSpPr>
            <p:cNvPr name="TextBox 15" id="15"/>
            <p:cNvSpPr txBox="true"/>
            <p:nvPr/>
          </p:nvSpPr>
          <p:spPr>
            <a:xfrm rot="0">
              <a:off x="434216" y="5957587"/>
              <a:ext cx="3573463" cy="21434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Aerospace bold"/>
                  <a:ea typeface="Aerospace bold"/>
                  <a:cs typeface="Aerospace bold"/>
                  <a:sym typeface="Aerospace bold"/>
                </a:rPr>
                <a:t>[ΠΛΗΡΟΦΟΡΙΕΣ ΕΓΓΡΑΦΗΣ]</a:t>
              </a:r>
            </a:p>
          </p:txBody>
        </p:sp>
        <p:sp>
          <p:nvSpPr>
            <p:cNvPr name="Freeform 16" id="16"/>
            <p:cNvSpPr/>
            <p:nvPr/>
          </p:nvSpPr>
          <p:spPr>
            <a:xfrm flipH="false" flipV="false" rot="0">
              <a:off x="3524315" y="5606775"/>
              <a:ext cx="1054358" cy="1054358"/>
            </a:xfrm>
            <a:custGeom>
              <a:avLst/>
              <a:gdLst/>
              <a:ahLst/>
              <a:cxnLst/>
              <a:rect r="r" b="b" t="t" l="l"/>
              <a:pathLst>
                <a:path h="1054358" w="1054358">
                  <a:moveTo>
                    <a:pt x="0" y="0"/>
                  </a:moveTo>
                  <a:lnTo>
                    <a:pt x="1054358" y="0"/>
                  </a:lnTo>
                  <a:lnTo>
                    <a:pt x="1054358" y="1054359"/>
                  </a:lnTo>
                  <a:lnTo>
                    <a:pt x="0" y="1054359"/>
                  </a:lnTo>
                  <a:lnTo>
                    <a:pt x="0" y="0"/>
                  </a:lnTo>
                  <a:close/>
                </a:path>
              </a:pathLst>
            </a:custGeom>
            <a:blipFill>
              <a:blip r:embed="rId4"/>
              <a:stretch>
                <a:fillRect l="0" t="0" r="0" b="0"/>
              </a:stretch>
            </a:blipFill>
          </p:spPr>
        </p:sp>
        <p:sp>
          <p:nvSpPr>
            <p:cNvPr name="Freeform 17" id="17"/>
            <p:cNvSpPr/>
            <p:nvPr/>
          </p:nvSpPr>
          <p:spPr>
            <a:xfrm flipH="false" flipV="false" rot="-1134139">
              <a:off x="3767952" y="5430024"/>
              <a:ext cx="692071" cy="456767"/>
            </a:xfrm>
            <a:custGeom>
              <a:avLst/>
              <a:gdLst/>
              <a:ahLst/>
              <a:cxnLst/>
              <a:rect r="r" b="b" t="t" l="l"/>
              <a:pathLst>
                <a:path h="456767" w="692071">
                  <a:moveTo>
                    <a:pt x="0" y="0"/>
                  </a:moveTo>
                  <a:lnTo>
                    <a:pt x="692071" y="0"/>
                  </a:lnTo>
                  <a:lnTo>
                    <a:pt x="692071" y="456767"/>
                  </a:lnTo>
                  <a:lnTo>
                    <a:pt x="0" y="456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868009" y="2429064"/>
              <a:ext cx="598057" cy="598057"/>
            </a:xfrm>
            <a:custGeom>
              <a:avLst/>
              <a:gdLst/>
              <a:ahLst/>
              <a:cxnLst/>
              <a:rect r="r" b="b" t="t" l="l"/>
              <a:pathLst>
                <a:path h="598057" w="598057">
                  <a:moveTo>
                    <a:pt x="0" y="0"/>
                  </a:moveTo>
                  <a:lnTo>
                    <a:pt x="598057" y="0"/>
                  </a:lnTo>
                  <a:lnTo>
                    <a:pt x="598057" y="598057"/>
                  </a:lnTo>
                  <a:lnTo>
                    <a:pt x="0" y="598057"/>
                  </a:lnTo>
                  <a:lnTo>
                    <a:pt x="0" y="0"/>
                  </a:lnTo>
                  <a:close/>
                </a:path>
              </a:pathLst>
            </a:custGeom>
            <a:blipFill>
              <a:blip r:embed="rId7"/>
              <a:stretch>
                <a:fillRect l="0" t="0" r="0" b="0"/>
              </a:stretch>
            </a:blipFill>
          </p:spPr>
        </p:sp>
        <p:sp>
          <p:nvSpPr>
            <p:cNvPr name="TextBox 19" id="19"/>
            <p:cNvSpPr txBox="true"/>
            <p:nvPr/>
          </p:nvSpPr>
          <p:spPr>
            <a:xfrm rot="0">
              <a:off x="648790" y="4914066"/>
              <a:ext cx="3144313" cy="387509"/>
            </a:xfrm>
            <a:prstGeom prst="rect">
              <a:avLst/>
            </a:prstGeom>
          </p:spPr>
          <p:txBody>
            <a:bodyPr anchor="t" rtlCol="false" tIns="0" lIns="0" bIns="0" rIns="0">
              <a:spAutoFit/>
            </a:bodyPr>
            <a:lstStyle/>
            <a:p>
              <a:pPr algn="ctr">
                <a:lnSpc>
                  <a:spcPts val="1147"/>
                </a:lnSpc>
                <a:spcBef>
                  <a:spcPct val="0"/>
                </a:spcBef>
              </a:pPr>
              <a:r>
                <a:rPr lang="en-US" b="true" sz="819">
                  <a:solidFill>
                    <a:srgbClr val="0D9613"/>
                  </a:solidFill>
                  <a:latin typeface="Poppins Bold"/>
                  <a:ea typeface="Poppins Bold"/>
                  <a:cs typeface="Poppins Bold"/>
                  <a:sym typeface="Poppins Bold"/>
                </a:rPr>
                <a:t>Φέρτε ένα πιάτο της επιλογής σας και μοιραστείτε το με όλους!</a:t>
              </a:r>
            </a:p>
          </p:txBody>
        </p:sp>
        <p:sp>
          <p:nvSpPr>
            <p:cNvPr name="TextBox 20" id="20"/>
            <p:cNvSpPr txBox="true"/>
            <p:nvPr/>
          </p:nvSpPr>
          <p:spPr>
            <a:xfrm rot="-150323">
              <a:off x="293000" y="601687"/>
              <a:ext cx="3907575" cy="883863"/>
            </a:xfrm>
            <a:prstGeom prst="rect">
              <a:avLst/>
            </a:prstGeom>
          </p:spPr>
          <p:txBody>
            <a:bodyPr anchor="t" rtlCol="false" tIns="0" lIns="0" bIns="0" rIns="0">
              <a:spAutoFit/>
            </a:bodyPr>
            <a:lstStyle/>
            <a:p>
              <a:pPr algn="ctr">
                <a:lnSpc>
                  <a:spcPts val="3601"/>
                </a:lnSpc>
                <a:spcBef>
                  <a:spcPct val="0"/>
                </a:spcBef>
              </a:pPr>
              <a:r>
                <a:rPr lang="en-US" sz="2572">
                  <a:solidFill>
                    <a:srgbClr val="F49600"/>
                  </a:solidFill>
                  <a:latin typeface="Pacifico"/>
                  <a:ea typeface="Pacifico"/>
                  <a:cs typeface="Pacifico"/>
                  <a:sym typeface="Pacifico"/>
                </a:rPr>
                <a:t>Ημέρα Προσφοράς</a:t>
              </a:r>
            </a:p>
          </p:txBody>
        </p:sp>
        <p:sp>
          <p:nvSpPr>
            <p:cNvPr name="TextBox 21" id="21"/>
            <p:cNvSpPr txBox="true"/>
            <p:nvPr/>
          </p:nvSpPr>
          <p:spPr>
            <a:xfrm rot="0">
              <a:off x="815446" y="558140"/>
              <a:ext cx="2898282" cy="181988"/>
            </a:xfrm>
            <a:prstGeom prst="rect">
              <a:avLst/>
            </a:prstGeom>
          </p:spPr>
          <p:txBody>
            <a:bodyPr anchor="t" rtlCol="false" tIns="0" lIns="0" bIns="0" rIns="0">
              <a:spAutoFit/>
            </a:bodyPr>
            <a:lstStyle/>
            <a:p>
              <a:pPr algn="ctr">
                <a:lnSpc>
                  <a:spcPts val="1195"/>
                </a:lnSpc>
                <a:spcBef>
                  <a:spcPct val="0"/>
                </a:spcBef>
              </a:pPr>
            </a:p>
          </p:txBody>
        </p:sp>
        <p:sp>
          <p:nvSpPr>
            <p:cNvPr name="TextBox 22" id="22"/>
            <p:cNvSpPr txBox="true"/>
            <p:nvPr/>
          </p:nvSpPr>
          <p:spPr>
            <a:xfrm rot="-150323">
              <a:off x="71254" y="1227130"/>
              <a:ext cx="4193679" cy="906180"/>
            </a:xfrm>
            <a:prstGeom prst="rect">
              <a:avLst/>
            </a:prstGeom>
          </p:spPr>
          <p:txBody>
            <a:bodyPr anchor="t" rtlCol="false" tIns="0" lIns="0" bIns="0" rIns="0">
              <a:spAutoFit/>
            </a:bodyPr>
            <a:lstStyle/>
            <a:p>
              <a:pPr algn="ctr">
                <a:lnSpc>
                  <a:spcPts val="3461"/>
                </a:lnSpc>
                <a:spcBef>
                  <a:spcPct val="0"/>
                </a:spcBef>
              </a:pPr>
              <a:r>
                <a:rPr lang="en-US" sz="2472">
                  <a:solidFill>
                    <a:srgbClr val="26A9E0"/>
                  </a:solidFill>
                  <a:latin typeface="Pacifico"/>
                  <a:ea typeface="Pacifico"/>
                  <a:cs typeface="Pacifico"/>
                  <a:sym typeface="Pacifico"/>
                </a:rPr>
                <a:t>Κοινοτικού Γεύματος</a:t>
              </a:r>
            </a:p>
          </p:txBody>
        </p:sp>
        <p:sp>
          <p:nvSpPr>
            <p:cNvPr name="Freeform 23" id="23"/>
            <p:cNvSpPr/>
            <p:nvPr/>
          </p:nvSpPr>
          <p:spPr>
            <a:xfrm flipH="false" flipV="false" rot="0">
              <a:off x="23464" y="23596"/>
              <a:ext cx="821504" cy="1041571"/>
            </a:xfrm>
            <a:custGeom>
              <a:avLst/>
              <a:gdLst/>
              <a:ahLst/>
              <a:cxnLst/>
              <a:rect r="r" b="b" t="t" l="l"/>
              <a:pathLst>
                <a:path h="1041571" w="821504">
                  <a:moveTo>
                    <a:pt x="0" y="0"/>
                  </a:moveTo>
                  <a:lnTo>
                    <a:pt x="821503" y="0"/>
                  </a:lnTo>
                  <a:lnTo>
                    <a:pt x="821503" y="1041570"/>
                  </a:lnTo>
                  <a:lnTo>
                    <a:pt x="0" y="1041570"/>
                  </a:lnTo>
                  <a:lnTo>
                    <a:pt x="0" y="0"/>
                  </a:lnTo>
                  <a:close/>
                </a:path>
              </a:pathLst>
            </a:custGeom>
            <a:blipFill>
              <a:blip r:embed="rId8"/>
              <a:stretch>
                <a:fillRect l="0" t="0" r="0" b="0"/>
              </a:stretch>
            </a:blipFill>
          </p:spPr>
        </p:sp>
      </p:grpSp>
      <p:grpSp>
        <p:nvGrpSpPr>
          <p:cNvPr name="Group 24" id="24"/>
          <p:cNvGrpSpPr/>
          <p:nvPr/>
        </p:nvGrpSpPr>
        <p:grpSpPr>
          <a:xfrm rot="0">
            <a:off x="303595" y="5534491"/>
            <a:ext cx="3434005" cy="4995850"/>
            <a:chOff x="0" y="0"/>
            <a:chExt cx="4578673" cy="6661134"/>
          </a:xfrm>
        </p:grpSpPr>
        <p:grpSp>
          <p:nvGrpSpPr>
            <p:cNvPr name="Group 25" id="25"/>
            <p:cNvGrpSpPr/>
            <p:nvPr/>
          </p:nvGrpSpPr>
          <p:grpSpPr>
            <a:xfrm rot="0">
              <a:off x="0" y="0"/>
              <a:ext cx="4441894" cy="6531170"/>
              <a:chOff x="0" y="0"/>
              <a:chExt cx="3115946" cy="4581553"/>
            </a:xfrm>
          </p:grpSpPr>
          <p:sp>
            <p:nvSpPr>
              <p:cNvPr name="Freeform 26" id="26"/>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27" id="27"/>
            <p:cNvGrpSpPr/>
            <p:nvPr/>
          </p:nvGrpSpPr>
          <p:grpSpPr>
            <a:xfrm rot="0">
              <a:off x="0" y="3921688"/>
              <a:ext cx="4441894" cy="2609482"/>
              <a:chOff x="0" y="0"/>
              <a:chExt cx="3115946" cy="1830526"/>
            </a:xfrm>
          </p:grpSpPr>
          <p:sp>
            <p:nvSpPr>
              <p:cNvPr name="Freeform 28" id="28"/>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29" id="29"/>
            <p:cNvSpPr/>
            <p:nvPr/>
          </p:nvSpPr>
          <p:spPr>
            <a:xfrm>
              <a:off x="658909" y="5836314"/>
              <a:ext cx="3124075" cy="0"/>
            </a:xfrm>
            <a:prstGeom prst="line">
              <a:avLst/>
            </a:prstGeom>
            <a:ln cap="rnd" w="33212">
              <a:solidFill>
                <a:srgbClr val="FED11E"/>
              </a:solidFill>
              <a:prstDash val="sysDot"/>
              <a:headEnd type="none" len="sm" w="sm"/>
              <a:tailEnd type="none" len="sm" w="sm"/>
            </a:ln>
          </p:spPr>
        </p:sp>
        <p:sp>
          <p:nvSpPr>
            <p:cNvPr name="AutoShape 30" id="30"/>
            <p:cNvSpPr/>
            <p:nvPr/>
          </p:nvSpPr>
          <p:spPr>
            <a:xfrm>
              <a:off x="658909" y="5364927"/>
              <a:ext cx="3124075" cy="0"/>
            </a:xfrm>
            <a:prstGeom prst="line">
              <a:avLst/>
            </a:prstGeom>
            <a:ln cap="rnd" w="33212">
              <a:solidFill>
                <a:srgbClr val="FED11E"/>
              </a:solidFill>
              <a:prstDash val="sysDot"/>
              <a:headEnd type="none" len="sm" w="sm"/>
              <a:tailEnd type="none" len="sm" w="sm"/>
            </a:ln>
          </p:spPr>
        </p:sp>
        <p:sp>
          <p:nvSpPr>
            <p:cNvPr name="TextBox 31" id="31"/>
            <p:cNvSpPr txBox="true"/>
            <p:nvPr/>
          </p:nvSpPr>
          <p:spPr>
            <a:xfrm rot="0">
              <a:off x="312337" y="4455441"/>
              <a:ext cx="3817221" cy="361162"/>
            </a:xfrm>
            <a:prstGeom prst="rect">
              <a:avLst/>
            </a:prstGeom>
          </p:spPr>
          <p:txBody>
            <a:bodyPr anchor="t" rtlCol="false" tIns="0" lIns="0" bIns="0" rIns="0">
              <a:spAutoFit/>
            </a:bodyPr>
            <a:lstStyle/>
            <a:p>
              <a:pPr algn="ctr">
                <a:lnSpc>
                  <a:spcPts val="2036"/>
                </a:lnSpc>
                <a:spcBef>
                  <a:spcPct val="0"/>
                </a:spcBef>
              </a:pPr>
              <a:r>
                <a:rPr lang="en-US" sz="1454">
                  <a:solidFill>
                    <a:srgbClr val="000000"/>
                  </a:solidFill>
                  <a:latin typeface="Aerospace bold"/>
                  <a:ea typeface="Aerospace bold"/>
                  <a:cs typeface="Aerospace bold"/>
                  <a:sym typeface="Aerospace bold"/>
                </a:rPr>
                <a:t>[ΕΙΣΑΓΩΓΗ ΗΜΕΡΟΜΗΝΙΑΣ]</a:t>
              </a:r>
            </a:p>
          </p:txBody>
        </p:sp>
        <p:sp>
          <p:nvSpPr>
            <p:cNvPr name="Freeform 32" id="32"/>
            <p:cNvSpPr/>
            <p:nvPr/>
          </p:nvSpPr>
          <p:spPr>
            <a:xfrm flipH="false" flipV="false" rot="-4537625">
              <a:off x="410007" y="4171275"/>
              <a:ext cx="524995" cy="524995"/>
            </a:xfrm>
            <a:custGeom>
              <a:avLst/>
              <a:gdLst/>
              <a:ahLst/>
              <a:cxnLst/>
              <a:rect r="r" b="b" t="t" l="l"/>
              <a:pathLst>
                <a:path h="524995" w="524995">
                  <a:moveTo>
                    <a:pt x="0" y="0"/>
                  </a:moveTo>
                  <a:lnTo>
                    <a:pt x="524995" y="0"/>
                  </a:lnTo>
                  <a:lnTo>
                    <a:pt x="524995" y="524994"/>
                  </a:lnTo>
                  <a:lnTo>
                    <a:pt x="0" y="524994"/>
                  </a:lnTo>
                  <a:lnTo>
                    <a:pt x="0" y="0"/>
                  </a:lnTo>
                  <a:close/>
                </a:path>
              </a:pathLst>
            </a:custGeom>
            <a:blipFill>
              <a:blip r:embed="rId2"/>
              <a:stretch>
                <a:fillRect l="0" t="0" r="0" b="0"/>
              </a:stretch>
            </a:blipFill>
          </p:spPr>
        </p:sp>
        <p:sp>
          <p:nvSpPr>
            <p:cNvPr name="Freeform 33" id="33"/>
            <p:cNvSpPr/>
            <p:nvPr/>
          </p:nvSpPr>
          <p:spPr>
            <a:xfrm flipH="false" flipV="false" rot="576377">
              <a:off x="3564439" y="4215274"/>
              <a:ext cx="524995" cy="524995"/>
            </a:xfrm>
            <a:custGeom>
              <a:avLst/>
              <a:gdLst/>
              <a:ahLst/>
              <a:cxnLst/>
              <a:rect r="r" b="b" t="t" l="l"/>
              <a:pathLst>
                <a:path h="524995" w="524995">
                  <a:moveTo>
                    <a:pt x="0" y="0"/>
                  </a:moveTo>
                  <a:lnTo>
                    <a:pt x="524994" y="0"/>
                  </a:lnTo>
                  <a:lnTo>
                    <a:pt x="524994" y="524995"/>
                  </a:lnTo>
                  <a:lnTo>
                    <a:pt x="0" y="524995"/>
                  </a:lnTo>
                  <a:lnTo>
                    <a:pt x="0" y="0"/>
                  </a:lnTo>
                  <a:close/>
                </a:path>
              </a:pathLst>
            </a:custGeom>
            <a:blipFill>
              <a:blip r:embed="rId2"/>
              <a:stretch>
                <a:fillRect l="0" t="0" r="0" b="0"/>
              </a:stretch>
            </a:blipFill>
          </p:spPr>
        </p:sp>
        <p:sp>
          <p:nvSpPr>
            <p:cNvPr name="Freeform 34" id="34"/>
            <p:cNvSpPr/>
            <p:nvPr/>
          </p:nvSpPr>
          <p:spPr>
            <a:xfrm flipH="false" flipV="false" rot="0">
              <a:off x="346144" y="2053843"/>
              <a:ext cx="3836887" cy="2187026"/>
            </a:xfrm>
            <a:custGeom>
              <a:avLst/>
              <a:gdLst/>
              <a:ahLst/>
              <a:cxnLst/>
              <a:rect r="r" b="b" t="t" l="l"/>
              <a:pathLst>
                <a:path h="2187026" w="3836887">
                  <a:moveTo>
                    <a:pt x="0" y="0"/>
                  </a:moveTo>
                  <a:lnTo>
                    <a:pt x="3836887" y="0"/>
                  </a:lnTo>
                  <a:lnTo>
                    <a:pt x="3836887" y="2187026"/>
                  </a:lnTo>
                  <a:lnTo>
                    <a:pt x="0" y="2187026"/>
                  </a:lnTo>
                  <a:lnTo>
                    <a:pt x="0" y="0"/>
                  </a:lnTo>
                  <a:close/>
                </a:path>
              </a:pathLst>
            </a:custGeom>
            <a:blipFill>
              <a:blip r:embed="rId3"/>
              <a:stretch>
                <a:fillRect l="0" t="0" r="0" b="0"/>
              </a:stretch>
            </a:blipFill>
          </p:spPr>
        </p:sp>
        <p:sp>
          <p:nvSpPr>
            <p:cNvPr name="TextBox 35" id="35"/>
            <p:cNvSpPr txBox="true"/>
            <p:nvPr/>
          </p:nvSpPr>
          <p:spPr>
            <a:xfrm rot="0">
              <a:off x="434216" y="5485756"/>
              <a:ext cx="3573463" cy="21434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Aerospace bold"/>
                  <a:ea typeface="Aerospace bold"/>
                  <a:cs typeface="Aerospace bold"/>
                  <a:sym typeface="Aerospace bold"/>
                </a:rPr>
                <a:t>[ΕΙΣΑΓΩΓΗ ΤΟΠΟΘΕΣΙΑΣ]</a:t>
              </a:r>
            </a:p>
          </p:txBody>
        </p:sp>
        <p:sp>
          <p:nvSpPr>
            <p:cNvPr name="TextBox 36" id="36"/>
            <p:cNvSpPr txBox="true"/>
            <p:nvPr/>
          </p:nvSpPr>
          <p:spPr>
            <a:xfrm rot="0">
              <a:off x="815446" y="6260859"/>
              <a:ext cx="2812744" cy="194560"/>
            </a:xfrm>
            <a:prstGeom prst="rect">
              <a:avLst/>
            </a:prstGeom>
          </p:spPr>
          <p:txBody>
            <a:bodyPr anchor="t" rtlCol="false" tIns="0" lIns="0" bIns="0" rIns="0">
              <a:spAutoFit/>
            </a:bodyPr>
            <a:lstStyle/>
            <a:p>
              <a:pPr algn="ctr">
                <a:lnSpc>
                  <a:spcPts val="1147"/>
                </a:lnSpc>
                <a:spcBef>
                  <a:spcPct val="0"/>
                </a:spcBef>
              </a:pPr>
              <a:r>
                <a:rPr lang="en-US" sz="819">
                  <a:solidFill>
                    <a:srgbClr val="0D9613"/>
                  </a:solidFill>
                  <a:latin typeface="Poppins"/>
                  <a:ea typeface="Poppins"/>
                  <a:cs typeface="Poppins"/>
                  <a:sym typeface="Poppins"/>
                </a:rPr>
                <a:t>#GREENMEMEEFFECT</a:t>
              </a:r>
            </a:p>
          </p:txBody>
        </p:sp>
        <p:sp>
          <p:nvSpPr>
            <p:cNvPr name="TextBox 37" id="37"/>
            <p:cNvSpPr txBox="true"/>
            <p:nvPr/>
          </p:nvSpPr>
          <p:spPr>
            <a:xfrm rot="0">
              <a:off x="434216" y="5957587"/>
              <a:ext cx="3573463" cy="21434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Aerospace bold"/>
                  <a:ea typeface="Aerospace bold"/>
                  <a:cs typeface="Aerospace bold"/>
                  <a:sym typeface="Aerospace bold"/>
                </a:rPr>
                <a:t>[ΠΛΗΡΟΦΟΡΙΕΣ ΕΓΓΡΑΦΗΣ]</a:t>
              </a:r>
            </a:p>
          </p:txBody>
        </p:sp>
        <p:sp>
          <p:nvSpPr>
            <p:cNvPr name="Freeform 38" id="38"/>
            <p:cNvSpPr/>
            <p:nvPr/>
          </p:nvSpPr>
          <p:spPr>
            <a:xfrm flipH="false" flipV="false" rot="0">
              <a:off x="3524315" y="5606775"/>
              <a:ext cx="1054358" cy="1054358"/>
            </a:xfrm>
            <a:custGeom>
              <a:avLst/>
              <a:gdLst/>
              <a:ahLst/>
              <a:cxnLst/>
              <a:rect r="r" b="b" t="t" l="l"/>
              <a:pathLst>
                <a:path h="1054358" w="1054358">
                  <a:moveTo>
                    <a:pt x="0" y="0"/>
                  </a:moveTo>
                  <a:lnTo>
                    <a:pt x="1054358" y="0"/>
                  </a:lnTo>
                  <a:lnTo>
                    <a:pt x="1054358" y="1054359"/>
                  </a:lnTo>
                  <a:lnTo>
                    <a:pt x="0" y="1054359"/>
                  </a:lnTo>
                  <a:lnTo>
                    <a:pt x="0" y="0"/>
                  </a:lnTo>
                  <a:close/>
                </a:path>
              </a:pathLst>
            </a:custGeom>
            <a:blipFill>
              <a:blip r:embed="rId4"/>
              <a:stretch>
                <a:fillRect l="0" t="0" r="0" b="0"/>
              </a:stretch>
            </a:blipFill>
          </p:spPr>
        </p:sp>
        <p:sp>
          <p:nvSpPr>
            <p:cNvPr name="Freeform 39" id="39"/>
            <p:cNvSpPr/>
            <p:nvPr/>
          </p:nvSpPr>
          <p:spPr>
            <a:xfrm flipH="false" flipV="false" rot="-1134139">
              <a:off x="3767952" y="5430024"/>
              <a:ext cx="692071" cy="456767"/>
            </a:xfrm>
            <a:custGeom>
              <a:avLst/>
              <a:gdLst/>
              <a:ahLst/>
              <a:cxnLst/>
              <a:rect r="r" b="b" t="t" l="l"/>
              <a:pathLst>
                <a:path h="456767" w="692071">
                  <a:moveTo>
                    <a:pt x="0" y="0"/>
                  </a:moveTo>
                  <a:lnTo>
                    <a:pt x="692071" y="0"/>
                  </a:lnTo>
                  <a:lnTo>
                    <a:pt x="692071" y="456767"/>
                  </a:lnTo>
                  <a:lnTo>
                    <a:pt x="0" y="456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0" id="40"/>
            <p:cNvSpPr/>
            <p:nvPr/>
          </p:nvSpPr>
          <p:spPr>
            <a:xfrm flipH="false" flipV="false" rot="0">
              <a:off x="1868009" y="2429064"/>
              <a:ext cx="598057" cy="598057"/>
            </a:xfrm>
            <a:custGeom>
              <a:avLst/>
              <a:gdLst/>
              <a:ahLst/>
              <a:cxnLst/>
              <a:rect r="r" b="b" t="t" l="l"/>
              <a:pathLst>
                <a:path h="598057" w="598057">
                  <a:moveTo>
                    <a:pt x="0" y="0"/>
                  </a:moveTo>
                  <a:lnTo>
                    <a:pt x="598057" y="0"/>
                  </a:lnTo>
                  <a:lnTo>
                    <a:pt x="598057" y="598057"/>
                  </a:lnTo>
                  <a:lnTo>
                    <a:pt x="0" y="598057"/>
                  </a:lnTo>
                  <a:lnTo>
                    <a:pt x="0" y="0"/>
                  </a:lnTo>
                  <a:close/>
                </a:path>
              </a:pathLst>
            </a:custGeom>
            <a:blipFill>
              <a:blip r:embed="rId7"/>
              <a:stretch>
                <a:fillRect l="0" t="0" r="0" b="0"/>
              </a:stretch>
            </a:blipFill>
          </p:spPr>
        </p:sp>
        <p:sp>
          <p:nvSpPr>
            <p:cNvPr name="TextBox 41" id="41"/>
            <p:cNvSpPr txBox="true"/>
            <p:nvPr/>
          </p:nvSpPr>
          <p:spPr>
            <a:xfrm rot="0">
              <a:off x="648790" y="4914066"/>
              <a:ext cx="3144313" cy="387509"/>
            </a:xfrm>
            <a:prstGeom prst="rect">
              <a:avLst/>
            </a:prstGeom>
          </p:spPr>
          <p:txBody>
            <a:bodyPr anchor="t" rtlCol="false" tIns="0" lIns="0" bIns="0" rIns="0">
              <a:spAutoFit/>
            </a:bodyPr>
            <a:lstStyle/>
            <a:p>
              <a:pPr algn="ctr">
                <a:lnSpc>
                  <a:spcPts val="1147"/>
                </a:lnSpc>
                <a:spcBef>
                  <a:spcPct val="0"/>
                </a:spcBef>
              </a:pPr>
              <a:r>
                <a:rPr lang="en-US" b="true" sz="819">
                  <a:solidFill>
                    <a:srgbClr val="0D9613"/>
                  </a:solidFill>
                  <a:latin typeface="Poppins Bold"/>
                  <a:ea typeface="Poppins Bold"/>
                  <a:cs typeface="Poppins Bold"/>
                  <a:sym typeface="Poppins Bold"/>
                </a:rPr>
                <a:t>Φέρτε ένα πιάτο της επιλογής σας και μοιραστείτε το με όλους!</a:t>
              </a:r>
            </a:p>
          </p:txBody>
        </p:sp>
        <p:sp>
          <p:nvSpPr>
            <p:cNvPr name="TextBox 42" id="42"/>
            <p:cNvSpPr txBox="true"/>
            <p:nvPr/>
          </p:nvSpPr>
          <p:spPr>
            <a:xfrm rot="-150323">
              <a:off x="293000" y="601687"/>
              <a:ext cx="3907575" cy="883863"/>
            </a:xfrm>
            <a:prstGeom prst="rect">
              <a:avLst/>
            </a:prstGeom>
          </p:spPr>
          <p:txBody>
            <a:bodyPr anchor="t" rtlCol="false" tIns="0" lIns="0" bIns="0" rIns="0">
              <a:spAutoFit/>
            </a:bodyPr>
            <a:lstStyle/>
            <a:p>
              <a:pPr algn="ctr">
                <a:lnSpc>
                  <a:spcPts val="3601"/>
                </a:lnSpc>
                <a:spcBef>
                  <a:spcPct val="0"/>
                </a:spcBef>
              </a:pPr>
              <a:r>
                <a:rPr lang="en-US" sz="2572">
                  <a:solidFill>
                    <a:srgbClr val="F49600"/>
                  </a:solidFill>
                  <a:latin typeface="Pacifico"/>
                  <a:ea typeface="Pacifico"/>
                  <a:cs typeface="Pacifico"/>
                  <a:sym typeface="Pacifico"/>
                </a:rPr>
                <a:t>Ημέρα Προσφοράς</a:t>
              </a:r>
            </a:p>
          </p:txBody>
        </p:sp>
        <p:sp>
          <p:nvSpPr>
            <p:cNvPr name="TextBox 43" id="43"/>
            <p:cNvSpPr txBox="true"/>
            <p:nvPr/>
          </p:nvSpPr>
          <p:spPr>
            <a:xfrm rot="0">
              <a:off x="815446" y="558140"/>
              <a:ext cx="2898282" cy="181988"/>
            </a:xfrm>
            <a:prstGeom prst="rect">
              <a:avLst/>
            </a:prstGeom>
          </p:spPr>
          <p:txBody>
            <a:bodyPr anchor="t" rtlCol="false" tIns="0" lIns="0" bIns="0" rIns="0">
              <a:spAutoFit/>
            </a:bodyPr>
            <a:lstStyle/>
            <a:p>
              <a:pPr algn="ctr">
                <a:lnSpc>
                  <a:spcPts val="1195"/>
                </a:lnSpc>
                <a:spcBef>
                  <a:spcPct val="0"/>
                </a:spcBef>
              </a:pPr>
            </a:p>
          </p:txBody>
        </p:sp>
        <p:sp>
          <p:nvSpPr>
            <p:cNvPr name="TextBox 44" id="44"/>
            <p:cNvSpPr txBox="true"/>
            <p:nvPr/>
          </p:nvSpPr>
          <p:spPr>
            <a:xfrm rot="-150323">
              <a:off x="71254" y="1227130"/>
              <a:ext cx="4193679" cy="906180"/>
            </a:xfrm>
            <a:prstGeom prst="rect">
              <a:avLst/>
            </a:prstGeom>
          </p:spPr>
          <p:txBody>
            <a:bodyPr anchor="t" rtlCol="false" tIns="0" lIns="0" bIns="0" rIns="0">
              <a:spAutoFit/>
            </a:bodyPr>
            <a:lstStyle/>
            <a:p>
              <a:pPr algn="ctr">
                <a:lnSpc>
                  <a:spcPts val="3461"/>
                </a:lnSpc>
                <a:spcBef>
                  <a:spcPct val="0"/>
                </a:spcBef>
              </a:pPr>
              <a:r>
                <a:rPr lang="en-US" sz="2472">
                  <a:solidFill>
                    <a:srgbClr val="26A9E0"/>
                  </a:solidFill>
                  <a:latin typeface="Pacifico"/>
                  <a:ea typeface="Pacifico"/>
                  <a:cs typeface="Pacifico"/>
                  <a:sym typeface="Pacifico"/>
                </a:rPr>
                <a:t>Κοινοτικού Γεύματος</a:t>
              </a:r>
            </a:p>
          </p:txBody>
        </p:sp>
        <p:sp>
          <p:nvSpPr>
            <p:cNvPr name="Freeform 45" id="45"/>
            <p:cNvSpPr/>
            <p:nvPr/>
          </p:nvSpPr>
          <p:spPr>
            <a:xfrm flipH="false" flipV="false" rot="0">
              <a:off x="23464" y="23596"/>
              <a:ext cx="821504" cy="1041571"/>
            </a:xfrm>
            <a:custGeom>
              <a:avLst/>
              <a:gdLst/>
              <a:ahLst/>
              <a:cxnLst/>
              <a:rect r="r" b="b" t="t" l="l"/>
              <a:pathLst>
                <a:path h="1041571" w="821504">
                  <a:moveTo>
                    <a:pt x="0" y="0"/>
                  </a:moveTo>
                  <a:lnTo>
                    <a:pt x="821503" y="0"/>
                  </a:lnTo>
                  <a:lnTo>
                    <a:pt x="821503" y="1041570"/>
                  </a:lnTo>
                  <a:lnTo>
                    <a:pt x="0" y="1041570"/>
                  </a:lnTo>
                  <a:lnTo>
                    <a:pt x="0" y="0"/>
                  </a:lnTo>
                  <a:close/>
                </a:path>
              </a:pathLst>
            </a:custGeom>
            <a:blipFill>
              <a:blip r:embed="rId8"/>
              <a:stretch>
                <a:fillRect l="0" t="0" r="0" b="0"/>
              </a:stretch>
            </a:blipFill>
          </p:spPr>
        </p:sp>
      </p:grpSp>
      <p:grpSp>
        <p:nvGrpSpPr>
          <p:cNvPr name="Group 46" id="46"/>
          <p:cNvGrpSpPr/>
          <p:nvPr/>
        </p:nvGrpSpPr>
        <p:grpSpPr>
          <a:xfrm rot="0">
            <a:off x="3944513" y="288237"/>
            <a:ext cx="3434005" cy="4995850"/>
            <a:chOff x="0" y="0"/>
            <a:chExt cx="4578673" cy="6661134"/>
          </a:xfrm>
        </p:grpSpPr>
        <p:grpSp>
          <p:nvGrpSpPr>
            <p:cNvPr name="Group 47" id="47"/>
            <p:cNvGrpSpPr/>
            <p:nvPr/>
          </p:nvGrpSpPr>
          <p:grpSpPr>
            <a:xfrm rot="0">
              <a:off x="0" y="0"/>
              <a:ext cx="4441894" cy="6531170"/>
              <a:chOff x="0" y="0"/>
              <a:chExt cx="3115946" cy="4581553"/>
            </a:xfrm>
          </p:grpSpPr>
          <p:sp>
            <p:nvSpPr>
              <p:cNvPr name="Freeform 48" id="48"/>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49" id="49"/>
            <p:cNvGrpSpPr/>
            <p:nvPr/>
          </p:nvGrpSpPr>
          <p:grpSpPr>
            <a:xfrm rot="0">
              <a:off x="0" y="3921688"/>
              <a:ext cx="4441894" cy="2609482"/>
              <a:chOff x="0" y="0"/>
              <a:chExt cx="3115946" cy="1830526"/>
            </a:xfrm>
          </p:grpSpPr>
          <p:sp>
            <p:nvSpPr>
              <p:cNvPr name="Freeform 50" id="50"/>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51" id="51"/>
            <p:cNvSpPr/>
            <p:nvPr/>
          </p:nvSpPr>
          <p:spPr>
            <a:xfrm>
              <a:off x="658909" y="5836314"/>
              <a:ext cx="3124075" cy="0"/>
            </a:xfrm>
            <a:prstGeom prst="line">
              <a:avLst/>
            </a:prstGeom>
            <a:ln cap="rnd" w="33212">
              <a:solidFill>
                <a:srgbClr val="FED11E"/>
              </a:solidFill>
              <a:prstDash val="sysDot"/>
              <a:headEnd type="none" len="sm" w="sm"/>
              <a:tailEnd type="none" len="sm" w="sm"/>
            </a:ln>
          </p:spPr>
        </p:sp>
        <p:sp>
          <p:nvSpPr>
            <p:cNvPr name="AutoShape 52" id="52"/>
            <p:cNvSpPr/>
            <p:nvPr/>
          </p:nvSpPr>
          <p:spPr>
            <a:xfrm>
              <a:off x="658909" y="5364927"/>
              <a:ext cx="3124075" cy="0"/>
            </a:xfrm>
            <a:prstGeom prst="line">
              <a:avLst/>
            </a:prstGeom>
            <a:ln cap="rnd" w="33212">
              <a:solidFill>
                <a:srgbClr val="FED11E"/>
              </a:solidFill>
              <a:prstDash val="sysDot"/>
              <a:headEnd type="none" len="sm" w="sm"/>
              <a:tailEnd type="none" len="sm" w="sm"/>
            </a:ln>
          </p:spPr>
        </p:sp>
        <p:sp>
          <p:nvSpPr>
            <p:cNvPr name="TextBox 53" id="53"/>
            <p:cNvSpPr txBox="true"/>
            <p:nvPr/>
          </p:nvSpPr>
          <p:spPr>
            <a:xfrm rot="0">
              <a:off x="312337" y="4455441"/>
              <a:ext cx="3817221" cy="361162"/>
            </a:xfrm>
            <a:prstGeom prst="rect">
              <a:avLst/>
            </a:prstGeom>
          </p:spPr>
          <p:txBody>
            <a:bodyPr anchor="t" rtlCol="false" tIns="0" lIns="0" bIns="0" rIns="0">
              <a:spAutoFit/>
            </a:bodyPr>
            <a:lstStyle/>
            <a:p>
              <a:pPr algn="ctr">
                <a:lnSpc>
                  <a:spcPts val="2036"/>
                </a:lnSpc>
                <a:spcBef>
                  <a:spcPct val="0"/>
                </a:spcBef>
              </a:pPr>
              <a:r>
                <a:rPr lang="en-US" sz="1454">
                  <a:solidFill>
                    <a:srgbClr val="000000"/>
                  </a:solidFill>
                  <a:latin typeface="Aerospace bold"/>
                  <a:ea typeface="Aerospace bold"/>
                  <a:cs typeface="Aerospace bold"/>
                  <a:sym typeface="Aerospace bold"/>
                </a:rPr>
                <a:t>[ΕΙΣΑΓΩΓΗ ΗΜΕΡΟΜΗΝΙΑΣ]</a:t>
              </a:r>
            </a:p>
          </p:txBody>
        </p:sp>
        <p:sp>
          <p:nvSpPr>
            <p:cNvPr name="Freeform 54" id="54"/>
            <p:cNvSpPr/>
            <p:nvPr/>
          </p:nvSpPr>
          <p:spPr>
            <a:xfrm flipH="false" flipV="false" rot="-4537625">
              <a:off x="410007" y="4171275"/>
              <a:ext cx="524995" cy="524995"/>
            </a:xfrm>
            <a:custGeom>
              <a:avLst/>
              <a:gdLst/>
              <a:ahLst/>
              <a:cxnLst/>
              <a:rect r="r" b="b" t="t" l="l"/>
              <a:pathLst>
                <a:path h="524995" w="524995">
                  <a:moveTo>
                    <a:pt x="0" y="0"/>
                  </a:moveTo>
                  <a:lnTo>
                    <a:pt x="524995" y="0"/>
                  </a:lnTo>
                  <a:lnTo>
                    <a:pt x="524995" y="524994"/>
                  </a:lnTo>
                  <a:lnTo>
                    <a:pt x="0" y="524994"/>
                  </a:lnTo>
                  <a:lnTo>
                    <a:pt x="0" y="0"/>
                  </a:lnTo>
                  <a:close/>
                </a:path>
              </a:pathLst>
            </a:custGeom>
            <a:blipFill>
              <a:blip r:embed="rId2"/>
              <a:stretch>
                <a:fillRect l="0" t="0" r="0" b="0"/>
              </a:stretch>
            </a:blipFill>
          </p:spPr>
        </p:sp>
        <p:sp>
          <p:nvSpPr>
            <p:cNvPr name="Freeform 55" id="55"/>
            <p:cNvSpPr/>
            <p:nvPr/>
          </p:nvSpPr>
          <p:spPr>
            <a:xfrm flipH="false" flipV="false" rot="576377">
              <a:off x="3564439" y="4215274"/>
              <a:ext cx="524995" cy="524995"/>
            </a:xfrm>
            <a:custGeom>
              <a:avLst/>
              <a:gdLst/>
              <a:ahLst/>
              <a:cxnLst/>
              <a:rect r="r" b="b" t="t" l="l"/>
              <a:pathLst>
                <a:path h="524995" w="524995">
                  <a:moveTo>
                    <a:pt x="0" y="0"/>
                  </a:moveTo>
                  <a:lnTo>
                    <a:pt x="524994" y="0"/>
                  </a:lnTo>
                  <a:lnTo>
                    <a:pt x="524994" y="524995"/>
                  </a:lnTo>
                  <a:lnTo>
                    <a:pt x="0" y="524995"/>
                  </a:lnTo>
                  <a:lnTo>
                    <a:pt x="0" y="0"/>
                  </a:lnTo>
                  <a:close/>
                </a:path>
              </a:pathLst>
            </a:custGeom>
            <a:blipFill>
              <a:blip r:embed="rId2"/>
              <a:stretch>
                <a:fillRect l="0" t="0" r="0" b="0"/>
              </a:stretch>
            </a:blipFill>
          </p:spPr>
        </p:sp>
        <p:sp>
          <p:nvSpPr>
            <p:cNvPr name="Freeform 56" id="56"/>
            <p:cNvSpPr/>
            <p:nvPr/>
          </p:nvSpPr>
          <p:spPr>
            <a:xfrm flipH="false" flipV="false" rot="0">
              <a:off x="346144" y="2053843"/>
              <a:ext cx="3836887" cy="2187026"/>
            </a:xfrm>
            <a:custGeom>
              <a:avLst/>
              <a:gdLst/>
              <a:ahLst/>
              <a:cxnLst/>
              <a:rect r="r" b="b" t="t" l="l"/>
              <a:pathLst>
                <a:path h="2187026" w="3836887">
                  <a:moveTo>
                    <a:pt x="0" y="0"/>
                  </a:moveTo>
                  <a:lnTo>
                    <a:pt x="3836887" y="0"/>
                  </a:lnTo>
                  <a:lnTo>
                    <a:pt x="3836887" y="2187026"/>
                  </a:lnTo>
                  <a:lnTo>
                    <a:pt x="0" y="2187026"/>
                  </a:lnTo>
                  <a:lnTo>
                    <a:pt x="0" y="0"/>
                  </a:lnTo>
                  <a:close/>
                </a:path>
              </a:pathLst>
            </a:custGeom>
            <a:blipFill>
              <a:blip r:embed="rId3"/>
              <a:stretch>
                <a:fillRect l="0" t="0" r="0" b="0"/>
              </a:stretch>
            </a:blipFill>
          </p:spPr>
        </p:sp>
        <p:sp>
          <p:nvSpPr>
            <p:cNvPr name="TextBox 57" id="57"/>
            <p:cNvSpPr txBox="true"/>
            <p:nvPr/>
          </p:nvSpPr>
          <p:spPr>
            <a:xfrm rot="0">
              <a:off x="434216" y="5485756"/>
              <a:ext cx="3573463" cy="21434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Aerospace bold"/>
                  <a:ea typeface="Aerospace bold"/>
                  <a:cs typeface="Aerospace bold"/>
                  <a:sym typeface="Aerospace bold"/>
                </a:rPr>
                <a:t>[ΕΙΣΑΓΩΓΗ ΤΟΠΟΘΕΣΙΑΣ]</a:t>
              </a:r>
            </a:p>
          </p:txBody>
        </p:sp>
        <p:sp>
          <p:nvSpPr>
            <p:cNvPr name="TextBox 58" id="58"/>
            <p:cNvSpPr txBox="true"/>
            <p:nvPr/>
          </p:nvSpPr>
          <p:spPr>
            <a:xfrm rot="0">
              <a:off x="815446" y="6260859"/>
              <a:ext cx="2812744" cy="194560"/>
            </a:xfrm>
            <a:prstGeom prst="rect">
              <a:avLst/>
            </a:prstGeom>
          </p:spPr>
          <p:txBody>
            <a:bodyPr anchor="t" rtlCol="false" tIns="0" lIns="0" bIns="0" rIns="0">
              <a:spAutoFit/>
            </a:bodyPr>
            <a:lstStyle/>
            <a:p>
              <a:pPr algn="ctr">
                <a:lnSpc>
                  <a:spcPts val="1147"/>
                </a:lnSpc>
                <a:spcBef>
                  <a:spcPct val="0"/>
                </a:spcBef>
              </a:pPr>
              <a:r>
                <a:rPr lang="en-US" sz="819">
                  <a:solidFill>
                    <a:srgbClr val="0D9613"/>
                  </a:solidFill>
                  <a:latin typeface="Poppins"/>
                  <a:ea typeface="Poppins"/>
                  <a:cs typeface="Poppins"/>
                  <a:sym typeface="Poppins"/>
                </a:rPr>
                <a:t>#GREENMEMEEFFECT</a:t>
              </a:r>
            </a:p>
          </p:txBody>
        </p:sp>
        <p:sp>
          <p:nvSpPr>
            <p:cNvPr name="TextBox 59" id="59"/>
            <p:cNvSpPr txBox="true"/>
            <p:nvPr/>
          </p:nvSpPr>
          <p:spPr>
            <a:xfrm rot="0">
              <a:off x="434216" y="5957587"/>
              <a:ext cx="3573463" cy="21434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Aerospace bold"/>
                  <a:ea typeface="Aerospace bold"/>
                  <a:cs typeface="Aerospace bold"/>
                  <a:sym typeface="Aerospace bold"/>
                </a:rPr>
                <a:t>[ΠΛΗΡΟΦΟΡΙΕΣ ΕΓΓΡΑΦΗΣ]</a:t>
              </a:r>
            </a:p>
          </p:txBody>
        </p:sp>
        <p:sp>
          <p:nvSpPr>
            <p:cNvPr name="Freeform 60" id="60"/>
            <p:cNvSpPr/>
            <p:nvPr/>
          </p:nvSpPr>
          <p:spPr>
            <a:xfrm flipH="false" flipV="false" rot="0">
              <a:off x="3524315" y="5606775"/>
              <a:ext cx="1054358" cy="1054358"/>
            </a:xfrm>
            <a:custGeom>
              <a:avLst/>
              <a:gdLst/>
              <a:ahLst/>
              <a:cxnLst/>
              <a:rect r="r" b="b" t="t" l="l"/>
              <a:pathLst>
                <a:path h="1054358" w="1054358">
                  <a:moveTo>
                    <a:pt x="0" y="0"/>
                  </a:moveTo>
                  <a:lnTo>
                    <a:pt x="1054358" y="0"/>
                  </a:lnTo>
                  <a:lnTo>
                    <a:pt x="1054358" y="1054359"/>
                  </a:lnTo>
                  <a:lnTo>
                    <a:pt x="0" y="1054359"/>
                  </a:lnTo>
                  <a:lnTo>
                    <a:pt x="0" y="0"/>
                  </a:lnTo>
                  <a:close/>
                </a:path>
              </a:pathLst>
            </a:custGeom>
            <a:blipFill>
              <a:blip r:embed="rId4"/>
              <a:stretch>
                <a:fillRect l="0" t="0" r="0" b="0"/>
              </a:stretch>
            </a:blipFill>
          </p:spPr>
        </p:sp>
        <p:sp>
          <p:nvSpPr>
            <p:cNvPr name="Freeform 61" id="61"/>
            <p:cNvSpPr/>
            <p:nvPr/>
          </p:nvSpPr>
          <p:spPr>
            <a:xfrm flipH="false" flipV="false" rot="-1134139">
              <a:off x="3767952" y="5430024"/>
              <a:ext cx="692071" cy="456767"/>
            </a:xfrm>
            <a:custGeom>
              <a:avLst/>
              <a:gdLst/>
              <a:ahLst/>
              <a:cxnLst/>
              <a:rect r="r" b="b" t="t" l="l"/>
              <a:pathLst>
                <a:path h="456767" w="692071">
                  <a:moveTo>
                    <a:pt x="0" y="0"/>
                  </a:moveTo>
                  <a:lnTo>
                    <a:pt x="692071" y="0"/>
                  </a:lnTo>
                  <a:lnTo>
                    <a:pt x="692071" y="456767"/>
                  </a:lnTo>
                  <a:lnTo>
                    <a:pt x="0" y="456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2" id="62"/>
            <p:cNvSpPr/>
            <p:nvPr/>
          </p:nvSpPr>
          <p:spPr>
            <a:xfrm flipH="false" flipV="false" rot="0">
              <a:off x="1868009" y="2429064"/>
              <a:ext cx="598057" cy="598057"/>
            </a:xfrm>
            <a:custGeom>
              <a:avLst/>
              <a:gdLst/>
              <a:ahLst/>
              <a:cxnLst/>
              <a:rect r="r" b="b" t="t" l="l"/>
              <a:pathLst>
                <a:path h="598057" w="598057">
                  <a:moveTo>
                    <a:pt x="0" y="0"/>
                  </a:moveTo>
                  <a:lnTo>
                    <a:pt x="598057" y="0"/>
                  </a:lnTo>
                  <a:lnTo>
                    <a:pt x="598057" y="598057"/>
                  </a:lnTo>
                  <a:lnTo>
                    <a:pt x="0" y="598057"/>
                  </a:lnTo>
                  <a:lnTo>
                    <a:pt x="0" y="0"/>
                  </a:lnTo>
                  <a:close/>
                </a:path>
              </a:pathLst>
            </a:custGeom>
            <a:blipFill>
              <a:blip r:embed="rId7"/>
              <a:stretch>
                <a:fillRect l="0" t="0" r="0" b="0"/>
              </a:stretch>
            </a:blipFill>
          </p:spPr>
        </p:sp>
        <p:sp>
          <p:nvSpPr>
            <p:cNvPr name="TextBox 63" id="63"/>
            <p:cNvSpPr txBox="true"/>
            <p:nvPr/>
          </p:nvSpPr>
          <p:spPr>
            <a:xfrm rot="0">
              <a:off x="648790" y="4914066"/>
              <a:ext cx="3144313" cy="387509"/>
            </a:xfrm>
            <a:prstGeom prst="rect">
              <a:avLst/>
            </a:prstGeom>
          </p:spPr>
          <p:txBody>
            <a:bodyPr anchor="t" rtlCol="false" tIns="0" lIns="0" bIns="0" rIns="0">
              <a:spAutoFit/>
            </a:bodyPr>
            <a:lstStyle/>
            <a:p>
              <a:pPr algn="ctr">
                <a:lnSpc>
                  <a:spcPts val="1147"/>
                </a:lnSpc>
                <a:spcBef>
                  <a:spcPct val="0"/>
                </a:spcBef>
              </a:pPr>
              <a:r>
                <a:rPr lang="en-US" b="true" sz="819">
                  <a:solidFill>
                    <a:srgbClr val="0D9613"/>
                  </a:solidFill>
                  <a:latin typeface="Poppins Bold"/>
                  <a:ea typeface="Poppins Bold"/>
                  <a:cs typeface="Poppins Bold"/>
                  <a:sym typeface="Poppins Bold"/>
                </a:rPr>
                <a:t>Φέρτε ένα πιάτο της επιλογής σας και μοιραστείτε το με όλους!</a:t>
              </a:r>
            </a:p>
          </p:txBody>
        </p:sp>
        <p:sp>
          <p:nvSpPr>
            <p:cNvPr name="TextBox 64" id="64"/>
            <p:cNvSpPr txBox="true"/>
            <p:nvPr/>
          </p:nvSpPr>
          <p:spPr>
            <a:xfrm rot="-150323">
              <a:off x="293000" y="601687"/>
              <a:ext cx="3907575" cy="883863"/>
            </a:xfrm>
            <a:prstGeom prst="rect">
              <a:avLst/>
            </a:prstGeom>
          </p:spPr>
          <p:txBody>
            <a:bodyPr anchor="t" rtlCol="false" tIns="0" lIns="0" bIns="0" rIns="0">
              <a:spAutoFit/>
            </a:bodyPr>
            <a:lstStyle/>
            <a:p>
              <a:pPr algn="ctr">
                <a:lnSpc>
                  <a:spcPts val="3601"/>
                </a:lnSpc>
                <a:spcBef>
                  <a:spcPct val="0"/>
                </a:spcBef>
              </a:pPr>
              <a:r>
                <a:rPr lang="en-US" sz="2572">
                  <a:solidFill>
                    <a:srgbClr val="F49600"/>
                  </a:solidFill>
                  <a:latin typeface="Pacifico"/>
                  <a:ea typeface="Pacifico"/>
                  <a:cs typeface="Pacifico"/>
                  <a:sym typeface="Pacifico"/>
                </a:rPr>
                <a:t>Ημέρα Προσφοράς</a:t>
              </a:r>
            </a:p>
          </p:txBody>
        </p:sp>
        <p:sp>
          <p:nvSpPr>
            <p:cNvPr name="TextBox 65" id="65"/>
            <p:cNvSpPr txBox="true"/>
            <p:nvPr/>
          </p:nvSpPr>
          <p:spPr>
            <a:xfrm rot="0">
              <a:off x="815446" y="558140"/>
              <a:ext cx="2898282" cy="181988"/>
            </a:xfrm>
            <a:prstGeom prst="rect">
              <a:avLst/>
            </a:prstGeom>
          </p:spPr>
          <p:txBody>
            <a:bodyPr anchor="t" rtlCol="false" tIns="0" lIns="0" bIns="0" rIns="0">
              <a:spAutoFit/>
            </a:bodyPr>
            <a:lstStyle/>
            <a:p>
              <a:pPr algn="ctr">
                <a:lnSpc>
                  <a:spcPts val="1195"/>
                </a:lnSpc>
                <a:spcBef>
                  <a:spcPct val="0"/>
                </a:spcBef>
              </a:pPr>
            </a:p>
          </p:txBody>
        </p:sp>
        <p:sp>
          <p:nvSpPr>
            <p:cNvPr name="TextBox 66" id="66"/>
            <p:cNvSpPr txBox="true"/>
            <p:nvPr/>
          </p:nvSpPr>
          <p:spPr>
            <a:xfrm rot="-150323">
              <a:off x="71254" y="1227130"/>
              <a:ext cx="4193679" cy="906180"/>
            </a:xfrm>
            <a:prstGeom prst="rect">
              <a:avLst/>
            </a:prstGeom>
          </p:spPr>
          <p:txBody>
            <a:bodyPr anchor="t" rtlCol="false" tIns="0" lIns="0" bIns="0" rIns="0">
              <a:spAutoFit/>
            </a:bodyPr>
            <a:lstStyle/>
            <a:p>
              <a:pPr algn="ctr">
                <a:lnSpc>
                  <a:spcPts val="3461"/>
                </a:lnSpc>
                <a:spcBef>
                  <a:spcPct val="0"/>
                </a:spcBef>
              </a:pPr>
              <a:r>
                <a:rPr lang="en-US" sz="2472">
                  <a:solidFill>
                    <a:srgbClr val="26A9E0"/>
                  </a:solidFill>
                  <a:latin typeface="Pacifico"/>
                  <a:ea typeface="Pacifico"/>
                  <a:cs typeface="Pacifico"/>
                  <a:sym typeface="Pacifico"/>
                </a:rPr>
                <a:t>Κοινοτικού Γεύματος</a:t>
              </a:r>
            </a:p>
          </p:txBody>
        </p:sp>
        <p:sp>
          <p:nvSpPr>
            <p:cNvPr name="Freeform 67" id="67"/>
            <p:cNvSpPr/>
            <p:nvPr/>
          </p:nvSpPr>
          <p:spPr>
            <a:xfrm flipH="false" flipV="false" rot="0">
              <a:off x="23464" y="23596"/>
              <a:ext cx="821504" cy="1041571"/>
            </a:xfrm>
            <a:custGeom>
              <a:avLst/>
              <a:gdLst/>
              <a:ahLst/>
              <a:cxnLst/>
              <a:rect r="r" b="b" t="t" l="l"/>
              <a:pathLst>
                <a:path h="1041571" w="821504">
                  <a:moveTo>
                    <a:pt x="0" y="0"/>
                  </a:moveTo>
                  <a:lnTo>
                    <a:pt x="821503" y="0"/>
                  </a:lnTo>
                  <a:lnTo>
                    <a:pt x="821503" y="1041570"/>
                  </a:lnTo>
                  <a:lnTo>
                    <a:pt x="0" y="1041570"/>
                  </a:lnTo>
                  <a:lnTo>
                    <a:pt x="0" y="0"/>
                  </a:lnTo>
                  <a:close/>
                </a:path>
              </a:pathLst>
            </a:custGeom>
            <a:blipFill>
              <a:blip r:embed="rId8"/>
              <a:stretch>
                <a:fillRect l="0" t="0" r="0" b="0"/>
              </a:stretch>
            </a:blipFill>
          </p:spPr>
        </p:sp>
      </p:grpSp>
      <p:grpSp>
        <p:nvGrpSpPr>
          <p:cNvPr name="Group 68" id="68"/>
          <p:cNvGrpSpPr/>
          <p:nvPr/>
        </p:nvGrpSpPr>
        <p:grpSpPr>
          <a:xfrm rot="0">
            <a:off x="3944513" y="5534491"/>
            <a:ext cx="3434005" cy="4995850"/>
            <a:chOff x="0" y="0"/>
            <a:chExt cx="4578673" cy="6661134"/>
          </a:xfrm>
        </p:grpSpPr>
        <p:grpSp>
          <p:nvGrpSpPr>
            <p:cNvPr name="Group 69" id="69"/>
            <p:cNvGrpSpPr/>
            <p:nvPr/>
          </p:nvGrpSpPr>
          <p:grpSpPr>
            <a:xfrm rot="0">
              <a:off x="0" y="0"/>
              <a:ext cx="4441894" cy="6531170"/>
              <a:chOff x="0" y="0"/>
              <a:chExt cx="3115946" cy="4581553"/>
            </a:xfrm>
          </p:grpSpPr>
          <p:sp>
            <p:nvSpPr>
              <p:cNvPr name="Freeform 70" id="70"/>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71" id="71"/>
            <p:cNvGrpSpPr/>
            <p:nvPr/>
          </p:nvGrpSpPr>
          <p:grpSpPr>
            <a:xfrm rot="0">
              <a:off x="0" y="3921688"/>
              <a:ext cx="4441894" cy="2609482"/>
              <a:chOff x="0" y="0"/>
              <a:chExt cx="3115946" cy="1830526"/>
            </a:xfrm>
          </p:grpSpPr>
          <p:sp>
            <p:nvSpPr>
              <p:cNvPr name="Freeform 72" id="72"/>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73" id="73"/>
            <p:cNvSpPr/>
            <p:nvPr/>
          </p:nvSpPr>
          <p:spPr>
            <a:xfrm>
              <a:off x="658909" y="5836314"/>
              <a:ext cx="3124075" cy="0"/>
            </a:xfrm>
            <a:prstGeom prst="line">
              <a:avLst/>
            </a:prstGeom>
            <a:ln cap="rnd" w="33212">
              <a:solidFill>
                <a:srgbClr val="FED11E"/>
              </a:solidFill>
              <a:prstDash val="sysDot"/>
              <a:headEnd type="none" len="sm" w="sm"/>
              <a:tailEnd type="none" len="sm" w="sm"/>
            </a:ln>
          </p:spPr>
        </p:sp>
        <p:sp>
          <p:nvSpPr>
            <p:cNvPr name="AutoShape 74" id="74"/>
            <p:cNvSpPr/>
            <p:nvPr/>
          </p:nvSpPr>
          <p:spPr>
            <a:xfrm>
              <a:off x="658909" y="5364927"/>
              <a:ext cx="3124075" cy="0"/>
            </a:xfrm>
            <a:prstGeom prst="line">
              <a:avLst/>
            </a:prstGeom>
            <a:ln cap="rnd" w="33212">
              <a:solidFill>
                <a:srgbClr val="FED11E"/>
              </a:solidFill>
              <a:prstDash val="sysDot"/>
              <a:headEnd type="none" len="sm" w="sm"/>
              <a:tailEnd type="none" len="sm" w="sm"/>
            </a:ln>
          </p:spPr>
        </p:sp>
        <p:sp>
          <p:nvSpPr>
            <p:cNvPr name="TextBox 75" id="75"/>
            <p:cNvSpPr txBox="true"/>
            <p:nvPr/>
          </p:nvSpPr>
          <p:spPr>
            <a:xfrm rot="0">
              <a:off x="312337" y="4455441"/>
              <a:ext cx="3817221" cy="361162"/>
            </a:xfrm>
            <a:prstGeom prst="rect">
              <a:avLst/>
            </a:prstGeom>
          </p:spPr>
          <p:txBody>
            <a:bodyPr anchor="t" rtlCol="false" tIns="0" lIns="0" bIns="0" rIns="0">
              <a:spAutoFit/>
            </a:bodyPr>
            <a:lstStyle/>
            <a:p>
              <a:pPr algn="ctr">
                <a:lnSpc>
                  <a:spcPts val="2036"/>
                </a:lnSpc>
                <a:spcBef>
                  <a:spcPct val="0"/>
                </a:spcBef>
              </a:pPr>
              <a:r>
                <a:rPr lang="en-US" sz="1454">
                  <a:solidFill>
                    <a:srgbClr val="000000"/>
                  </a:solidFill>
                  <a:latin typeface="Aerospace bold"/>
                  <a:ea typeface="Aerospace bold"/>
                  <a:cs typeface="Aerospace bold"/>
                  <a:sym typeface="Aerospace bold"/>
                </a:rPr>
                <a:t>[ΕΙΣΑΓΩΓΗ ΗΜΕΡΟΜΗΝΙΑΣ]</a:t>
              </a:r>
            </a:p>
          </p:txBody>
        </p:sp>
        <p:sp>
          <p:nvSpPr>
            <p:cNvPr name="Freeform 76" id="76"/>
            <p:cNvSpPr/>
            <p:nvPr/>
          </p:nvSpPr>
          <p:spPr>
            <a:xfrm flipH="false" flipV="false" rot="-4537625">
              <a:off x="410007" y="4171275"/>
              <a:ext cx="524995" cy="524995"/>
            </a:xfrm>
            <a:custGeom>
              <a:avLst/>
              <a:gdLst/>
              <a:ahLst/>
              <a:cxnLst/>
              <a:rect r="r" b="b" t="t" l="l"/>
              <a:pathLst>
                <a:path h="524995" w="524995">
                  <a:moveTo>
                    <a:pt x="0" y="0"/>
                  </a:moveTo>
                  <a:lnTo>
                    <a:pt x="524995" y="0"/>
                  </a:lnTo>
                  <a:lnTo>
                    <a:pt x="524995" y="524994"/>
                  </a:lnTo>
                  <a:lnTo>
                    <a:pt x="0" y="524994"/>
                  </a:lnTo>
                  <a:lnTo>
                    <a:pt x="0" y="0"/>
                  </a:lnTo>
                  <a:close/>
                </a:path>
              </a:pathLst>
            </a:custGeom>
            <a:blipFill>
              <a:blip r:embed="rId2"/>
              <a:stretch>
                <a:fillRect l="0" t="0" r="0" b="0"/>
              </a:stretch>
            </a:blipFill>
          </p:spPr>
        </p:sp>
        <p:sp>
          <p:nvSpPr>
            <p:cNvPr name="Freeform 77" id="77"/>
            <p:cNvSpPr/>
            <p:nvPr/>
          </p:nvSpPr>
          <p:spPr>
            <a:xfrm flipH="false" flipV="false" rot="576377">
              <a:off x="3564439" y="4215274"/>
              <a:ext cx="524995" cy="524995"/>
            </a:xfrm>
            <a:custGeom>
              <a:avLst/>
              <a:gdLst/>
              <a:ahLst/>
              <a:cxnLst/>
              <a:rect r="r" b="b" t="t" l="l"/>
              <a:pathLst>
                <a:path h="524995" w="524995">
                  <a:moveTo>
                    <a:pt x="0" y="0"/>
                  </a:moveTo>
                  <a:lnTo>
                    <a:pt x="524994" y="0"/>
                  </a:lnTo>
                  <a:lnTo>
                    <a:pt x="524994" y="524995"/>
                  </a:lnTo>
                  <a:lnTo>
                    <a:pt x="0" y="524995"/>
                  </a:lnTo>
                  <a:lnTo>
                    <a:pt x="0" y="0"/>
                  </a:lnTo>
                  <a:close/>
                </a:path>
              </a:pathLst>
            </a:custGeom>
            <a:blipFill>
              <a:blip r:embed="rId2"/>
              <a:stretch>
                <a:fillRect l="0" t="0" r="0" b="0"/>
              </a:stretch>
            </a:blipFill>
          </p:spPr>
        </p:sp>
        <p:sp>
          <p:nvSpPr>
            <p:cNvPr name="Freeform 78" id="78"/>
            <p:cNvSpPr/>
            <p:nvPr/>
          </p:nvSpPr>
          <p:spPr>
            <a:xfrm flipH="false" flipV="false" rot="0">
              <a:off x="346144" y="2053843"/>
              <a:ext cx="3836887" cy="2187026"/>
            </a:xfrm>
            <a:custGeom>
              <a:avLst/>
              <a:gdLst/>
              <a:ahLst/>
              <a:cxnLst/>
              <a:rect r="r" b="b" t="t" l="l"/>
              <a:pathLst>
                <a:path h="2187026" w="3836887">
                  <a:moveTo>
                    <a:pt x="0" y="0"/>
                  </a:moveTo>
                  <a:lnTo>
                    <a:pt x="3836887" y="0"/>
                  </a:lnTo>
                  <a:lnTo>
                    <a:pt x="3836887" y="2187026"/>
                  </a:lnTo>
                  <a:lnTo>
                    <a:pt x="0" y="2187026"/>
                  </a:lnTo>
                  <a:lnTo>
                    <a:pt x="0" y="0"/>
                  </a:lnTo>
                  <a:close/>
                </a:path>
              </a:pathLst>
            </a:custGeom>
            <a:blipFill>
              <a:blip r:embed="rId3"/>
              <a:stretch>
                <a:fillRect l="0" t="0" r="0" b="0"/>
              </a:stretch>
            </a:blipFill>
          </p:spPr>
        </p:sp>
        <p:sp>
          <p:nvSpPr>
            <p:cNvPr name="TextBox 79" id="79"/>
            <p:cNvSpPr txBox="true"/>
            <p:nvPr/>
          </p:nvSpPr>
          <p:spPr>
            <a:xfrm rot="0">
              <a:off x="434216" y="5485756"/>
              <a:ext cx="3573463" cy="21434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Aerospace bold"/>
                  <a:ea typeface="Aerospace bold"/>
                  <a:cs typeface="Aerospace bold"/>
                  <a:sym typeface="Aerospace bold"/>
                </a:rPr>
                <a:t>[ΕΙΣΑΓΩΓΗ ΤΟΠΟΘΕΣΙΑΣ]</a:t>
              </a:r>
            </a:p>
          </p:txBody>
        </p:sp>
        <p:sp>
          <p:nvSpPr>
            <p:cNvPr name="TextBox 80" id="80"/>
            <p:cNvSpPr txBox="true"/>
            <p:nvPr/>
          </p:nvSpPr>
          <p:spPr>
            <a:xfrm rot="0">
              <a:off x="815446" y="6260859"/>
              <a:ext cx="2812744" cy="194560"/>
            </a:xfrm>
            <a:prstGeom prst="rect">
              <a:avLst/>
            </a:prstGeom>
          </p:spPr>
          <p:txBody>
            <a:bodyPr anchor="t" rtlCol="false" tIns="0" lIns="0" bIns="0" rIns="0">
              <a:spAutoFit/>
            </a:bodyPr>
            <a:lstStyle/>
            <a:p>
              <a:pPr algn="ctr">
                <a:lnSpc>
                  <a:spcPts val="1147"/>
                </a:lnSpc>
                <a:spcBef>
                  <a:spcPct val="0"/>
                </a:spcBef>
              </a:pPr>
              <a:r>
                <a:rPr lang="en-US" sz="819">
                  <a:solidFill>
                    <a:srgbClr val="0D9613"/>
                  </a:solidFill>
                  <a:latin typeface="Poppins"/>
                  <a:ea typeface="Poppins"/>
                  <a:cs typeface="Poppins"/>
                  <a:sym typeface="Poppins"/>
                </a:rPr>
                <a:t>#GREENMEMEEFFECT</a:t>
              </a:r>
            </a:p>
          </p:txBody>
        </p:sp>
        <p:sp>
          <p:nvSpPr>
            <p:cNvPr name="TextBox 81" id="81"/>
            <p:cNvSpPr txBox="true"/>
            <p:nvPr/>
          </p:nvSpPr>
          <p:spPr>
            <a:xfrm rot="0">
              <a:off x="434216" y="5957587"/>
              <a:ext cx="3573463" cy="21434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Aerospace bold"/>
                  <a:ea typeface="Aerospace bold"/>
                  <a:cs typeface="Aerospace bold"/>
                  <a:sym typeface="Aerospace bold"/>
                </a:rPr>
                <a:t>[ΠΛΗΡΟΦΟΡΙΕΣ ΕΓΓΡΑΦΗΣ]</a:t>
              </a:r>
            </a:p>
          </p:txBody>
        </p:sp>
        <p:sp>
          <p:nvSpPr>
            <p:cNvPr name="Freeform 82" id="82"/>
            <p:cNvSpPr/>
            <p:nvPr/>
          </p:nvSpPr>
          <p:spPr>
            <a:xfrm flipH="false" flipV="false" rot="0">
              <a:off x="3524315" y="5606775"/>
              <a:ext cx="1054358" cy="1054358"/>
            </a:xfrm>
            <a:custGeom>
              <a:avLst/>
              <a:gdLst/>
              <a:ahLst/>
              <a:cxnLst/>
              <a:rect r="r" b="b" t="t" l="l"/>
              <a:pathLst>
                <a:path h="1054358" w="1054358">
                  <a:moveTo>
                    <a:pt x="0" y="0"/>
                  </a:moveTo>
                  <a:lnTo>
                    <a:pt x="1054358" y="0"/>
                  </a:lnTo>
                  <a:lnTo>
                    <a:pt x="1054358" y="1054359"/>
                  </a:lnTo>
                  <a:lnTo>
                    <a:pt x="0" y="1054359"/>
                  </a:lnTo>
                  <a:lnTo>
                    <a:pt x="0" y="0"/>
                  </a:lnTo>
                  <a:close/>
                </a:path>
              </a:pathLst>
            </a:custGeom>
            <a:blipFill>
              <a:blip r:embed="rId4"/>
              <a:stretch>
                <a:fillRect l="0" t="0" r="0" b="0"/>
              </a:stretch>
            </a:blipFill>
          </p:spPr>
        </p:sp>
        <p:sp>
          <p:nvSpPr>
            <p:cNvPr name="Freeform 83" id="83"/>
            <p:cNvSpPr/>
            <p:nvPr/>
          </p:nvSpPr>
          <p:spPr>
            <a:xfrm flipH="false" flipV="false" rot="-1134139">
              <a:off x="3767952" y="5430024"/>
              <a:ext cx="692071" cy="456767"/>
            </a:xfrm>
            <a:custGeom>
              <a:avLst/>
              <a:gdLst/>
              <a:ahLst/>
              <a:cxnLst/>
              <a:rect r="r" b="b" t="t" l="l"/>
              <a:pathLst>
                <a:path h="456767" w="692071">
                  <a:moveTo>
                    <a:pt x="0" y="0"/>
                  </a:moveTo>
                  <a:lnTo>
                    <a:pt x="692071" y="0"/>
                  </a:lnTo>
                  <a:lnTo>
                    <a:pt x="692071" y="456767"/>
                  </a:lnTo>
                  <a:lnTo>
                    <a:pt x="0" y="456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4" id="84"/>
            <p:cNvSpPr/>
            <p:nvPr/>
          </p:nvSpPr>
          <p:spPr>
            <a:xfrm flipH="false" flipV="false" rot="0">
              <a:off x="1868009" y="2429064"/>
              <a:ext cx="598057" cy="598057"/>
            </a:xfrm>
            <a:custGeom>
              <a:avLst/>
              <a:gdLst/>
              <a:ahLst/>
              <a:cxnLst/>
              <a:rect r="r" b="b" t="t" l="l"/>
              <a:pathLst>
                <a:path h="598057" w="598057">
                  <a:moveTo>
                    <a:pt x="0" y="0"/>
                  </a:moveTo>
                  <a:lnTo>
                    <a:pt x="598057" y="0"/>
                  </a:lnTo>
                  <a:lnTo>
                    <a:pt x="598057" y="598057"/>
                  </a:lnTo>
                  <a:lnTo>
                    <a:pt x="0" y="598057"/>
                  </a:lnTo>
                  <a:lnTo>
                    <a:pt x="0" y="0"/>
                  </a:lnTo>
                  <a:close/>
                </a:path>
              </a:pathLst>
            </a:custGeom>
            <a:blipFill>
              <a:blip r:embed="rId7"/>
              <a:stretch>
                <a:fillRect l="0" t="0" r="0" b="0"/>
              </a:stretch>
            </a:blipFill>
          </p:spPr>
        </p:sp>
        <p:sp>
          <p:nvSpPr>
            <p:cNvPr name="TextBox 85" id="85"/>
            <p:cNvSpPr txBox="true"/>
            <p:nvPr/>
          </p:nvSpPr>
          <p:spPr>
            <a:xfrm rot="0">
              <a:off x="648790" y="4914066"/>
              <a:ext cx="3144313" cy="387509"/>
            </a:xfrm>
            <a:prstGeom prst="rect">
              <a:avLst/>
            </a:prstGeom>
          </p:spPr>
          <p:txBody>
            <a:bodyPr anchor="t" rtlCol="false" tIns="0" lIns="0" bIns="0" rIns="0">
              <a:spAutoFit/>
            </a:bodyPr>
            <a:lstStyle/>
            <a:p>
              <a:pPr algn="ctr">
                <a:lnSpc>
                  <a:spcPts val="1147"/>
                </a:lnSpc>
                <a:spcBef>
                  <a:spcPct val="0"/>
                </a:spcBef>
              </a:pPr>
              <a:r>
                <a:rPr lang="en-US" b="true" sz="819">
                  <a:solidFill>
                    <a:srgbClr val="0D9613"/>
                  </a:solidFill>
                  <a:latin typeface="Poppins Bold"/>
                  <a:ea typeface="Poppins Bold"/>
                  <a:cs typeface="Poppins Bold"/>
                  <a:sym typeface="Poppins Bold"/>
                </a:rPr>
                <a:t>Φέρτε ένα πιάτο της επιλογής σας και μοιραστείτε το με όλους!</a:t>
              </a:r>
            </a:p>
          </p:txBody>
        </p:sp>
        <p:sp>
          <p:nvSpPr>
            <p:cNvPr name="TextBox 86" id="86"/>
            <p:cNvSpPr txBox="true"/>
            <p:nvPr/>
          </p:nvSpPr>
          <p:spPr>
            <a:xfrm rot="-150323">
              <a:off x="293000" y="601687"/>
              <a:ext cx="3907575" cy="883863"/>
            </a:xfrm>
            <a:prstGeom prst="rect">
              <a:avLst/>
            </a:prstGeom>
          </p:spPr>
          <p:txBody>
            <a:bodyPr anchor="t" rtlCol="false" tIns="0" lIns="0" bIns="0" rIns="0">
              <a:spAutoFit/>
            </a:bodyPr>
            <a:lstStyle/>
            <a:p>
              <a:pPr algn="ctr">
                <a:lnSpc>
                  <a:spcPts val="3601"/>
                </a:lnSpc>
                <a:spcBef>
                  <a:spcPct val="0"/>
                </a:spcBef>
              </a:pPr>
              <a:r>
                <a:rPr lang="en-US" sz="2572">
                  <a:solidFill>
                    <a:srgbClr val="F49600"/>
                  </a:solidFill>
                  <a:latin typeface="Pacifico"/>
                  <a:ea typeface="Pacifico"/>
                  <a:cs typeface="Pacifico"/>
                  <a:sym typeface="Pacifico"/>
                </a:rPr>
                <a:t>Ημέρα Προσφοράς</a:t>
              </a:r>
            </a:p>
          </p:txBody>
        </p:sp>
        <p:sp>
          <p:nvSpPr>
            <p:cNvPr name="TextBox 87" id="87"/>
            <p:cNvSpPr txBox="true"/>
            <p:nvPr/>
          </p:nvSpPr>
          <p:spPr>
            <a:xfrm rot="0">
              <a:off x="815446" y="558140"/>
              <a:ext cx="2898282" cy="181988"/>
            </a:xfrm>
            <a:prstGeom prst="rect">
              <a:avLst/>
            </a:prstGeom>
          </p:spPr>
          <p:txBody>
            <a:bodyPr anchor="t" rtlCol="false" tIns="0" lIns="0" bIns="0" rIns="0">
              <a:spAutoFit/>
            </a:bodyPr>
            <a:lstStyle/>
            <a:p>
              <a:pPr algn="ctr">
                <a:lnSpc>
                  <a:spcPts val="1195"/>
                </a:lnSpc>
                <a:spcBef>
                  <a:spcPct val="0"/>
                </a:spcBef>
              </a:pPr>
            </a:p>
          </p:txBody>
        </p:sp>
        <p:sp>
          <p:nvSpPr>
            <p:cNvPr name="TextBox 88" id="88"/>
            <p:cNvSpPr txBox="true"/>
            <p:nvPr/>
          </p:nvSpPr>
          <p:spPr>
            <a:xfrm rot="-150323">
              <a:off x="71254" y="1227130"/>
              <a:ext cx="4193679" cy="906180"/>
            </a:xfrm>
            <a:prstGeom prst="rect">
              <a:avLst/>
            </a:prstGeom>
          </p:spPr>
          <p:txBody>
            <a:bodyPr anchor="t" rtlCol="false" tIns="0" lIns="0" bIns="0" rIns="0">
              <a:spAutoFit/>
            </a:bodyPr>
            <a:lstStyle/>
            <a:p>
              <a:pPr algn="ctr">
                <a:lnSpc>
                  <a:spcPts val="3461"/>
                </a:lnSpc>
                <a:spcBef>
                  <a:spcPct val="0"/>
                </a:spcBef>
              </a:pPr>
              <a:r>
                <a:rPr lang="en-US" sz="2472">
                  <a:solidFill>
                    <a:srgbClr val="26A9E0"/>
                  </a:solidFill>
                  <a:latin typeface="Pacifico"/>
                  <a:ea typeface="Pacifico"/>
                  <a:cs typeface="Pacifico"/>
                  <a:sym typeface="Pacifico"/>
                </a:rPr>
                <a:t>Κοινοτικού Γεύματος</a:t>
              </a:r>
            </a:p>
          </p:txBody>
        </p:sp>
        <p:sp>
          <p:nvSpPr>
            <p:cNvPr name="Freeform 89" id="89"/>
            <p:cNvSpPr/>
            <p:nvPr/>
          </p:nvSpPr>
          <p:spPr>
            <a:xfrm flipH="false" flipV="false" rot="0">
              <a:off x="23464" y="23596"/>
              <a:ext cx="821504" cy="1041571"/>
            </a:xfrm>
            <a:custGeom>
              <a:avLst/>
              <a:gdLst/>
              <a:ahLst/>
              <a:cxnLst/>
              <a:rect r="r" b="b" t="t" l="l"/>
              <a:pathLst>
                <a:path h="1041571" w="821504">
                  <a:moveTo>
                    <a:pt x="0" y="0"/>
                  </a:moveTo>
                  <a:lnTo>
                    <a:pt x="821503" y="0"/>
                  </a:lnTo>
                  <a:lnTo>
                    <a:pt x="821503" y="1041570"/>
                  </a:lnTo>
                  <a:lnTo>
                    <a:pt x="0" y="1041570"/>
                  </a:lnTo>
                  <a:lnTo>
                    <a:pt x="0" y="0"/>
                  </a:lnTo>
                  <a:close/>
                </a:path>
              </a:pathLst>
            </a:custGeom>
            <a:blipFill>
              <a:blip r:embed="rId8"/>
              <a:stretch>
                <a:fillRect l="0" t="0" r="0" b="0"/>
              </a:stretch>
            </a:blipFill>
          </p:spPr>
        </p:sp>
      </p:grpSp>
      <p:sp>
        <p:nvSpPr>
          <p:cNvPr name="TextBox 90" id="90"/>
          <p:cNvSpPr txBox="true"/>
          <p:nvPr/>
        </p:nvSpPr>
        <p:spPr>
          <a:xfrm rot="0">
            <a:off x="510509" y="557880"/>
            <a:ext cx="3434005" cy="148590"/>
          </a:xfrm>
          <a:prstGeom prst="rect">
            <a:avLst/>
          </a:prstGeom>
        </p:spPr>
        <p:txBody>
          <a:bodyPr anchor="t" rtlCol="false" tIns="0" lIns="0" bIns="0" rIns="0">
            <a:spAutoFit/>
          </a:bodyPr>
          <a:lstStyle/>
          <a:p>
            <a:pPr algn="ctr">
              <a:lnSpc>
                <a:spcPts val="1260"/>
              </a:lnSpc>
              <a:spcBef>
                <a:spcPct val="0"/>
              </a:spcBef>
            </a:pPr>
            <a:r>
              <a:rPr lang="en-US" b="true" sz="900">
                <a:solidFill>
                  <a:srgbClr val="0093C1"/>
                </a:solidFill>
                <a:latin typeface="Poppins Bold"/>
                <a:ea typeface="Poppins Bold"/>
                <a:cs typeface="Poppins Bold"/>
                <a:sym typeface="Poppins Bold"/>
              </a:rPr>
              <a:t>[Εισαγωγή Ονόματος Ομάδας] Παρουσιάζει</a:t>
            </a:r>
          </a:p>
        </p:txBody>
      </p:sp>
      <p:sp>
        <p:nvSpPr>
          <p:cNvPr name="TextBox 91" id="91"/>
          <p:cNvSpPr txBox="true"/>
          <p:nvPr/>
        </p:nvSpPr>
        <p:spPr>
          <a:xfrm rot="0">
            <a:off x="4125995" y="557880"/>
            <a:ext cx="3434005" cy="148590"/>
          </a:xfrm>
          <a:prstGeom prst="rect">
            <a:avLst/>
          </a:prstGeom>
        </p:spPr>
        <p:txBody>
          <a:bodyPr anchor="t" rtlCol="false" tIns="0" lIns="0" bIns="0" rIns="0">
            <a:spAutoFit/>
          </a:bodyPr>
          <a:lstStyle/>
          <a:p>
            <a:pPr algn="ctr">
              <a:lnSpc>
                <a:spcPts val="1260"/>
              </a:lnSpc>
              <a:spcBef>
                <a:spcPct val="0"/>
              </a:spcBef>
            </a:pPr>
            <a:r>
              <a:rPr lang="en-US" b="true" sz="900">
                <a:solidFill>
                  <a:srgbClr val="0093C1"/>
                </a:solidFill>
                <a:latin typeface="Poppins Bold"/>
                <a:ea typeface="Poppins Bold"/>
                <a:cs typeface="Poppins Bold"/>
                <a:sym typeface="Poppins Bold"/>
              </a:rPr>
              <a:t>[Εισαγωγή Ονόματος Ομάδας] Παρουσιάζει</a:t>
            </a:r>
          </a:p>
        </p:txBody>
      </p:sp>
      <p:sp>
        <p:nvSpPr>
          <p:cNvPr name="TextBox 92" id="92"/>
          <p:cNvSpPr txBox="true"/>
          <p:nvPr/>
        </p:nvSpPr>
        <p:spPr>
          <a:xfrm rot="0">
            <a:off x="4451835" y="5749269"/>
            <a:ext cx="2782326" cy="148590"/>
          </a:xfrm>
          <a:prstGeom prst="rect">
            <a:avLst/>
          </a:prstGeom>
        </p:spPr>
        <p:txBody>
          <a:bodyPr anchor="t" rtlCol="false" tIns="0" lIns="0" bIns="0" rIns="0">
            <a:spAutoFit/>
          </a:bodyPr>
          <a:lstStyle/>
          <a:p>
            <a:pPr algn="ctr">
              <a:lnSpc>
                <a:spcPts val="1260"/>
              </a:lnSpc>
              <a:spcBef>
                <a:spcPct val="0"/>
              </a:spcBef>
            </a:pPr>
            <a:r>
              <a:rPr lang="en-US" b="true" sz="900">
                <a:solidFill>
                  <a:srgbClr val="0093C1"/>
                </a:solidFill>
                <a:latin typeface="Poppins Bold"/>
                <a:ea typeface="Poppins Bold"/>
                <a:cs typeface="Poppins Bold"/>
                <a:sym typeface="Poppins Bold"/>
              </a:rPr>
              <a:t>[Εισαγωγή Ονόματος Ομάδας] Παρουσιάζει</a:t>
            </a:r>
          </a:p>
        </p:txBody>
      </p:sp>
      <p:sp>
        <p:nvSpPr>
          <p:cNvPr name="TextBox 93" id="93"/>
          <p:cNvSpPr txBox="true"/>
          <p:nvPr/>
        </p:nvSpPr>
        <p:spPr>
          <a:xfrm rot="0">
            <a:off x="863809" y="5749269"/>
            <a:ext cx="2727404" cy="148590"/>
          </a:xfrm>
          <a:prstGeom prst="rect">
            <a:avLst/>
          </a:prstGeom>
        </p:spPr>
        <p:txBody>
          <a:bodyPr anchor="t" rtlCol="false" tIns="0" lIns="0" bIns="0" rIns="0">
            <a:spAutoFit/>
          </a:bodyPr>
          <a:lstStyle/>
          <a:p>
            <a:pPr algn="ctr">
              <a:lnSpc>
                <a:spcPts val="1260"/>
              </a:lnSpc>
              <a:spcBef>
                <a:spcPct val="0"/>
              </a:spcBef>
            </a:pPr>
            <a:r>
              <a:rPr lang="en-US" b="true" sz="900">
                <a:solidFill>
                  <a:srgbClr val="0093C1"/>
                </a:solidFill>
                <a:latin typeface="Poppins Bold"/>
                <a:ea typeface="Poppins Bold"/>
                <a:cs typeface="Poppins Bold"/>
                <a:sym typeface="Poppins Bold"/>
              </a:rPr>
              <a:t>[Εισαγωγή Ονόματος Ομάδας] Παρουσιάζει</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79587" y="756000"/>
            <a:ext cx="2423036" cy="3072127"/>
          </a:xfrm>
          <a:custGeom>
            <a:avLst/>
            <a:gdLst/>
            <a:ahLst/>
            <a:cxnLst/>
            <a:rect r="r" b="b" t="t" l="l"/>
            <a:pathLst>
              <a:path h="3072127" w="2423036">
                <a:moveTo>
                  <a:pt x="0" y="0"/>
                </a:moveTo>
                <a:lnTo>
                  <a:pt x="2423036" y="0"/>
                </a:lnTo>
                <a:lnTo>
                  <a:pt x="2423036"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grpSp>
        <p:nvGrpSpPr>
          <p:cNvPr name="Group 5" id="5"/>
          <p:cNvGrpSpPr/>
          <p:nvPr/>
        </p:nvGrpSpPr>
        <p:grpSpPr>
          <a:xfrm rot="0">
            <a:off x="1360851" y="6836791"/>
            <a:ext cx="4838298" cy="2999891"/>
            <a:chOff x="0" y="0"/>
            <a:chExt cx="6451064" cy="3999855"/>
          </a:xfrm>
        </p:grpSpPr>
        <p:sp>
          <p:nvSpPr>
            <p:cNvPr name="Freeform 6" id="6"/>
            <p:cNvSpPr/>
            <p:nvPr/>
          </p:nvSpPr>
          <p:spPr>
            <a:xfrm flipH="false" flipV="false" rot="0">
              <a:off x="3631889" y="1775874"/>
              <a:ext cx="1744457" cy="1744457"/>
            </a:xfrm>
            <a:custGeom>
              <a:avLst/>
              <a:gdLst/>
              <a:ahLst/>
              <a:cxnLst/>
              <a:rect r="r" b="b" t="t" l="l"/>
              <a:pathLst>
                <a:path h="1744457" w="1744457">
                  <a:moveTo>
                    <a:pt x="0" y="0"/>
                  </a:moveTo>
                  <a:lnTo>
                    <a:pt x="1744457" y="0"/>
                  </a:lnTo>
                  <a:lnTo>
                    <a:pt x="1744457" y="1744456"/>
                  </a:lnTo>
                  <a:lnTo>
                    <a:pt x="0" y="1744456"/>
                  </a:lnTo>
                  <a:lnTo>
                    <a:pt x="0" y="0"/>
                  </a:lnTo>
                  <a:close/>
                </a:path>
              </a:pathLst>
            </a:custGeom>
            <a:blipFill>
              <a:blip r:embed="rId6"/>
              <a:stretch>
                <a:fillRect l="0" t="0" r="0" b="0"/>
              </a:stretch>
            </a:blipFill>
          </p:spPr>
        </p:sp>
        <p:sp>
          <p:nvSpPr>
            <p:cNvPr name="Freeform 7" id="7"/>
            <p:cNvSpPr/>
            <p:nvPr/>
          </p:nvSpPr>
          <p:spPr>
            <a:xfrm flipH="false" flipV="false" rot="0">
              <a:off x="0" y="1296349"/>
              <a:ext cx="4127491" cy="2703507"/>
            </a:xfrm>
            <a:custGeom>
              <a:avLst/>
              <a:gdLst/>
              <a:ahLst/>
              <a:cxnLst/>
              <a:rect r="r" b="b" t="t" l="l"/>
              <a:pathLst>
                <a:path h="2703507" w="4127491">
                  <a:moveTo>
                    <a:pt x="0" y="0"/>
                  </a:moveTo>
                  <a:lnTo>
                    <a:pt x="4127491" y="0"/>
                  </a:lnTo>
                  <a:lnTo>
                    <a:pt x="4127491" y="2703506"/>
                  </a:lnTo>
                  <a:lnTo>
                    <a:pt x="0" y="270350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1963847">
              <a:off x="4329316" y="415016"/>
              <a:ext cx="1919923" cy="1310347"/>
            </a:xfrm>
            <a:custGeom>
              <a:avLst/>
              <a:gdLst/>
              <a:ahLst/>
              <a:cxnLst/>
              <a:rect r="r" b="b" t="t" l="l"/>
              <a:pathLst>
                <a:path h="1310347" w="1919923">
                  <a:moveTo>
                    <a:pt x="0" y="0"/>
                  </a:moveTo>
                  <a:lnTo>
                    <a:pt x="1919923" y="0"/>
                  </a:lnTo>
                  <a:lnTo>
                    <a:pt x="1919923" y="1310347"/>
                  </a:lnTo>
                  <a:lnTo>
                    <a:pt x="0" y="131034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TextBox 9" id="9"/>
          <p:cNvSpPr txBox="true"/>
          <p:nvPr/>
        </p:nvSpPr>
        <p:spPr>
          <a:xfrm rot="0">
            <a:off x="244611" y="3656677"/>
            <a:ext cx="7092989" cy="3232011"/>
          </a:xfrm>
          <a:prstGeom prst="rect">
            <a:avLst/>
          </a:prstGeom>
        </p:spPr>
        <p:txBody>
          <a:bodyPr anchor="t" rtlCol="false" tIns="0" lIns="0" bIns="0" rIns="0">
            <a:spAutoFit/>
          </a:bodyPr>
          <a:lstStyle/>
          <a:p>
            <a:pPr algn="ctr">
              <a:lnSpc>
                <a:spcPts val="5026"/>
              </a:lnSpc>
            </a:pPr>
            <a:r>
              <a:rPr lang="en-US" sz="3351" spc="3">
                <a:solidFill>
                  <a:srgbClr val="12C91A"/>
                </a:solidFill>
                <a:latin typeface="Aerospace bold"/>
                <a:ea typeface="Aerospace bold"/>
                <a:cs typeface="Aerospace bold"/>
                <a:sym typeface="Aerospace bold"/>
              </a:rPr>
              <a:t> </a:t>
            </a:r>
          </a:p>
          <a:p>
            <a:pPr algn="ctr">
              <a:lnSpc>
                <a:spcPts val="5026"/>
              </a:lnSpc>
            </a:pPr>
            <a:r>
              <a:rPr lang="en-US" sz="3351" spc="3">
                <a:solidFill>
                  <a:srgbClr val="12C91A"/>
                </a:solidFill>
                <a:latin typeface="Aerospace bold"/>
                <a:ea typeface="Aerospace bold"/>
                <a:cs typeface="Aerospace bold"/>
                <a:sym typeface="Aerospace bold"/>
              </a:rPr>
              <a:t>ΟΙΚΟΛΟΓΙΚΌΣ ΠΕΡΊΠΑΤΟΣ ΣΤΗ ΠΌΛΗ</a:t>
            </a:r>
          </a:p>
          <a:p>
            <a:pPr algn="ctr">
              <a:lnSpc>
                <a:spcPts val="5026"/>
              </a:lnSpc>
            </a:pPr>
          </a:p>
          <a:p>
            <a:pPr algn="ctr">
              <a:lnSpc>
                <a:spcPts val="5026"/>
              </a:lnSpc>
            </a:pPr>
            <a:r>
              <a:rPr lang="en-US" sz="3351" spc="3">
                <a:solidFill>
                  <a:srgbClr val="12C91A"/>
                </a:solidFill>
                <a:latin typeface="Aerospace bold"/>
                <a:ea typeface="Aerospace bold"/>
                <a:cs typeface="Aerospace bold"/>
                <a:sym typeface="Aerospace bold"/>
              </a:rPr>
              <a:t>Πακέτο Εκπαιδευτικού Υλικού </a:t>
            </a:r>
          </a:p>
        </p:txBody>
      </p:sp>
      <p:sp>
        <p:nvSpPr>
          <p:cNvPr name="TextBox 10" id="10"/>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7796278"/>
        </p:xfrm>
        <a:graphic>
          <a:graphicData uri="http://schemas.openxmlformats.org/drawingml/2006/table">
            <a:tbl>
              <a:tblPr/>
              <a:tblGrid>
                <a:gridCol w="2749282"/>
                <a:gridCol w="1770962"/>
                <a:gridCol w="1380416"/>
                <a:gridCol w="863230"/>
              </a:tblGrid>
              <a:tr h="629398">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ΑΠΑΡΑΙΤΗΤΑ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ΚΟΣΤΟΣ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629398">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Οδηγός Παρατήρησης Πτηνών</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98">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Οδηγός Παρατήρησης Εντόμων</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35">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Κυάλια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35">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Μεγεθυντικοί Φακοί</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35">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35">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35">
                <a:tc>
                  <a:txBody>
                    <a:bodyPr anchor="t" rtlCol="false"/>
                    <a:lstStyle/>
                    <a:p>
                      <a:pPr algn="ctr">
                        <a:lnSpc>
                          <a:spcPts val="1260"/>
                        </a:lnSpc>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35">
                <a:tc>
                  <a:txBody>
                    <a:bodyPr anchor="t" rtlCol="false"/>
                    <a:lstStyle/>
                    <a:p>
                      <a:pPr algn="ctr">
                        <a:lnSpc>
                          <a:spcPts val="1260"/>
                        </a:lnSpc>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67738">
                <a:tc>
                  <a:txBody>
                    <a:bodyPr anchor="t" rtlCol="false"/>
                    <a:lstStyle/>
                    <a:p>
                      <a:pPr algn="ctr">
                        <a:lnSpc>
                          <a:spcPts val="1260"/>
                        </a:lnSpc>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35">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35">
                <a:tc>
                  <a:txBody>
                    <a:bodyPr anchor="t" rtlCol="false"/>
                    <a:lstStyle/>
                    <a:p>
                      <a:pPr algn="ctr">
                        <a:lnSpc>
                          <a:spcPts val="1260"/>
                        </a:lnSpc>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35">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35">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256283"/>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89328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44732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99860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50900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504237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612212"/>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6106002"/>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70490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717997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825574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77709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734388"/>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19" id="19"/>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0" id="20"/>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1" id="21"/>
          <p:cNvSpPr txBox="true"/>
          <p:nvPr/>
        </p:nvSpPr>
        <p:spPr>
          <a:xfrm rot="0">
            <a:off x="1362800" y="138694"/>
            <a:ext cx="4963955" cy="876300"/>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Poppins Bold"/>
                <a:ea typeface="Poppins Bold"/>
                <a:cs typeface="Poppins Bold"/>
                <a:sym typeface="Poppins Bold"/>
              </a:rPr>
              <a:t>Οικολογικός Περίπατος στη πόλη</a:t>
            </a:r>
          </a:p>
        </p:txBody>
      </p:sp>
      <p:sp>
        <p:nvSpPr>
          <p:cNvPr name="TextBox 22" id="22"/>
          <p:cNvSpPr txBox="true"/>
          <p:nvPr/>
        </p:nvSpPr>
        <p:spPr>
          <a:xfrm rot="0">
            <a:off x="1608434" y="905684"/>
            <a:ext cx="4554565"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Κατάλογος Απαραίτητων</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2"/>
            <a:stretch>
              <a:fillRect l="0" t="0" r="0" b="0"/>
            </a:stretch>
          </a:blipFill>
        </p:spPr>
      </p:sp>
      <p:sp>
        <p:nvSpPr>
          <p:cNvPr name="Freeform 3" id="3"/>
          <p:cNvSpPr/>
          <p:nvPr/>
        </p:nvSpPr>
        <p:spPr>
          <a:xfrm flipH="false" flipV="false" rot="0">
            <a:off x="6423000" y="9697458"/>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3"/>
            <a:stretch>
              <a:fillRect l="0" t="0" r="0" b="0"/>
            </a:stretch>
          </a:blipFill>
        </p:spPr>
      </p:sp>
      <p:graphicFrame>
        <p:nvGraphicFramePr>
          <p:cNvPr name="Table 4" id="4"/>
          <p:cNvGraphicFramePr>
            <a:graphicFrameLocks noGrp="true"/>
          </p:cNvGraphicFramePr>
          <p:nvPr/>
        </p:nvGraphicFramePr>
        <p:xfrm>
          <a:off x="340015" y="1420493"/>
          <a:ext cx="6927646" cy="8276965"/>
        </p:xfrm>
        <a:graphic>
          <a:graphicData uri="http://schemas.openxmlformats.org/drawingml/2006/table">
            <a:tbl>
              <a:tblPr/>
              <a:tblGrid>
                <a:gridCol w="2913168"/>
                <a:gridCol w="1770905"/>
                <a:gridCol w="1380371"/>
                <a:gridCol w="863202"/>
              </a:tblGrid>
              <a:tr h="629354">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ΚΑΘΗΚΟΝΤΑ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ΠΡΟΘΕΣΜΙΑ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629354">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Δημιουργία και μοίρασμα Αφισών</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781925">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Εξασφάλιση ασφάλειας ατυχήματος για όλους τους συμμετέχοντες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781925">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Αναζήτηση συνεργασίας με βιολόγους ή ειδικούς για πτηνά και έντομα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781925">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Ενημέρωση συμμετεχόντων να έχουν άνετα ρούχα και παπούτσια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93449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Ενημέρωση συμμετεχόντων να έχουν δικούς τους μεγεθυντικούς φακούς ή κυάλια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20005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6" id="6"/>
          <p:cNvSpPr/>
          <p:nvPr/>
        </p:nvSpPr>
        <p:spPr>
          <a:xfrm flipH="false" flipV="false" rot="5400000">
            <a:off x="6691524" y="294183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7" id="7"/>
          <p:cNvSpPr/>
          <p:nvPr/>
        </p:nvSpPr>
        <p:spPr>
          <a:xfrm flipH="false" flipV="false" rot="5400000">
            <a:off x="6691524" y="3763608"/>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8" id="8"/>
          <p:cNvSpPr/>
          <p:nvPr/>
        </p:nvSpPr>
        <p:spPr>
          <a:xfrm flipH="false" flipV="false" rot="5400000">
            <a:off x="6691524" y="450346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9" id="9"/>
          <p:cNvSpPr/>
          <p:nvPr/>
        </p:nvSpPr>
        <p:spPr>
          <a:xfrm flipH="false" flipV="false" rot="5400000">
            <a:off x="6691524" y="52921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0" id="10"/>
          <p:cNvSpPr/>
          <p:nvPr/>
        </p:nvSpPr>
        <p:spPr>
          <a:xfrm flipH="false" flipV="false" rot="5400000">
            <a:off x="6691524" y="608079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1" id="11"/>
          <p:cNvSpPr/>
          <p:nvPr/>
        </p:nvSpPr>
        <p:spPr>
          <a:xfrm flipH="false" flipV="false" rot="5400000">
            <a:off x="6691524" y="663206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2" id="12"/>
          <p:cNvSpPr/>
          <p:nvPr/>
        </p:nvSpPr>
        <p:spPr>
          <a:xfrm flipH="false" flipV="false" rot="5400000">
            <a:off x="6691524" y="718334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3" id="13"/>
          <p:cNvSpPr/>
          <p:nvPr/>
        </p:nvSpPr>
        <p:spPr>
          <a:xfrm flipH="false" flipV="false" rot="5400000">
            <a:off x="6691524" y="875406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4" id="14"/>
          <p:cNvSpPr/>
          <p:nvPr/>
        </p:nvSpPr>
        <p:spPr>
          <a:xfrm flipH="false" flipV="false" rot="5400000">
            <a:off x="6691524" y="773461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5" id="15"/>
          <p:cNvSpPr/>
          <p:nvPr/>
        </p:nvSpPr>
        <p:spPr>
          <a:xfrm flipH="false" flipV="false" rot="5400000">
            <a:off x="6691524" y="8262238"/>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6" id="16"/>
          <p:cNvSpPr/>
          <p:nvPr/>
        </p:nvSpPr>
        <p:spPr>
          <a:xfrm flipH="false" flipV="false" rot="5400000">
            <a:off x="6691524" y="924588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7" id="17"/>
          <p:cNvSpPr/>
          <p:nvPr/>
        </p:nvSpPr>
        <p:spPr>
          <a:xfrm flipH="false" flipV="false" rot="0">
            <a:off x="340015" y="9963270"/>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6"/>
            <a:stretch>
              <a:fillRect l="0" t="0" r="0" b="0"/>
            </a:stretch>
          </a:blipFill>
        </p:spPr>
      </p:sp>
      <p:sp>
        <p:nvSpPr>
          <p:cNvPr name="Freeform 18" id="18"/>
          <p:cNvSpPr/>
          <p:nvPr/>
        </p:nvSpPr>
        <p:spPr>
          <a:xfrm flipH="false" flipV="false" rot="0">
            <a:off x="6012002" y="92132"/>
            <a:ext cx="1255659" cy="1255659"/>
          </a:xfrm>
          <a:custGeom>
            <a:avLst/>
            <a:gdLst/>
            <a:ahLst/>
            <a:cxnLst/>
            <a:rect r="r" b="b" t="t" l="l"/>
            <a:pathLst>
              <a:path h="1255659" w="1255659">
                <a:moveTo>
                  <a:pt x="0" y="0"/>
                </a:moveTo>
                <a:lnTo>
                  <a:pt x="1255659" y="0"/>
                </a:lnTo>
                <a:lnTo>
                  <a:pt x="1255659" y="1255659"/>
                </a:lnTo>
                <a:lnTo>
                  <a:pt x="0" y="1255659"/>
                </a:lnTo>
                <a:lnTo>
                  <a:pt x="0" y="0"/>
                </a:lnTo>
                <a:close/>
              </a:path>
            </a:pathLst>
          </a:custGeom>
          <a:blipFill>
            <a:blip r:embed="rId7"/>
            <a:stretch>
              <a:fillRect l="0" t="0" r="0" b="0"/>
            </a:stretch>
          </a:blipFill>
        </p:spPr>
      </p:sp>
      <p:sp>
        <p:nvSpPr>
          <p:cNvPr name="TextBox 19" id="19"/>
          <p:cNvSpPr txBox="true"/>
          <p:nvPr/>
        </p:nvSpPr>
        <p:spPr>
          <a:xfrm rot="0">
            <a:off x="1502717" y="92132"/>
            <a:ext cx="4554565" cy="876300"/>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Poppins Semi-Bold"/>
                <a:ea typeface="Poppins Semi-Bold"/>
                <a:cs typeface="Poppins Semi-Bold"/>
                <a:sym typeface="Poppins Semi-Bold"/>
              </a:rPr>
              <a:t>Οικολογικός Περίπατος στη πόλη</a:t>
            </a:r>
          </a:p>
        </p:txBody>
      </p:sp>
      <p:sp>
        <p:nvSpPr>
          <p:cNvPr name="TextBox 20" id="20"/>
          <p:cNvSpPr txBox="true"/>
          <p:nvPr/>
        </p:nvSpPr>
        <p:spPr>
          <a:xfrm rot="0">
            <a:off x="1395217" y="905547"/>
            <a:ext cx="4769565"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Κατάλογος Υποχρεώσεων</a:t>
            </a:r>
          </a:p>
        </p:txBody>
      </p:sp>
      <p:sp>
        <p:nvSpPr>
          <p:cNvPr name="Freeform 21" id="21"/>
          <p:cNvSpPr/>
          <p:nvPr/>
        </p:nvSpPr>
        <p:spPr>
          <a:xfrm flipH="false" flipV="false" rot="0">
            <a:off x="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5113"/>
            <a:ext cx="7574839" cy="10707113"/>
          </a:xfrm>
          <a:custGeom>
            <a:avLst/>
            <a:gdLst/>
            <a:ahLst/>
            <a:cxnLst/>
            <a:rect r="r" b="b" t="t" l="l"/>
            <a:pathLst>
              <a:path h="10707113" w="7574839">
                <a:moveTo>
                  <a:pt x="0" y="0"/>
                </a:moveTo>
                <a:lnTo>
                  <a:pt x="7574839" y="0"/>
                </a:lnTo>
                <a:lnTo>
                  <a:pt x="7574839" y="10707113"/>
                </a:lnTo>
                <a:lnTo>
                  <a:pt x="0" y="107071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375000" y="9558208"/>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71973" y="2475318"/>
          <a:ext cx="6454346" cy="3833908"/>
        </p:xfrm>
        <a:graphic>
          <a:graphicData uri="http://schemas.openxmlformats.org/drawingml/2006/table">
            <a:tbl>
              <a:tblPr/>
              <a:tblGrid>
                <a:gridCol w="1649003"/>
                <a:gridCol w="1415605"/>
                <a:gridCol w="1205311"/>
                <a:gridCol w="2184428"/>
              </a:tblGrid>
              <a:tr h="560207">
                <a:tc>
                  <a:txBody>
                    <a:bodyPr anchor="t" rtlCol="false"/>
                    <a:lstStyle/>
                    <a:p>
                      <a:pPr algn="ctr">
                        <a:lnSpc>
                          <a:spcPts val="2101"/>
                        </a:lnSpc>
                        <a:defRPr/>
                      </a:pPr>
                      <a:r>
                        <a:rPr lang="en-US" sz="1500" b="true">
                          <a:solidFill>
                            <a:srgbClr val="000000"/>
                          </a:solidFill>
                          <a:latin typeface="Lora Bold"/>
                          <a:ea typeface="Lora Bold"/>
                          <a:cs typeface="Lora Bold"/>
                          <a:sym typeface="Lora Bold"/>
                        </a:rPr>
                        <a:t>Ονοματεπώνυμο</a:t>
                      </a: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93F598"/>
                    </a:solidFill>
                  </a:tcPr>
                </a:tc>
                <a:tc>
                  <a:txBody>
                    <a:bodyPr anchor="t" rtlCol="false"/>
                    <a:lstStyle/>
                    <a:p>
                      <a:pPr algn="ctr">
                        <a:lnSpc>
                          <a:spcPts val="2101"/>
                        </a:lnSpc>
                        <a:defRPr/>
                      </a:pPr>
                      <a:r>
                        <a:rPr lang="en-US" sz="1500" b="true">
                          <a:solidFill>
                            <a:srgbClr val="000000"/>
                          </a:solidFill>
                          <a:latin typeface="Lora Bold"/>
                          <a:ea typeface="Lora Bold"/>
                          <a:cs typeface="Lora Bold"/>
                          <a:sym typeface="Lora Bold"/>
                        </a:rPr>
                        <a:t>Στοιχεία επικοινωνίας</a:t>
                      </a: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93F598"/>
                    </a:solidFill>
                  </a:tcPr>
                </a:tc>
                <a:tc>
                  <a:txBody>
                    <a:bodyPr anchor="t" rtlCol="false"/>
                    <a:lstStyle/>
                    <a:p>
                      <a:pPr algn="just">
                        <a:lnSpc>
                          <a:spcPts val="981"/>
                        </a:lnSpc>
                        <a:defRPr/>
                      </a:pPr>
                      <a:r>
                        <a:rPr lang="en-US" sz="700" b="true">
                          <a:solidFill>
                            <a:srgbClr val="000000"/>
                          </a:solidFill>
                          <a:latin typeface="Lora Bold"/>
                          <a:ea typeface="Lora Bold"/>
                          <a:cs typeface="Lora Bold"/>
                          <a:sym typeface="Lora Bold"/>
                        </a:rPr>
                        <a:t>Συγκατατίθεμαι όπως ληφθούν φωτογραφίες, βίντεο ή ηχητικά αποσπάσματα για προωθητικούς σκοπούς, σε εκδόσεις και στα ΜΚΔ σχετικά με την εκδήλωση</a:t>
                      </a: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93F598"/>
                    </a:solidFill>
                  </a:tcPr>
                </a:tc>
                <a:tc>
                  <a:txBody>
                    <a:bodyPr anchor="t" rtlCol="false"/>
                    <a:lstStyle/>
                    <a:p>
                      <a:pPr algn="ctr">
                        <a:lnSpc>
                          <a:spcPts val="1821"/>
                        </a:lnSpc>
                        <a:defRPr/>
                      </a:pPr>
                      <a:r>
                        <a:rPr lang="en-US" sz="1300" b="true">
                          <a:solidFill>
                            <a:srgbClr val="000000"/>
                          </a:solidFill>
                          <a:latin typeface="Lora Bold"/>
                          <a:ea typeface="Lora Bold"/>
                          <a:cs typeface="Lora Bold"/>
                          <a:sym typeface="Lora Bold"/>
                        </a:rPr>
                        <a:t>Υπογραφή </a:t>
                      </a: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93F598"/>
                    </a:solidFill>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127">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308">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038">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038">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63495">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bl>
          </a:graphicData>
        </a:graphic>
      </p:graphicFrame>
      <p:grpSp>
        <p:nvGrpSpPr>
          <p:cNvPr name="Group 5" id="5"/>
          <p:cNvGrpSpPr/>
          <p:nvPr/>
        </p:nvGrpSpPr>
        <p:grpSpPr>
          <a:xfrm rot="0">
            <a:off x="2331559" y="4680377"/>
            <a:ext cx="4799914" cy="303625"/>
            <a:chOff x="0" y="0"/>
            <a:chExt cx="6399885" cy="404833"/>
          </a:xfrm>
        </p:grpSpPr>
        <p:sp>
          <p:nvSpPr>
            <p:cNvPr name="Freeform 6" id="6"/>
            <p:cNvSpPr/>
            <p:nvPr/>
          </p:nvSpPr>
          <p:spPr>
            <a:xfrm flipH="false" flipV="false" rot="0">
              <a:off x="0"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0">
              <a:off x="1094255"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0">
              <a:off x="1638788"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0">
              <a:off x="549722"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0">
              <a:off x="2183321"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0">
              <a:off x="2727854"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0">
              <a:off x="3816920"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0">
              <a:off x="4361453"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0">
              <a:off x="3272387"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0">
              <a:off x="4905986"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0">
              <a:off x="5450519"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0">
              <a:off x="5995052"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grpSp>
      <p:sp>
        <p:nvSpPr>
          <p:cNvPr name="Freeform 18" id="18"/>
          <p:cNvSpPr/>
          <p:nvPr/>
        </p:nvSpPr>
        <p:spPr>
          <a:xfrm flipH="false" flipV="false" rot="-5400000">
            <a:off x="163800" y="7843171"/>
            <a:ext cx="723664" cy="723664"/>
          </a:xfrm>
          <a:custGeom>
            <a:avLst/>
            <a:gdLst/>
            <a:ahLst/>
            <a:cxnLst/>
            <a:rect r="r" b="b" t="t" l="l"/>
            <a:pathLst>
              <a:path h="723664" w="723664">
                <a:moveTo>
                  <a:pt x="0" y="0"/>
                </a:moveTo>
                <a:lnTo>
                  <a:pt x="723664" y="0"/>
                </a:lnTo>
                <a:lnTo>
                  <a:pt x="723664" y="723665"/>
                </a:lnTo>
                <a:lnTo>
                  <a:pt x="0" y="723665"/>
                </a:lnTo>
                <a:lnTo>
                  <a:pt x="0" y="0"/>
                </a:lnTo>
                <a:close/>
              </a:path>
            </a:pathLst>
          </a:custGeom>
          <a:blipFill>
            <a:blip r:embed="rId7"/>
            <a:stretch>
              <a:fillRect l="0" t="0" r="0" b="0"/>
            </a:stretch>
          </a:blipFill>
        </p:spPr>
      </p:sp>
      <p:sp>
        <p:nvSpPr>
          <p:cNvPr name="Freeform 19" id="19"/>
          <p:cNvSpPr/>
          <p:nvPr/>
        </p:nvSpPr>
        <p:spPr>
          <a:xfrm flipH="false" flipV="false" rot="-5400000">
            <a:off x="141011" y="7220477"/>
            <a:ext cx="769242" cy="769242"/>
          </a:xfrm>
          <a:custGeom>
            <a:avLst/>
            <a:gdLst/>
            <a:ahLst/>
            <a:cxnLst/>
            <a:rect r="r" b="b" t="t" l="l"/>
            <a:pathLst>
              <a:path h="769242" w="769242">
                <a:moveTo>
                  <a:pt x="0" y="0"/>
                </a:moveTo>
                <a:lnTo>
                  <a:pt x="769242" y="0"/>
                </a:lnTo>
                <a:lnTo>
                  <a:pt x="769242" y="769242"/>
                </a:lnTo>
                <a:lnTo>
                  <a:pt x="0" y="769242"/>
                </a:lnTo>
                <a:lnTo>
                  <a:pt x="0" y="0"/>
                </a:lnTo>
                <a:close/>
              </a:path>
            </a:pathLst>
          </a:custGeom>
          <a:blipFill>
            <a:blip r:embed="rId8"/>
            <a:stretch>
              <a:fillRect l="0" t="0" r="0" b="0"/>
            </a:stretch>
          </a:blipFill>
        </p:spPr>
      </p:sp>
      <p:sp>
        <p:nvSpPr>
          <p:cNvPr name="Freeform 20" id="20"/>
          <p:cNvSpPr/>
          <p:nvPr/>
        </p:nvSpPr>
        <p:spPr>
          <a:xfrm flipH="false" flipV="false" rot="-5400000">
            <a:off x="218364" y="2698969"/>
            <a:ext cx="691890" cy="691890"/>
          </a:xfrm>
          <a:custGeom>
            <a:avLst/>
            <a:gdLst/>
            <a:ahLst/>
            <a:cxnLst/>
            <a:rect r="r" b="b" t="t" l="l"/>
            <a:pathLst>
              <a:path h="691890" w="691890">
                <a:moveTo>
                  <a:pt x="0" y="0"/>
                </a:moveTo>
                <a:lnTo>
                  <a:pt x="691889" y="0"/>
                </a:lnTo>
                <a:lnTo>
                  <a:pt x="691889" y="691890"/>
                </a:lnTo>
                <a:lnTo>
                  <a:pt x="0" y="691890"/>
                </a:lnTo>
                <a:lnTo>
                  <a:pt x="0" y="0"/>
                </a:lnTo>
                <a:close/>
              </a:path>
            </a:pathLst>
          </a:custGeom>
          <a:blipFill>
            <a:blip r:embed="rId9"/>
            <a:stretch>
              <a:fillRect l="0" t="0" r="0" b="0"/>
            </a:stretch>
          </a:blipFill>
        </p:spPr>
      </p:sp>
      <p:sp>
        <p:nvSpPr>
          <p:cNvPr name="Freeform 21" id="21"/>
          <p:cNvSpPr/>
          <p:nvPr/>
        </p:nvSpPr>
        <p:spPr>
          <a:xfrm flipH="false" flipV="false" rot="-5400000">
            <a:off x="118327" y="2056562"/>
            <a:ext cx="791926" cy="791926"/>
          </a:xfrm>
          <a:custGeom>
            <a:avLst/>
            <a:gdLst/>
            <a:ahLst/>
            <a:cxnLst/>
            <a:rect r="r" b="b" t="t" l="l"/>
            <a:pathLst>
              <a:path h="791926" w="791926">
                <a:moveTo>
                  <a:pt x="0" y="0"/>
                </a:moveTo>
                <a:lnTo>
                  <a:pt x="791926" y="0"/>
                </a:lnTo>
                <a:lnTo>
                  <a:pt x="791926" y="791926"/>
                </a:lnTo>
                <a:lnTo>
                  <a:pt x="0" y="791926"/>
                </a:lnTo>
                <a:lnTo>
                  <a:pt x="0" y="0"/>
                </a:lnTo>
                <a:close/>
              </a:path>
            </a:pathLst>
          </a:custGeom>
          <a:blipFill>
            <a:blip r:embed="rId10"/>
            <a:stretch>
              <a:fillRect l="0" t="0" r="0" b="0"/>
            </a:stretch>
          </a:blipFill>
        </p:spPr>
      </p:sp>
      <p:sp>
        <p:nvSpPr>
          <p:cNvPr name="TextBox 22" id="22"/>
          <p:cNvSpPr txBox="true"/>
          <p:nvPr/>
        </p:nvSpPr>
        <p:spPr>
          <a:xfrm rot="-5400000">
            <a:off x="321846" y="5259260"/>
            <a:ext cx="1346359" cy="188595"/>
          </a:xfrm>
          <a:prstGeom prst="rect">
            <a:avLst/>
          </a:prstGeom>
        </p:spPr>
        <p:txBody>
          <a:bodyPr anchor="t" rtlCol="false" tIns="0" lIns="0" bIns="0" rIns="0">
            <a:spAutoFit/>
          </a:bodyPr>
          <a:lstStyle/>
          <a:p>
            <a:pPr algn="ctr">
              <a:lnSpc>
                <a:spcPts val="1679"/>
              </a:lnSpc>
              <a:spcBef>
                <a:spcPct val="0"/>
              </a:spcBef>
            </a:pPr>
            <a:r>
              <a:rPr lang="en-US" sz="1200" spc="-4">
                <a:solidFill>
                  <a:srgbClr val="000000"/>
                </a:solidFill>
                <a:latin typeface="Lora"/>
                <a:ea typeface="Lora"/>
                <a:cs typeface="Lora"/>
                <a:sym typeface="Lora"/>
              </a:rPr>
              <a:t>Τοποθεσία:</a:t>
            </a:r>
          </a:p>
        </p:txBody>
      </p:sp>
      <p:sp>
        <p:nvSpPr>
          <p:cNvPr name="TextBox 23" id="23"/>
          <p:cNvSpPr txBox="true"/>
          <p:nvPr/>
        </p:nvSpPr>
        <p:spPr>
          <a:xfrm rot="-5400000">
            <a:off x="321846" y="2059378"/>
            <a:ext cx="1346359" cy="188595"/>
          </a:xfrm>
          <a:prstGeom prst="rect">
            <a:avLst/>
          </a:prstGeom>
        </p:spPr>
        <p:txBody>
          <a:bodyPr anchor="t" rtlCol="false" tIns="0" lIns="0" bIns="0" rIns="0">
            <a:spAutoFit/>
          </a:bodyPr>
          <a:lstStyle/>
          <a:p>
            <a:pPr algn="ctr">
              <a:lnSpc>
                <a:spcPts val="1679"/>
              </a:lnSpc>
              <a:spcBef>
                <a:spcPct val="0"/>
              </a:spcBef>
            </a:pPr>
            <a:r>
              <a:rPr lang="en-US" sz="1200" spc="-4">
                <a:solidFill>
                  <a:srgbClr val="000000"/>
                </a:solidFill>
                <a:latin typeface="Lora"/>
                <a:ea typeface="Lora"/>
                <a:cs typeface="Lora"/>
                <a:sym typeface="Lora"/>
              </a:rPr>
              <a:t>Ημερομηνία: </a:t>
            </a:r>
          </a:p>
        </p:txBody>
      </p:sp>
      <p:sp>
        <p:nvSpPr>
          <p:cNvPr name="TextBox 24" id="24"/>
          <p:cNvSpPr txBox="true"/>
          <p:nvPr/>
        </p:nvSpPr>
        <p:spPr>
          <a:xfrm rot="-5400000">
            <a:off x="-1735596" y="5139244"/>
            <a:ext cx="4554565" cy="4286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Lora Bold"/>
                <a:ea typeface="Lora Bold"/>
                <a:cs typeface="Lora Bold"/>
                <a:sym typeface="Lora Bold"/>
              </a:rPr>
              <a:t>Παρουσιολόγιο</a:t>
            </a:r>
          </a:p>
        </p:txBody>
      </p:sp>
      <p:sp>
        <p:nvSpPr>
          <p:cNvPr name="TextBox 25" id="25"/>
          <p:cNvSpPr txBox="true"/>
          <p:nvPr/>
        </p:nvSpPr>
        <p:spPr>
          <a:xfrm rot="-5400000">
            <a:off x="317084" y="8886678"/>
            <a:ext cx="1346359" cy="198120"/>
          </a:xfrm>
          <a:prstGeom prst="rect">
            <a:avLst/>
          </a:prstGeom>
        </p:spPr>
        <p:txBody>
          <a:bodyPr anchor="t" rtlCol="false" tIns="0" lIns="0" bIns="0" rIns="0">
            <a:spAutoFit/>
          </a:bodyPr>
          <a:lstStyle/>
          <a:p>
            <a:pPr algn="ctr">
              <a:lnSpc>
                <a:spcPts val="1679"/>
              </a:lnSpc>
              <a:spcBef>
                <a:spcPct val="0"/>
              </a:spcBef>
            </a:pPr>
            <a:r>
              <a:rPr lang="en-US" sz="1200" spc="-4">
                <a:solidFill>
                  <a:srgbClr val="000000"/>
                </a:solidFill>
                <a:latin typeface="IBM Plex Sans"/>
                <a:ea typeface="IBM Plex Sans"/>
                <a:cs typeface="IBM Plex Sans"/>
                <a:sym typeface="IBM Plex Sans"/>
              </a:rPr>
              <a:t>Green Theme Day:</a:t>
            </a:r>
          </a:p>
        </p:txBody>
      </p:sp>
      <p:sp>
        <p:nvSpPr>
          <p:cNvPr name="Freeform 26" id="26"/>
          <p:cNvSpPr/>
          <p:nvPr/>
        </p:nvSpPr>
        <p:spPr>
          <a:xfrm flipH="false" flipV="false" rot="-5400000">
            <a:off x="-223388" y="993274"/>
            <a:ext cx="1543618" cy="344098"/>
          </a:xfrm>
          <a:custGeom>
            <a:avLst/>
            <a:gdLst/>
            <a:ahLst/>
            <a:cxnLst/>
            <a:rect r="r" b="b" t="t" l="l"/>
            <a:pathLst>
              <a:path h="344098" w="1543618">
                <a:moveTo>
                  <a:pt x="0" y="0"/>
                </a:moveTo>
                <a:lnTo>
                  <a:pt x="1543618" y="0"/>
                </a:lnTo>
                <a:lnTo>
                  <a:pt x="1543618" y="344098"/>
                </a:lnTo>
                <a:lnTo>
                  <a:pt x="0" y="344098"/>
                </a:lnTo>
                <a:lnTo>
                  <a:pt x="0" y="0"/>
                </a:lnTo>
                <a:close/>
              </a:path>
            </a:pathLst>
          </a:custGeom>
          <a:blipFill>
            <a:blip r:embed="rId11"/>
            <a:stretch>
              <a:fillRect l="0" t="0" r="0" b="0"/>
            </a:stretch>
          </a:blipFill>
        </p:spPr>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1571625" y="1571625"/>
            <a:ext cx="10696575" cy="7553325"/>
          </a:xfrm>
          <a:custGeom>
            <a:avLst/>
            <a:gdLst/>
            <a:ahLst/>
            <a:cxnLst/>
            <a:rect r="r" b="b" t="t" l="l"/>
            <a:pathLst>
              <a:path h="7553325" w="10696575">
                <a:moveTo>
                  <a:pt x="10696575" y="0"/>
                </a:moveTo>
                <a:lnTo>
                  <a:pt x="10696575" y="7553325"/>
                </a:lnTo>
                <a:lnTo>
                  <a:pt x="0" y="7553325"/>
                </a:lnTo>
                <a:lnTo>
                  <a:pt x="0" y="0"/>
                </a:lnTo>
                <a:lnTo>
                  <a:pt x="10696575" y="0"/>
                </a:lnTo>
                <a:close/>
              </a:path>
            </a:pathLst>
          </a:custGeom>
          <a:blipFill>
            <a:blip r:embed="rId2"/>
            <a:stretch>
              <a:fillRect l="-4589" t="-1513" r="-4631" b="-1601"/>
            </a:stretch>
          </a:blipFill>
        </p:spPr>
      </p:sp>
      <p:sp>
        <p:nvSpPr>
          <p:cNvPr name="Freeform 3" id="3"/>
          <p:cNvSpPr/>
          <p:nvPr/>
        </p:nvSpPr>
        <p:spPr>
          <a:xfrm flipH="false" flipV="false" rot="0">
            <a:off x="-122808" y="4937924"/>
            <a:ext cx="7802137" cy="5754076"/>
          </a:xfrm>
          <a:custGeom>
            <a:avLst/>
            <a:gdLst/>
            <a:ahLst/>
            <a:cxnLst/>
            <a:rect r="r" b="b" t="t" l="l"/>
            <a:pathLst>
              <a:path h="5754076" w="7802137">
                <a:moveTo>
                  <a:pt x="0" y="0"/>
                </a:moveTo>
                <a:lnTo>
                  <a:pt x="7802137" y="0"/>
                </a:lnTo>
                <a:lnTo>
                  <a:pt x="7802137" y="5754076"/>
                </a:lnTo>
                <a:lnTo>
                  <a:pt x="0" y="57540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7789606">
            <a:off x="6213721" y="37129"/>
            <a:ext cx="649722" cy="1181312"/>
          </a:xfrm>
          <a:custGeom>
            <a:avLst/>
            <a:gdLst/>
            <a:ahLst/>
            <a:cxnLst/>
            <a:rect r="r" b="b" t="t" l="l"/>
            <a:pathLst>
              <a:path h="1181312" w="649722">
                <a:moveTo>
                  <a:pt x="0" y="0"/>
                </a:moveTo>
                <a:lnTo>
                  <a:pt x="649721" y="0"/>
                </a:lnTo>
                <a:lnTo>
                  <a:pt x="649721" y="1181312"/>
                </a:lnTo>
                <a:lnTo>
                  <a:pt x="0" y="11813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1106856">
            <a:off x="6327613" y="9510919"/>
            <a:ext cx="1745291" cy="1531493"/>
          </a:xfrm>
          <a:custGeom>
            <a:avLst/>
            <a:gdLst/>
            <a:ahLst/>
            <a:cxnLst/>
            <a:rect r="r" b="b" t="t" l="l"/>
            <a:pathLst>
              <a:path h="1531493" w="1745291">
                <a:moveTo>
                  <a:pt x="0" y="0"/>
                </a:moveTo>
                <a:lnTo>
                  <a:pt x="1745292" y="0"/>
                </a:lnTo>
                <a:lnTo>
                  <a:pt x="1745292" y="1531493"/>
                </a:lnTo>
                <a:lnTo>
                  <a:pt x="0" y="15314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6676199" y="9620580"/>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9"/>
            <a:stretch>
              <a:fillRect l="0" t="0" r="0" b="0"/>
            </a:stretch>
          </a:blipFill>
        </p:spPr>
      </p:sp>
      <p:sp>
        <p:nvSpPr>
          <p:cNvPr name="TextBox 7" id="7"/>
          <p:cNvSpPr txBox="true"/>
          <p:nvPr/>
        </p:nvSpPr>
        <p:spPr>
          <a:xfrm rot="0">
            <a:off x="416098" y="435132"/>
            <a:ext cx="6871838" cy="2031251"/>
          </a:xfrm>
          <a:prstGeom prst="rect">
            <a:avLst/>
          </a:prstGeom>
        </p:spPr>
        <p:txBody>
          <a:bodyPr anchor="t" rtlCol="false" tIns="0" lIns="0" bIns="0" rIns="0">
            <a:spAutoFit/>
          </a:bodyPr>
          <a:lstStyle/>
          <a:p>
            <a:pPr algn="ctr">
              <a:lnSpc>
                <a:spcPts val="5038"/>
              </a:lnSpc>
            </a:pPr>
            <a:r>
              <a:rPr lang="en-US" sz="6902">
                <a:solidFill>
                  <a:srgbClr val="561EBF"/>
                </a:solidFill>
                <a:latin typeface="Maely"/>
                <a:ea typeface="Maely"/>
                <a:cs typeface="Maely"/>
                <a:sym typeface="Maely"/>
              </a:rPr>
              <a:t>Οικολογικός Περίπατος στη Πόλη </a:t>
            </a:r>
          </a:p>
        </p:txBody>
      </p:sp>
      <p:sp>
        <p:nvSpPr>
          <p:cNvPr name="Freeform 8" id="8"/>
          <p:cNvSpPr/>
          <p:nvPr/>
        </p:nvSpPr>
        <p:spPr>
          <a:xfrm flipH="false" flipV="false" rot="-1527462">
            <a:off x="1102326" y="1856550"/>
            <a:ext cx="635618" cy="497371"/>
          </a:xfrm>
          <a:custGeom>
            <a:avLst/>
            <a:gdLst/>
            <a:ahLst/>
            <a:cxnLst/>
            <a:rect r="r" b="b" t="t" l="l"/>
            <a:pathLst>
              <a:path h="497371" w="635618">
                <a:moveTo>
                  <a:pt x="0" y="0"/>
                </a:moveTo>
                <a:lnTo>
                  <a:pt x="635618" y="0"/>
                </a:lnTo>
                <a:lnTo>
                  <a:pt x="635618" y="497371"/>
                </a:lnTo>
                <a:lnTo>
                  <a:pt x="0" y="497371"/>
                </a:lnTo>
                <a:lnTo>
                  <a:pt x="0" y="0"/>
                </a:lnTo>
                <a:close/>
              </a:path>
            </a:pathLst>
          </a:custGeom>
          <a:blipFill>
            <a:blip r:embed="rId10"/>
            <a:stretch>
              <a:fillRect l="0" t="0" r="0" b="0"/>
            </a:stretch>
          </a:blipFill>
        </p:spPr>
      </p:sp>
      <p:sp>
        <p:nvSpPr>
          <p:cNvPr name="Freeform 9" id="9"/>
          <p:cNvSpPr/>
          <p:nvPr/>
        </p:nvSpPr>
        <p:spPr>
          <a:xfrm flipH="false" flipV="false" rot="0">
            <a:off x="3778261" y="7814962"/>
            <a:ext cx="556064" cy="459448"/>
          </a:xfrm>
          <a:custGeom>
            <a:avLst/>
            <a:gdLst/>
            <a:ahLst/>
            <a:cxnLst/>
            <a:rect r="r" b="b" t="t" l="l"/>
            <a:pathLst>
              <a:path h="459448" w="556064">
                <a:moveTo>
                  <a:pt x="0" y="0"/>
                </a:moveTo>
                <a:lnTo>
                  <a:pt x="556064" y="0"/>
                </a:lnTo>
                <a:lnTo>
                  <a:pt x="556064" y="459448"/>
                </a:lnTo>
                <a:lnTo>
                  <a:pt x="0" y="459448"/>
                </a:lnTo>
                <a:lnTo>
                  <a:pt x="0" y="0"/>
                </a:lnTo>
                <a:close/>
              </a:path>
            </a:pathLst>
          </a:custGeom>
          <a:blipFill>
            <a:blip r:embed="rId11"/>
            <a:stretch>
              <a:fillRect l="0" t="0" r="0" b="0"/>
            </a:stretch>
          </a:blipFill>
        </p:spPr>
      </p:sp>
      <p:sp>
        <p:nvSpPr>
          <p:cNvPr name="Freeform 10" id="10"/>
          <p:cNvSpPr/>
          <p:nvPr/>
        </p:nvSpPr>
        <p:spPr>
          <a:xfrm flipH="true" flipV="false" rot="0">
            <a:off x="265835" y="9560481"/>
            <a:ext cx="370057" cy="375519"/>
          </a:xfrm>
          <a:custGeom>
            <a:avLst/>
            <a:gdLst/>
            <a:ahLst/>
            <a:cxnLst/>
            <a:rect r="r" b="b" t="t" l="l"/>
            <a:pathLst>
              <a:path h="375519" w="370057">
                <a:moveTo>
                  <a:pt x="370057" y="0"/>
                </a:moveTo>
                <a:lnTo>
                  <a:pt x="0" y="0"/>
                </a:lnTo>
                <a:lnTo>
                  <a:pt x="0" y="375519"/>
                </a:lnTo>
                <a:lnTo>
                  <a:pt x="370057" y="375519"/>
                </a:lnTo>
                <a:lnTo>
                  <a:pt x="370057"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3197642" y="9313476"/>
            <a:ext cx="1413636" cy="565454"/>
          </a:xfrm>
          <a:custGeom>
            <a:avLst/>
            <a:gdLst/>
            <a:ahLst/>
            <a:cxnLst/>
            <a:rect r="r" b="b" t="t" l="l"/>
            <a:pathLst>
              <a:path h="565454" w="1413636">
                <a:moveTo>
                  <a:pt x="0" y="0"/>
                </a:moveTo>
                <a:lnTo>
                  <a:pt x="1413636" y="0"/>
                </a:lnTo>
                <a:lnTo>
                  <a:pt x="1413636" y="565454"/>
                </a:lnTo>
                <a:lnTo>
                  <a:pt x="0" y="56545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0">
            <a:off x="4289276" y="8360190"/>
            <a:ext cx="1300080" cy="1827880"/>
          </a:xfrm>
          <a:custGeom>
            <a:avLst/>
            <a:gdLst/>
            <a:ahLst/>
            <a:cxnLst/>
            <a:rect r="r" b="b" t="t" l="l"/>
            <a:pathLst>
              <a:path h="1827880" w="1300080">
                <a:moveTo>
                  <a:pt x="0" y="0"/>
                </a:moveTo>
                <a:lnTo>
                  <a:pt x="1300079" y="0"/>
                </a:lnTo>
                <a:lnTo>
                  <a:pt x="1300079" y="1827880"/>
                </a:lnTo>
                <a:lnTo>
                  <a:pt x="0" y="182788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3" id="13"/>
          <p:cNvSpPr txBox="true"/>
          <p:nvPr/>
        </p:nvSpPr>
        <p:spPr>
          <a:xfrm rot="0">
            <a:off x="2558596" y="5309344"/>
            <a:ext cx="2589063" cy="651292"/>
          </a:xfrm>
          <a:prstGeom prst="rect">
            <a:avLst/>
          </a:prstGeom>
        </p:spPr>
        <p:txBody>
          <a:bodyPr anchor="t" rtlCol="false" tIns="0" lIns="0" bIns="0" rIns="0">
            <a:spAutoFit/>
          </a:bodyPr>
          <a:lstStyle/>
          <a:p>
            <a:pPr algn="ctr">
              <a:lnSpc>
                <a:spcPts val="2391"/>
              </a:lnSpc>
            </a:pPr>
            <a:r>
              <a:rPr lang="en-US" sz="2391">
                <a:solidFill>
                  <a:srgbClr val="0E57BF"/>
                </a:solidFill>
                <a:latin typeface="Aerospace bold"/>
                <a:ea typeface="Aerospace bold"/>
                <a:cs typeface="Aerospace bold"/>
                <a:sym typeface="Aerospace bold"/>
              </a:rPr>
              <a:t>[ΗΜΕΡΟΜΗΝΙΑ]</a:t>
            </a:r>
          </a:p>
          <a:p>
            <a:pPr algn="ctr">
              <a:lnSpc>
                <a:spcPts val="2391"/>
              </a:lnSpc>
            </a:pPr>
          </a:p>
        </p:txBody>
      </p:sp>
      <p:grpSp>
        <p:nvGrpSpPr>
          <p:cNvPr name="Group 14" id="14"/>
          <p:cNvGrpSpPr/>
          <p:nvPr/>
        </p:nvGrpSpPr>
        <p:grpSpPr>
          <a:xfrm rot="0">
            <a:off x="2389678" y="5634990"/>
            <a:ext cx="1666614" cy="644632"/>
            <a:chOff x="0" y="0"/>
            <a:chExt cx="1998980" cy="773189"/>
          </a:xfrm>
        </p:grpSpPr>
        <p:sp>
          <p:nvSpPr>
            <p:cNvPr name="Freeform 15" id="15"/>
            <p:cNvSpPr/>
            <p:nvPr/>
          </p:nvSpPr>
          <p:spPr>
            <a:xfrm flipH="false" flipV="false" rot="0">
              <a:off x="48260" y="48715"/>
              <a:ext cx="1899920" cy="687001"/>
            </a:xfrm>
            <a:custGeom>
              <a:avLst/>
              <a:gdLst/>
              <a:ahLst/>
              <a:cxnLst/>
              <a:rect r="r" b="b" t="t" l="l"/>
              <a:pathLst>
                <a:path h="687001" w="1899920">
                  <a:moveTo>
                    <a:pt x="316230" y="26231"/>
                  </a:moveTo>
                  <a:cubicBezTo>
                    <a:pt x="1614170" y="4996"/>
                    <a:pt x="1631950" y="7494"/>
                    <a:pt x="1666240" y="18736"/>
                  </a:cubicBezTo>
                  <a:cubicBezTo>
                    <a:pt x="1700530" y="29978"/>
                    <a:pt x="1734820" y="48714"/>
                    <a:pt x="1764030" y="69949"/>
                  </a:cubicBezTo>
                  <a:cubicBezTo>
                    <a:pt x="1793240" y="91183"/>
                    <a:pt x="1819910" y="119913"/>
                    <a:pt x="1840230" y="148642"/>
                  </a:cubicBezTo>
                  <a:cubicBezTo>
                    <a:pt x="1860550" y="178620"/>
                    <a:pt x="1877060" y="213595"/>
                    <a:pt x="1885950" y="247320"/>
                  </a:cubicBezTo>
                  <a:cubicBezTo>
                    <a:pt x="1896110" y="282295"/>
                    <a:pt x="1899920" y="319767"/>
                    <a:pt x="1898650" y="355991"/>
                  </a:cubicBezTo>
                  <a:cubicBezTo>
                    <a:pt x="1896110" y="390966"/>
                    <a:pt x="1888490" y="428439"/>
                    <a:pt x="1874520" y="462164"/>
                  </a:cubicBezTo>
                  <a:cubicBezTo>
                    <a:pt x="1861820" y="495890"/>
                    <a:pt x="1841500" y="528366"/>
                    <a:pt x="1817370" y="555846"/>
                  </a:cubicBezTo>
                  <a:cubicBezTo>
                    <a:pt x="1794510" y="582077"/>
                    <a:pt x="1764030" y="607059"/>
                    <a:pt x="1733550" y="625795"/>
                  </a:cubicBezTo>
                  <a:cubicBezTo>
                    <a:pt x="1701800" y="644532"/>
                    <a:pt x="1666240" y="658272"/>
                    <a:pt x="1630680" y="665766"/>
                  </a:cubicBezTo>
                  <a:cubicBezTo>
                    <a:pt x="1595120" y="673261"/>
                    <a:pt x="1557020" y="675759"/>
                    <a:pt x="1520190" y="672012"/>
                  </a:cubicBezTo>
                  <a:cubicBezTo>
                    <a:pt x="1484630" y="668264"/>
                    <a:pt x="1446530" y="658272"/>
                    <a:pt x="1413510" y="643283"/>
                  </a:cubicBezTo>
                  <a:cubicBezTo>
                    <a:pt x="1380490" y="627044"/>
                    <a:pt x="1348740" y="605810"/>
                    <a:pt x="1322070" y="582077"/>
                  </a:cubicBezTo>
                  <a:cubicBezTo>
                    <a:pt x="1295400" y="557095"/>
                    <a:pt x="1272540" y="527117"/>
                    <a:pt x="1254760" y="494640"/>
                  </a:cubicBezTo>
                  <a:cubicBezTo>
                    <a:pt x="1238250" y="463413"/>
                    <a:pt x="1225550" y="427189"/>
                    <a:pt x="1220470" y="392215"/>
                  </a:cubicBezTo>
                  <a:cubicBezTo>
                    <a:pt x="1214120" y="357240"/>
                    <a:pt x="1214120" y="318518"/>
                    <a:pt x="1220470" y="283544"/>
                  </a:cubicBezTo>
                  <a:cubicBezTo>
                    <a:pt x="1225550" y="247320"/>
                    <a:pt x="1238250" y="211096"/>
                    <a:pt x="1254760" y="179869"/>
                  </a:cubicBezTo>
                  <a:cubicBezTo>
                    <a:pt x="1272540" y="148642"/>
                    <a:pt x="1295400" y="118663"/>
                    <a:pt x="1322070" y="93682"/>
                  </a:cubicBezTo>
                  <a:cubicBezTo>
                    <a:pt x="1348740" y="68700"/>
                    <a:pt x="1380490" y="47465"/>
                    <a:pt x="1413510" y="32476"/>
                  </a:cubicBezTo>
                  <a:cubicBezTo>
                    <a:pt x="1446530" y="17487"/>
                    <a:pt x="1484630" y="7494"/>
                    <a:pt x="1520190" y="3747"/>
                  </a:cubicBezTo>
                  <a:cubicBezTo>
                    <a:pt x="1557020" y="0"/>
                    <a:pt x="1595120" y="1249"/>
                    <a:pt x="1630680" y="8743"/>
                  </a:cubicBezTo>
                  <a:cubicBezTo>
                    <a:pt x="1666240" y="17487"/>
                    <a:pt x="1701800" y="31227"/>
                    <a:pt x="1733550" y="49963"/>
                  </a:cubicBezTo>
                  <a:cubicBezTo>
                    <a:pt x="1764030" y="67451"/>
                    <a:pt x="1794510" y="92433"/>
                    <a:pt x="1817370" y="119913"/>
                  </a:cubicBezTo>
                  <a:cubicBezTo>
                    <a:pt x="1841500" y="147393"/>
                    <a:pt x="1861820" y="179869"/>
                    <a:pt x="1874520" y="213595"/>
                  </a:cubicBezTo>
                  <a:cubicBezTo>
                    <a:pt x="1888490" y="246071"/>
                    <a:pt x="1896110" y="283544"/>
                    <a:pt x="1898650" y="319767"/>
                  </a:cubicBezTo>
                  <a:cubicBezTo>
                    <a:pt x="1899920" y="354742"/>
                    <a:pt x="1896110" y="393464"/>
                    <a:pt x="1885950" y="427189"/>
                  </a:cubicBezTo>
                  <a:cubicBezTo>
                    <a:pt x="1877060" y="462164"/>
                    <a:pt x="1860550" y="497139"/>
                    <a:pt x="1840230" y="525868"/>
                  </a:cubicBezTo>
                  <a:cubicBezTo>
                    <a:pt x="1819910" y="555846"/>
                    <a:pt x="1793240" y="583326"/>
                    <a:pt x="1764030" y="605810"/>
                  </a:cubicBezTo>
                  <a:cubicBezTo>
                    <a:pt x="1734820" y="627044"/>
                    <a:pt x="1700530" y="644532"/>
                    <a:pt x="1666240" y="655774"/>
                  </a:cubicBezTo>
                  <a:cubicBezTo>
                    <a:pt x="1631950" y="667015"/>
                    <a:pt x="1614170" y="669514"/>
                    <a:pt x="1557020" y="673261"/>
                  </a:cubicBezTo>
                  <a:cubicBezTo>
                    <a:pt x="1367790" y="687001"/>
                    <a:pt x="527050" y="675759"/>
                    <a:pt x="316230" y="648279"/>
                  </a:cubicBezTo>
                  <a:cubicBezTo>
                    <a:pt x="242570" y="639535"/>
                    <a:pt x="212090" y="635788"/>
                    <a:pt x="168910" y="613304"/>
                  </a:cubicBezTo>
                  <a:cubicBezTo>
                    <a:pt x="125730" y="590821"/>
                    <a:pt x="81280" y="545853"/>
                    <a:pt x="55880" y="514626"/>
                  </a:cubicBezTo>
                  <a:cubicBezTo>
                    <a:pt x="38100" y="492142"/>
                    <a:pt x="29210" y="470908"/>
                    <a:pt x="20320" y="448424"/>
                  </a:cubicBezTo>
                  <a:cubicBezTo>
                    <a:pt x="11430" y="424691"/>
                    <a:pt x="3810" y="403457"/>
                    <a:pt x="2540" y="374728"/>
                  </a:cubicBezTo>
                  <a:cubicBezTo>
                    <a:pt x="0" y="334757"/>
                    <a:pt x="2540" y="272302"/>
                    <a:pt x="20320" y="227335"/>
                  </a:cubicBezTo>
                  <a:cubicBezTo>
                    <a:pt x="38100" y="182367"/>
                    <a:pt x="69850" y="136151"/>
                    <a:pt x="106680" y="104923"/>
                  </a:cubicBezTo>
                  <a:cubicBezTo>
                    <a:pt x="143510" y="72447"/>
                    <a:pt x="200660" y="47465"/>
                    <a:pt x="240030" y="34974"/>
                  </a:cubicBezTo>
                  <a:cubicBezTo>
                    <a:pt x="267970" y="26231"/>
                    <a:pt x="316230" y="26231"/>
                    <a:pt x="316230" y="26231"/>
                  </a:cubicBezTo>
                </a:path>
              </a:pathLst>
            </a:custGeom>
            <a:solidFill>
              <a:srgbClr val="A0E0F0"/>
            </a:solidFill>
            <a:ln cap="sq">
              <a:noFill/>
              <a:prstDash val="solid"/>
              <a:miter/>
            </a:ln>
          </p:spPr>
        </p:sp>
      </p:grpSp>
      <p:sp>
        <p:nvSpPr>
          <p:cNvPr name="Freeform 16" id="16"/>
          <p:cNvSpPr/>
          <p:nvPr/>
        </p:nvSpPr>
        <p:spPr>
          <a:xfrm flipH="false" flipV="false" rot="0">
            <a:off x="316205" y="10188070"/>
            <a:ext cx="1420167" cy="291134"/>
          </a:xfrm>
          <a:custGeom>
            <a:avLst/>
            <a:gdLst/>
            <a:ahLst/>
            <a:cxnLst/>
            <a:rect r="r" b="b" t="t" l="l"/>
            <a:pathLst>
              <a:path h="291134" w="1420167">
                <a:moveTo>
                  <a:pt x="0" y="0"/>
                </a:moveTo>
                <a:lnTo>
                  <a:pt x="1420167" y="0"/>
                </a:lnTo>
                <a:lnTo>
                  <a:pt x="1420167" y="291134"/>
                </a:lnTo>
                <a:lnTo>
                  <a:pt x="0" y="291134"/>
                </a:lnTo>
                <a:lnTo>
                  <a:pt x="0" y="0"/>
                </a:lnTo>
                <a:close/>
              </a:path>
            </a:pathLst>
          </a:custGeom>
          <a:blipFill>
            <a:blip r:embed="rId18"/>
            <a:stretch>
              <a:fillRect l="0" t="0" r="0" b="0"/>
            </a:stretch>
          </a:blipFill>
        </p:spPr>
      </p:sp>
      <p:sp>
        <p:nvSpPr>
          <p:cNvPr name="TextBox 17" id="17"/>
          <p:cNvSpPr txBox="true"/>
          <p:nvPr/>
        </p:nvSpPr>
        <p:spPr>
          <a:xfrm rot="0">
            <a:off x="266945" y="2580683"/>
            <a:ext cx="7172364" cy="2038350"/>
          </a:xfrm>
          <a:prstGeom prst="rect">
            <a:avLst/>
          </a:prstGeom>
        </p:spPr>
        <p:txBody>
          <a:bodyPr anchor="t" rtlCol="false" tIns="0" lIns="0" bIns="0" rIns="0">
            <a:spAutoFit/>
          </a:bodyPr>
          <a:lstStyle/>
          <a:p>
            <a:pPr algn="ctr">
              <a:lnSpc>
                <a:spcPts val="2285"/>
              </a:lnSpc>
            </a:pPr>
            <a:r>
              <a:rPr lang="en-US" sz="1904">
                <a:solidFill>
                  <a:srgbClr val="2540A4"/>
                </a:solidFill>
                <a:latin typeface="Aerospace bold"/>
                <a:ea typeface="Aerospace bold"/>
                <a:cs typeface="Aerospace bold"/>
                <a:sym typeface="Aerospace bold"/>
              </a:rPr>
              <a:t>Θα θέλατε να </a:t>
            </a:r>
            <a:r>
              <a:rPr lang="en-US" sz="1904">
                <a:solidFill>
                  <a:srgbClr val="FECD00"/>
                </a:solidFill>
                <a:latin typeface="Aerospace bold"/>
                <a:ea typeface="Aerospace bold"/>
                <a:cs typeface="Aerospace bold"/>
                <a:sym typeface="Aerospace bold"/>
              </a:rPr>
              <a:t>εξερευνήσετε τους αστικούς χώρους πρασίνου</a:t>
            </a:r>
            <a:r>
              <a:rPr lang="en-US" sz="1904">
                <a:solidFill>
                  <a:srgbClr val="2540A4"/>
                </a:solidFill>
                <a:latin typeface="Aerospace bold"/>
                <a:ea typeface="Aerospace bold"/>
                <a:cs typeface="Aerospace bold"/>
                <a:sym typeface="Aerospace bold"/>
              </a:rPr>
              <a:t> της πόλης μας; </a:t>
            </a:r>
          </a:p>
          <a:p>
            <a:pPr algn="ctr">
              <a:lnSpc>
                <a:spcPts val="2285"/>
              </a:lnSpc>
            </a:pPr>
          </a:p>
          <a:p>
            <a:pPr algn="ctr">
              <a:lnSpc>
                <a:spcPts val="2285"/>
              </a:lnSpc>
            </a:pPr>
            <a:r>
              <a:rPr lang="en-US" sz="1904">
                <a:solidFill>
                  <a:srgbClr val="2540A4"/>
                </a:solidFill>
                <a:latin typeface="Aerospace bold"/>
                <a:ea typeface="Aerospace bold"/>
                <a:cs typeface="Aerospace bold"/>
                <a:sym typeface="Aerospace bold"/>
              </a:rPr>
              <a:t>Ο/Η [Εισαγωγή Οργάνωσης] διοργανώνει Οικολογικό Περίπατο στη Πόλη, για τον εντοπισμό τοπικών φυτών και αστικών οικοτόπων, για πτηνά και έντομα.</a:t>
            </a:r>
          </a:p>
          <a:p>
            <a:pPr algn="ctr">
              <a:lnSpc>
                <a:spcPts val="2285"/>
              </a:lnSpc>
            </a:pPr>
          </a:p>
        </p:txBody>
      </p:sp>
      <p:sp>
        <p:nvSpPr>
          <p:cNvPr name="TextBox 18" id="18"/>
          <p:cNvSpPr txBox="true"/>
          <p:nvPr/>
        </p:nvSpPr>
        <p:spPr>
          <a:xfrm rot="0">
            <a:off x="1026289" y="4485683"/>
            <a:ext cx="5507423" cy="286385"/>
          </a:xfrm>
          <a:prstGeom prst="rect">
            <a:avLst/>
          </a:prstGeom>
        </p:spPr>
        <p:txBody>
          <a:bodyPr anchor="t" rtlCol="false" tIns="0" lIns="0" bIns="0" rIns="0">
            <a:spAutoFit/>
          </a:bodyPr>
          <a:lstStyle/>
          <a:p>
            <a:pPr algn="ctr">
              <a:lnSpc>
                <a:spcPts val="1899"/>
              </a:lnSpc>
            </a:pPr>
            <a:r>
              <a:rPr lang="en-US" sz="1899">
                <a:solidFill>
                  <a:srgbClr val="7A9F38"/>
                </a:solidFill>
                <a:latin typeface="Aerospace bold"/>
                <a:ea typeface="Aerospace bold"/>
                <a:cs typeface="Aerospace bold"/>
                <a:sym typeface="Aerospace bold"/>
              </a:rPr>
              <a:t>Ελάτε μαζί μας [ΠΟΤΕ], [ΠΟΥ] </a:t>
            </a:r>
          </a:p>
        </p:txBody>
      </p:sp>
      <p:sp>
        <p:nvSpPr>
          <p:cNvPr name="TextBox 19" id="19"/>
          <p:cNvSpPr txBox="true"/>
          <p:nvPr/>
        </p:nvSpPr>
        <p:spPr>
          <a:xfrm rot="0">
            <a:off x="2531174" y="5880088"/>
            <a:ext cx="2494174" cy="399535"/>
          </a:xfrm>
          <a:prstGeom prst="rect">
            <a:avLst/>
          </a:prstGeom>
        </p:spPr>
        <p:txBody>
          <a:bodyPr anchor="t" rtlCol="false" tIns="0" lIns="0" bIns="0" rIns="0">
            <a:spAutoFit/>
          </a:bodyPr>
          <a:lstStyle/>
          <a:p>
            <a:pPr algn="ctr">
              <a:lnSpc>
                <a:spcPts val="2604"/>
              </a:lnSpc>
            </a:pPr>
            <a:r>
              <a:rPr lang="en-US" sz="2604">
                <a:solidFill>
                  <a:srgbClr val="003399"/>
                </a:solidFill>
                <a:latin typeface="Aerospace bold"/>
                <a:ea typeface="Aerospace bold"/>
                <a:cs typeface="Aerospace bold"/>
                <a:sym typeface="Aerospace bold"/>
              </a:rPr>
              <a:t>[ΩΡΑ]</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79587" y="975391"/>
            <a:ext cx="2423036" cy="3072127"/>
          </a:xfrm>
          <a:custGeom>
            <a:avLst/>
            <a:gdLst/>
            <a:ahLst/>
            <a:cxnLst/>
            <a:rect r="r" b="b" t="t" l="l"/>
            <a:pathLst>
              <a:path h="3072127" w="2423036">
                <a:moveTo>
                  <a:pt x="0" y="0"/>
                </a:moveTo>
                <a:lnTo>
                  <a:pt x="2423036" y="0"/>
                </a:lnTo>
                <a:lnTo>
                  <a:pt x="2423036" y="3072126"/>
                </a:lnTo>
                <a:lnTo>
                  <a:pt x="0" y="3072126"/>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630013">
            <a:off x="2384131" y="5856393"/>
            <a:ext cx="4352015" cy="4352015"/>
          </a:xfrm>
          <a:custGeom>
            <a:avLst/>
            <a:gdLst/>
            <a:ahLst/>
            <a:cxnLst/>
            <a:rect r="r" b="b" t="t" l="l"/>
            <a:pathLst>
              <a:path h="4352015" w="4352015">
                <a:moveTo>
                  <a:pt x="0" y="0"/>
                </a:moveTo>
                <a:lnTo>
                  <a:pt x="4352014" y="0"/>
                </a:lnTo>
                <a:lnTo>
                  <a:pt x="4352014" y="4352015"/>
                </a:lnTo>
                <a:lnTo>
                  <a:pt x="0" y="4352015"/>
                </a:lnTo>
                <a:lnTo>
                  <a:pt x="0" y="0"/>
                </a:lnTo>
                <a:close/>
              </a:path>
            </a:pathLst>
          </a:custGeom>
          <a:blipFill>
            <a:blip r:embed="rId6"/>
            <a:stretch>
              <a:fillRect l="0" t="0" r="0" b="0"/>
            </a:stretch>
          </a:blipFill>
        </p:spPr>
      </p:sp>
      <p:sp>
        <p:nvSpPr>
          <p:cNvPr name="TextBox 6" id="6"/>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7" id="7"/>
          <p:cNvSpPr txBox="true"/>
          <p:nvPr/>
        </p:nvSpPr>
        <p:spPr>
          <a:xfrm rot="0">
            <a:off x="355195" y="4193497"/>
            <a:ext cx="7015107" cy="2632558"/>
          </a:xfrm>
          <a:prstGeom prst="rect">
            <a:avLst/>
          </a:prstGeom>
        </p:spPr>
        <p:txBody>
          <a:bodyPr anchor="t" rtlCol="false" tIns="0" lIns="0" bIns="0" rIns="0">
            <a:spAutoFit/>
          </a:bodyPr>
          <a:lstStyle/>
          <a:p>
            <a:pPr algn="ctr">
              <a:lnSpc>
                <a:spcPts val="5105"/>
              </a:lnSpc>
            </a:pPr>
            <a:r>
              <a:rPr lang="en-US" sz="3403" spc="3">
                <a:solidFill>
                  <a:srgbClr val="12C91A"/>
                </a:solidFill>
                <a:latin typeface="Aerospace bold"/>
                <a:ea typeface="Aerospace bold"/>
                <a:cs typeface="Aerospace bold"/>
                <a:sym typeface="Aerospace bold"/>
              </a:rPr>
              <a:t>Εργαστήριο Ήρωας της Καθημερινότητας</a:t>
            </a:r>
          </a:p>
          <a:p>
            <a:pPr algn="ctr">
              <a:lnSpc>
                <a:spcPts val="5105"/>
              </a:lnSpc>
            </a:pPr>
          </a:p>
          <a:p>
            <a:pPr algn="ctr">
              <a:lnSpc>
                <a:spcPts val="5105"/>
              </a:lnSpc>
            </a:pPr>
            <a:r>
              <a:rPr lang="en-US" sz="3403" spc="3">
                <a:solidFill>
                  <a:srgbClr val="12C91A"/>
                </a:solidFill>
                <a:latin typeface="Aerospace bold"/>
                <a:ea typeface="Aerospace bold"/>
                <a:cs typeface="Aerospace bold"/>
                <a:sym typeface="Aerospace bold"/>
              </a:rPr>
              <a:t>Πακέτο Εκπαιδευτικού Υλικού</a:t>
            </a:r>
          </a:p>
        </p:txBody>
      </p:sp>
      <p:sp>
        <p:nvSpPr>
          <p:cNvPr name="TextBox 8" id="8"/>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462336" y="9630860"/>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360485" y="1420493"/>
          <a:ext cx="6907176" cy="8210367"/>
        </p:xfrm>
        <a:graphic>
          <a:graphicData uri="http://schemas.openxmlformats.org/drawingml/2006/table">
            <a:tbl>
              <a:tblPr/>
              <a:tblGrid>
                <a:gridCol w="2892683"/>
                <a:gridCol w="1770912"/>
                <a:gridCol w="1380377"/>
                <a:gridCol w="863205"/>
              </a:tblGrid>
              <a:tr h="629360">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ΑΠΑΡΑΙΤΗΤΑ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ΚΟΣΤΟΣ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4003">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Χαρτί Αφίσας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Χρωματιστοί Μαρκαδόροι</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6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Αυτοκόλλητες Σημειώσεις (κίτρινες, μπλε, πορτοκαλί)</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Ταινία ή καρφίτσες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1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52188" y="2137071"/>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52188" y="2650246"/>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52188" y="3262868"/>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52188" y="3852243"/>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52188" y="4441618"/>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52188" y="4907168"/>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52188" y="5420343"/>
            <a:ext cx="303625" cy="303625"/>
          </a:xfrm>
          <a:custGeom>
            <a:avLst/>
            <a:gdLst/>
            <a:ahLst/>
            <a:cxnLst/>
            <a:rect r="r" b="b" t="t" l="l"/>
            <a:pathLst>
              <a:path h="303625" w="303625">
                <a:moveTo>
                  <a:pt x="0" y="0"/>
                </a:moveTo>
                <a:lnTo>
                  <a:pt x="303624" y="0"/>
                </a:lnTo>
                <a:lnTo>
                  <a:pt x="303624"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52188" y="6009717"/>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59909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718501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69819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821136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72453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919182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03771" y="9896673"/>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7"/>
            <a:stretch>
              <a:fillRect l="0" t="0" r="0" b="0"/>
            </a:stretch>
          </a:blipFill>
        </p:spPr>
      </p:sp>
      <p:sp>
        <p:nvSpPr>
          <p:cNvPr name="Freeform 20" id="20"/>
          <p:cNvSpPr/>
          <p:nvPr/>
        </p:nvSpPr>
        <p:spPr>
          <a:xfrm flipH="false" flipV="false" rot="-1007128">
            <a:off x="5723807" y="40278"/>
            <a:ext cx="1731861" cy="1731861"/>
          </a:xfrm>
          <a:custGeom>
            <a:avLst/>
            <a:gdLst/>
            <a:ahLst/>
            <a:cxnLst/>
            <a:rect r="r" b="b" t="t" l="l"/>
            <a:pathLst>
              <a:path h="1731861" w="1731861">
                <a:moveTo>
                  <a:pt x="0" y="0"/>
                </a:moveTo>
                <a:lnTo>
                  <a:pt x="1731861" y="0"/>
                </a:lnTo>
                <a:lnTo>
                  <a:pt x="1731861" y="1731861"/>
                </a:lnTo>
                <a:lnTo>
                  <a:pt x="0" y="1731861"/>
                </a:lnTo>
                <a:lnTo>
                  <a:pt x="0" y="0"/>
                </a:lnTo>
                <a:close/>
              </a:path>
            </a:pathLst>
          </a:custGeom>
          <a:blipFill>
            <a:blip r:embed="rId8"/>
            <a:stretch>
              <a:fillRect l="0" t="0" r="0" b="0"/>
            </a:stretch>
          </a:blipFill>
        </p:spPr>
      </p:sp>
      <p:sp>
        <p:nvSpPr>
          <p:cNvPr name="TextBox 21" id="21"/>
          <p:cNvSpPr txBox="true"/>
          <p:nvPr/>
        </p:nvSpPr>
        <p:spPr>
          <a:xfrm rot="0">
            <a:off x="1175103" y="858583"/>
            <a:ext cx="5209795"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Κατάλογος Απαραίτητων</a:t>
            </a:r>
          </a:p>
        </p:txBody>
      </p:sp>
      <p:sp>
        <p:nvSpPr>
          <p:cNvPr name="TextBox 22" id="22"/>
          <p:cNvSpPr txBox="true"/>
          <p:nvPr/>
        </p:nvSpPr>
        <p:spPr>
          <a:xfrm rot="0">
            <a:off x="756000" y="89598"/>
            <a:ext cx="5823390" cy="816610"/>
          </a:xfrm>
          <a:prstGeom prst="rect">
            <a:avLst/>
          </a:prstGeom>
        </p:spPr>
        <p:txBody>
          <a:bodyPr anchor="t" rtlCol="false" tIns="0" lIns="0" bIns="0" rIns="0">
            <a:spAutoFit/>
          </a:bodyPr>
          <a:lstStyle/>
          <a:p>
            <a:pPr algn="ctr">
              <a:lnSpc>
                <a:spcPts val="3080"/>
              </a:lnSpc>
            </a:pPr>
            <a:r>
              <a:rPr lang="en-US" b="true" sz="2800" spc="42">
                <a:solidFill>
                  <a:srgbClr val="12C91A"/>
                </a:solidFill>
                <a:latin typeface="Poppins Semi-Bold"/>
                <a:ea typeface="Poppins Semi-Bold"/>
                <a:cs typeface="Poppins Semi-Bold"/>
                <a:sym typeface="Poppins Semi-Bold"/>
              </a:rPr>
              <a:t>Εργαστήριο Ήρωας της Καθημερινότητας</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4"/>
            <a:stretch>
              <a:fillRect l="-6145" t="0" r="-6145" b="0"/>
            </a:stretch>
          </a:blipFill>
        </p:spPr>
      </p:sp>
      <p:sp>
        <p:nvSpPr>
          <p:cNvPr name="Freeform 4" id="4"/>
          <p:cNvSpPr/>
          <p:nvPr/>
        </p:nvSpPr>
        <p:spPr>
          <a:xfrm flipH="false" flipV="false" rot="0">
            <a:off x="321349" y="9807095"/>
            <a:ext cx="2525829" cy="563049"/>
          </a:xfrm>
          <a:custGeom>
            <a:avLst/>
            <a:gdLst/>
            <a:ahLst/>
            <a:cxnLst/>
            <a:rect r="r" b="b" t="t" l="l"/>
            <a:pathLst>
              <a:path h="563049" w="2525829">
                <a:moveTo>
                  <a:pt x="0" y="0"/>
                </a:moveTo>
                <a:lnTo>
                  <a:pt x="2525829" y="0"/>
                </a:lnTo>
                <a:lnTo>
                  <a:pt x="2525829" y="563050"/>
                </a:lnTo>
                <a:lnTo>
                  <a:pt x="0" y="563050"/>
                </a:lnTo>
                <a:lnTo>
                  <a:pt x="0" y="0"/>
                </a:lnTo>
                <a:close/>
              </a:path>
            </a:pathLst>
          </a:custGeom>
          <a:blipFill>
            <a:blip r:embed="rId5"/>
            <a:stretch>
              <a:fillRect l="0" t="0" r="0" b="0"/>
            </a:stretch>
          </a:blipFill>
        </p:spPr>
      </p:sp>
      <p:sp>
        <p:nvSpPr>
          <p:cNvPr name="Freeform 5" id="5"/>
          <p:cNvSpPr/>
          <p:nvPr/>
        </p:nvSpPr>
        <p:spPr>
          <a:xfrm flipH="false" flipV="false" rot="0">
            <a:off x="669519" y="3831273"/>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669519" y="4910056"/>
            <a:ext cx="859707" cy="859707"/>
          </a:xfrm>
          <a:custGeom>
            <a:avLst/>
            <a:gdLst/>
            <a:ahLst/>
            <a:cxnLst/>
            <a:rect r="r" b="b" t="t" l="l"/>
            <a:pathLst>
              <a:path h="859707" w="859707">
                <a:moveTo>
                  <a:pt x="0" y="0"/>
                </a:moveTo>
                <a:lnTo>
                  <a:pt x="859708" y="0"/>
                </a:lnTo>
                <a:lnTo>
                  <a:pt x="859708" y="859707"/>
                </a:lnTo>
                <a:lnTo>
                  <a:pt x="0" y="85970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669519" y="5988838"/>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669519" y="7067621"/>
            <a:ext cx="859707" cy="859707"/>
          </a:xfrm>
          <a:custGeom>
            <a:avLst/>
            <a:gdLst/>
            <a:ahLst/>
            <a:cxnLst/>
            <a:rect r="r" b="b" t="t" l="l"/>
            <a:pathLst>
              <a:path h="859707" w="859707">
                <a:moveTo>
                  <a:pt x="0" y="0"/>
                </a:moveTo>
                <a:lnTo>
                  <a:pt x="859708" y="0"/>
                </a:lnTo>
                <a:lnTo>
                  <a:pt x="859708" y="859707"/>
                </a:lnTo>
                <a:lnTo>
                  <a:pt x="0" y="85970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669519" y="2752491"/>
            <a:ext cx="1069746" cy="859707"/>
          </a:xfrm>
          <a:custGeom>
            <a:avLst/>
            <a:gdLst/>
            <a:ahLst/>
            <a:cxnLst/>
            <a:rect r="r" b="b" t="t" l="l"/>
            <a:pathLst>
              <a:path h="859707" w="1069746">
                <a:moveTo>
                  <a:pt x="0" y="0"/>
                </a:moveTo>
                <a:lnTo>
                  <a:pt x="1069746" y="0"/>
                </a:lnTo>
                <a:lnTo>
                  <a:pt x="1069746" y="859707"/>
                </a:lnTo>
                <a:lnTo>
                  <a:pt x="0" y="85970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669519" y="8146403"/>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709019">
            <a:off x="1670097" y="718549"/>
            <a:ext cx="2033942" cy="2033942"/>
          </a:xfrm>
          <a:custGeom>
            <a:avLst/>
            <a:gdLst/>
            <a:ahLst/>
            <a:cxnLst/>
            <a:rect r="r" b="b" t="t" l="l"/>
            <a:pathLst>
              <a:path h="2033942" w="2033942">
                <a:moveTo>
                  <a:pt x="0" y="0"/>
                </a:moveTo>
                <a:lnTo>
                  <a:pt x="2033942" y="0"/>
                </a:lnTo>
                <a:lnTo>
                  <a:pt x="2033942" y="2033942"/>
                </a:lnTo>
                <a:lnTo>
                  <a:pt x="0" y="2033942"/>
                </a:lnTo>
                <a:lnTo>
                  <a:pt x="0" y="0"/>
                </a:lnTo>
                <a:close/>
              </a:path>
            </a:pathLst>
          </a:custGeom>
          <a:blipFill>
            <a:blip r:embed="rId18"/>
            <a:stretch>
              <a:fillRect l="0" t="0" r="0" b="0"/>
            </a:stretch>
          </a:blipFill>
        </p:spPr>
      </p:sp>
      <p:sp>
        <p:nvSpPr>
          <p:cNvPr name="Freeform 12" id="12"/>
          <p:cNvSpPr/>
          <p:nvPr/>
        </p:nvSpPr>
        <p:spPr>
          <a:xfrm flipH="false" flipV="false" rot="0">
            <a:off x="6457435" y="8949422"/>
            <a:ext cx="954435" cy="954435"/>
          </a:xfrm>
          <a:custGeom>
            <a:avLst/>
            <a:gdLst/>
            <a:ahLst/>
            <a:cxnLst/>
            <a:rect r="r" b="b" t="t" l="l"/>
            <a:pathLst>
              <a:path h="954435" w="954435">
                <a:moveTo>
                  <a:pt x="0" y="0"/>
                </a:moveTo>
                <a:lnTo>
                  <a:pt x="954435" y="0"/>
                </a:lnTo>
                <a:lnTo>
                  <a:pt x="954435" y="954434"/>
                </a:lnTo>
                <a:lnTo>
                  <a:pt x="0" y="954434"/>
                </a:lnTo>
                <a:lnTo>
                  <a:pt x="0" y="0"/>
                </a:lnTo>
                <a:close/>
              </a:path>
            </a:pathLst>
          </a:custGeom>
          <a:blipFill>
            <a:blip r:embed="rId19"/>
            <a:stretch>
              <a:fillRect l="0" t="0" r="0" b="0"/>
            </a:stretch>
          </a:blipFill>
        </p:spPr>
      </p:sp>
      <p:sp>
        <p:nvSpPr>
          <p:cNvPr name="TextBox 13" id="13"/>
          <p:cNvSpPr txBox="true"/>
          <p:nvPr/>
        </p:nvSpPr>
        <p:spPr>
          <a:xfrm rot="0">
            <a:off x="2649740" y="1371289"/>
            <a:ext cx="4464473" cy="571501"/>
          </a:xfrm>
          <a:prstGeom prst="rect">
            <a:avLst/>
          </a:prstGeom>
        </p:spPr>
        <p:txBody>
          <a:bodyPr anchor="t" rtlCol="false" tIns="0" lIns="0" bIns="0" rIns="0">
            <a:spAutoFit/>
          </a:bodyPr>
          <a:lstStyle/>
          <a:p>
            <a:pPr algn="ctr" marL="0" indent="0" lvl="0">
              <a:lnSpc>
                <a:spcPts val="4199"/>
              </a:lnSpc>
              <a:spcBef>
                <a:spcPct val="0"/>
              </a:spcBef>
            </a:pPr>
            <a:r>
              <a:rPr lang="en-US" sz="2999">
                <a:solidFill>
                  <a:srgbClr val="0D9613"/>
                </a:solidFill>
                <a:latin typeface="Aerospace bold"/>
                <a:ea typeface="Aerospace bold"/>
                <a:cs typeface="Aerospace bold"/>
                <a:sym typeface="Aerospace bold"/>
              </a:rPr>
              <a:t>Οδηγίες</a:t>
            </a:r>
          </a:p>
        </p:txBody>
      </p:sp>
      <p:sp>
        <p:nvSpPr>
          <p:cNvPr name="TextBox 14" id="14"/>
          <p:cNvSpPr txBox="true"/>
          <p:nvPr/>
        </p:nvSpPr>
        <p:spPr>
          <a:xfrm rot="0">
            <a:off x="2847178" y="9894331"/>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name="TextBox 15" id="15"/>
          <p:cNvSpPr txBox="true"/>
          <p:nvPr/>
        </p:nvSpPr>
        <p:spPr>
          <a:xfrm rot="0">
            <a:off x="1813089" y="364179"/>
            <a:ext cx="5598781" cy="816610"/>
          </a:xfrm>
          <a:prstGeom prst="rect">
            <a:avLst/>
          </a:prstGeom>
        </p:spPr>
        <p:txBody>
          <a:bodyPr anchor="t" rtlCol="false" tIns="0" lIns="0" bIns="0" rIns="0">
            <a:spAutoFit/>
          </a:bodyPr>
          <a:lstStyle/>
          <a:p>
            <a:pPr algn="ctr">
              <a:lnSpc>
                <a:spcPts val="3080"/>
              </a:lnSpc>
            </a:pPr>
            <a:r>
              <a:rPr lang="en-US" b="true" sz="2800" spc="42">
                <a:solidFill>
                  <a:srgbClr val="000001"/>
                </a:solidFill>
                <a:latin typeface="Poppins Semi-Bold"/>
                <a:ea typeface="Poppins Semi-Bold"/>
                <a:cs typeface="Poppins Semi-Bold"/>
                <a:sym typeface="Poppins Semi-Bold"/>
              </a:rPr>
              <a:t>Εργαστήριο Ήρωας της Καθημερινότητας </a:t>
            </a:r>
          </a:p>
        </p:txBody>
      </p:sp>
      <p:sp>
        <p:nvSpPr>
          <p:cNvPr name="TextBox 16" id="16"/>
          <p:cNvSpPr txBox="true"/>
          <p:nvPr/>
        </p:nvSpPr>
        <p:spPr>
          <a:xfrm rot="0">
            <a:off x="1813089" y="2723916"/>
            <a:ext cx="5301124" cy="790574"/>
          </a:xfrm>
          <a:prstGeom prst="rect">
            <a:avLst/>
          </a:prstGeom>
        </p:spPr>
        <p:txBody>
          <a:bodyPr anchor="t" rtlCol="false" tIns="0" lIns="0" bIns="0" rIns="0">
            <a:spAutoFit/>
          </a:bodyPr>
          <a:lstStyle/>
          <a:p>
            <a:pPr algn="l">
              <a:lnSpc>
                <a:spcPts val="2100"/>
              </a:lnSpc>
            </a:pPr>
            <a:r>
              <a:rPr lang="en-US" sz="1500" b="true">
                <a:solidFill>
                  <a:srgbClr val="000000"/>
                </a:solidFill>
                <a:latin typeface="Canva Sans Bold"/>
                <a:ea typeface="Canva Sans Bold"/>
                <a:cs typeface="Canva Sans Bold"/>
                <a:sym typeface="Canva Sans Bold"/>
              </a:rPr>
              <a:t>Στόχος: </a:t>
            </a:r>
            <a:r>
              <a:rPr lang="en-US" sz="1500">
                <a:solidFill>
                  <a:srgbClr val="000000"/>
                </a:solidFill>
                <a:latin typeface="Canva Sans"/>
                <a:ea typeface="Canva Sans"/>
                <a:cs typeface="Canva Sans"/>
                <a:sym typeface="Canva Sans"/>
              </a:rPr>
              <a:t>Συλλέξτε ιδέες για εξοικονόμηση </a:t>
            </a:r>
            <a:r>
              <a:rPr lang="en-US" sz="1500" b="true">
                <a:solidFill>
                  <a:srgbClr val="2540A4"/>
                </a:solidFill>
                <a:latin typeface="Canva Sans Bold"/>
                <a:ea typeface="Canva Sans Bold"/>
                <a:cs typeface="Canva Sans Bold"/>
                <a:sym typeface="Canva Sans Bold"/>
              </a:rPr>
              <a:t>νερού</a:t>
            </a:r>
            <a:r>
              <a:rPr lang="en-US" sz="1500">
                <a:solidFill>
                  <a:srgbClr val="000000"/>
                </a:solidFill>
                <a:latin typeface="Canva Sans"/>
                <a:ea typeface="Canva Sans"/>
                <a:cs typeface="Canva Sans"/>
                <a:sym typeface="Canva Sans"/>
              </a:rPr>
              <a:t>, </a:t>
            </a:r>
            <a:r>
              <a:rPr lang="en-US" sz="1500" b="true">
                <a:solidFill>
                  <a:srgbClr val="F7941D"/>
                </a:solidFill>
                <a:latin typeface="Canva Sans Bold"/>
                <a:ea typeface="Canva Sans Bold"/>
                <a:cs typeface="Canva Sans Bold"/>
                <a:sym typeface="Canva Sans Bold"/>
              </a:rPr>
              <a:t>ενέργειας </a:t>
            </a:r>
            <a:r>
              <a:rPr lang="en-US" sz="1500">
                <a:solidFill>
                  <a:srgbClr val="000000"/>
                </a:solidFill>
                <a:latin typeface="Canva Sans"/>
                <a:ea typeface="Canva Sans"/>
                <a:cs typeface="Canva Sans"/>
                <a:sym typeface="Canva Sans"/>
              </a:rPr>
              <a:t>και άλλων </a:t>
            </a:r>
            <a:r>
              <a:rPr lang="en-US" sz="1500" b="true">
                <a:solidFill>
                  <a:srgbClr val="983D2E"/>
                </a:solidFill>
                <a:latin typeface="Canva Sans Bold"/>
                <a:ea typeface="Canva Sans Bold"/>
                <a:cs typeface="Canva Sans Bold"/>
                <a:sym typeface="Canva Sans Bold"/>
              </a:rPr>
              <a:t>πόρων </a:t>
            </a:r>
            <a:r>
              <a:rPr lang="en-US" sz="1500">
                <a:solidFill>
                  <a:srgbClr val="000000"/>
                </a:solidFill>
                <a:latin typeface="Canva Sans"/>
                <a:ea typeface="Canva Sans"/>
                <a:cs typeface="Canva Sans"/>
                <a:sym typeface="Canva Sans"/>
              </a:rPr>
              <a:t>στη καθημερινότητα, και δεσμευτείτε να εφαρμοστούν οι δράσεις αυτές στο μέλλον!</a:t>
            </a:r>
          </a:p>
        </p:txBody>
      </p:sp>
      <p:sp>
        <p:nvSpPr>
          <p:cNvPr name="TextBox 17" id="17"/>
          <p:cNvSpPr txBox="true"/>
          <p:nvPr/>
        </p:nvSpPr>
        <p:spPr>
          <a:xfrm rot="0">
            <a:off x="1813089" y="3851553"/>
            <a:ext cx="5301124"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Δημιουργήστε ομάδες 2-4 ατόμων και επιλέξτε ένα από τα 3 θέματα, για τα οποία θα συλλέξετε ιδέες για βιώσιμες δράσεις, σε μια μικρή αφίσα. </a:t>
            </a:r>
          </a:p>
        </p:txBody>
      </p:sp>
      <p:sp>
        <p:nvSpPr>
          <p:cNvPr name="TextBox 18" id="18"/>
          <p:cNvSpPr txBox="true"/>
          <p:nvPr/>
        </p:nvSpPr>
        <p:spPr>
          <a:xfrm rot="0">
            <a:off x="1813089" y="5032651"/>
            <a:ext cx="5301124"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Εναλλακτικά, όλοι οι συμμετέχοντες συλλέξτε ιδέες σαν μια μεγάλη ομάδα, χρησιμοποιώντας αυτοκόλλητες σημειώσεις και μια μεγάλη αφίσα για όλους. </a:t>
            </a:r>
          </a:p>
        </p:txBody>
      </p:sp>
      <p:sp>
        <p:nvSpPr>
          <p:cNvPr name="TextBox 19" id="19"/>
          <p:cNvSpPr txBox="true"/>
          <p:nvPr/>
        </p:nvSpPr>
        <p:spPr>
          <a:xfrm rot="0">
            <a:off x="1813089" y="6009118"/>
            <a:ext cx="5301124"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Μετά από 10-15 λεπτά, παρουσιάστε τις ιδέες σας σε ολόκληρη την ομάδα και αναθεωρείστε τις. Ομαδοποιήστε τις αυτοκόλλητες σημειώσεις, αν χρησιμοποιήθηκαν. </a:t>
            </a:r>
          </a:p>
        </p:txBody>
      </p:sp>
      <p:sp>
        <p:nvSpPr>
          <p:cNvPr name="TextBox 20" id="20"/>
          <p:cNvSpPr txBox="true"/>
          <p:nvPr/>
        </p:nvSpPr>
        <p:spPr>
          <a:xfrm rot="0">
            <a:off x="1813089" y="7082523"/>
            <a:ext cx="5371991" cy="10572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Ως ομάδα, επιλέξτε τουλάχιστον </a:t>
            </a:r>
            <a:r>
              <a:rPr lang="en-US" sz="1500" b="true">
                <a:solidFill>
                  <a:srgbClr val="000000"/>
                </a:solidFill>
                <a:latin typeface="Canva Sans Bold"/>
                <a:ea typeface="Canva Sans Bold"/>
                <a:cs typeface="Canva Sans Bold"/>
                <a:sym typeface="Canva Sans Bold"/>
              </a:rPr>
              <a:t>τρεις βιώσιμες δράσεις,</a:t>
            </a:r>
            <a:r>
              <a:rPr lang="en-US" sz="1500">
                <a:solidFill>
                  <a:srgbClr val="000000"/>
                </a:solidFill>
                <a:latin typeface="Canva Sans"/>
                <a:ea typeface="Canva Sans"/>
                <a:cs typeface="Canva Sans"/>
                <a:sym typeface="Canva Sans"/>
              </a:rPr>
              <a:t> για τις οποίες όλοι οι συμμετέχοντες νιώθουν άνετα να δεσμευτούν ότι θα τις εφαρμόσουν στη καθημερινότητα τους, αρχίζοντας από σήμερα! </a:t>
            </a:r>
          </a:p>
        </p:txBody>
      </p:sp>
      <p:sp>
        <p:nvSpPr>
          <p:cNvPr name="TextBox 21" id="21"/>
          <p:cNvSpPr txBox="true"/>
          <p:nvPr/>
        </p:nvSpPr>
        <p:spPr>
          <a:xfrm rot="0">
            <a:off x="1813089" y="8330297"/>
            <a:ext cx="5301124" cy="10572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Τέλος, δημιουργήστε μια πολύχρωμη </a:t>
            </a:r>
            <a:r>
              <a:rPr lang="en-US" sz="1500" b="true">
                <a:solidFill>
                  <a:srgbClr val="008020"/>
                </a:solidFill>
                <a:latin typeface="Canva Sans Bold"/>
                <a:ea typeface="Canva Sans Bold"/>
                <a:cs typeface="Canva Sans Bold"/>
                <a:sym typeface="Canva Sans Bold"/>
              </a:rPr>
              <a:t>ΠΡΑΣΙΝΗ ΑΦΙΣΑ ΗΡΩΩΝ</a:t>
            </a:r>
            <a:r>
              <a:rPr lang="en-US" sz="1500">
                <a:solidFill>
                  <a:srgbClr val="000000"/>
                </a:solidFill>
                <a:latin typeface="Canva Sans"/>
                <a:ea typeface="Canva Sans"/>
                <a:cs typeface="Canva Sans"/>
                <a:sym typeface="Canva Sans"/>
              </a:rPr>
              <a:t> που θα προβάλλει τις 3 επιλεγμένες δράσεις. Εάν θέλετε, μπορείτε όλοι να υπογράψετε την αφίσα, αποδεικνύοντας τη δέσμευση σας!</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24103" y="5943843"/>
            <a:ext cx="6862361" cy="5369798"/>
          </a:xfrm>
          <a:custGeom>
            <a:avLst/>
            <a:gdLst/>
            <a:ahLst/>
            <a:cxnLst/>
            <a:rect r="r" b="b" t="t" l="l"/>
            <a:pathLst>
              <a:path h="5369798" w="6862361">
                <a:moveTo>
                  <a:pt x="0" y="0"/>
                </a:moveTo>
                <a:lnTo>
                  <a:pt x="6862361" y="0"/>
                </a:lnTo>
                <a:lnTo>
                  <a:pt x="6862361" y="5369798"/>
                </a:lnTo>
                <a:lnTo>
                  <a:pt x="0" y="53697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172871" y="1489448"/>
            <a:ext cx="5387129" cy="1889466"/>
          </a:xfrm>
          <a:prstGeom prst="rect">
            <a:avLst/>
          </a:prstGeom>
        </p:spPr>
        <p:txBody>
          <a:bodyPr anchor="t" rtlCol="false" tIns="0" lIns="0" bIns="0" rIns="0">
            <a:spAutoFit/>
          </a:bodyPr>
          <a:lstStyle/>
          <a:p>
            <a:pPr algn="r">
              <a:lnSpc>
                <a:spcPts val="5015"/>
              </a:lnSpc>
            </a:pPr>
            <a:r>
              <a:rPr lang="en-US" b="true" sz="4077">
                <a:solidFill>
                  <a:srgbClr val="1E8057"/>
                </a:solidFill>
                <a:latin typeface="League Spartan"/>
                <a:ea typeface="League Spartan"/>
                <a:cs typeface="League Spartan"/>
                <a:sym typeface="League Spartan"/>
              </a:rPr>
              <a:t> ΕΡΓΑΣΤΗΡΙΟ</a:t>
            </a:r>
          </a:p>
          <a:p>
            <a:pPr algn="r">
              <a:lnSpc>
                <a:spcPts val="5015"/>
              </a:lnSpc>
            </a:pPr>
            <a:r>
              <a:rPr lang="en-US" b="true" sz="4077">
                <a:solidFill>
                  <a:srgbClr val="1E8057"/>
                </a:solidFill>
                <a:latin typeface="League Spartan"/>
                <a:ea typeface="League Spartan"/>
                <a:cs typeface="League Spartan"/>
                <a:sym typeface="League Spartan"/>
              </a:rPr>
              <a:t>ΗΡΩΑΣ ΤΗΣ ΚΑΘΗΜΕΡΙΝΟΤΗΤΑΣ</a:t>
            </a:r>
          </a:p>
        </p:txBody>
      </p:sp>
      <p:sp>
        <p:nvSpPr>
          <p:cNvPr name="Freeform 4" id="4"/>
          <p:cNvSpPr/>
          <p:nvPr/>
        </p:nvSpPr>
        <p:spPr>
          <a:xfrm flipH="false" flipV="false" rot="0">
            <a:off x="4919258" y="8930197"/>
            <a:ext cx="237944" cy="339919"/>
          </a:xfrm>
          <a:custGeom>
            <a:avLst/>
            <a:gdLst/>
            <a:ahLst/>
            <a:cxnLst/>
            <a:rect r="r" b="b" t="t" l="l"/>
            <a:pathLst>
              <a:path h="339919" w="237944">
                <a:moveTo>
                  <a:pt x="0" y="0"/>
                </a:moveTo>
                <a:lnTo>
                  <a:pt x="237944" y="0"/>
                </a:lnTo>
                <a:lnTo>
                  <a:pt x="237944" y="339919"/>
                </a:lnTo>
                <a:lnTo>
                  <a:pt x="0" y="339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869064" y="-1367682"/>
            <a:ext cx="4929254" cy="3857141"/>
          </a:xfrm>
          <a:custGeom>
            <a:avLst/>
            <a:gdLst/>
            <a:ahLst/>
            <a:cxnLst/>
            <a:rect r="r" b="b" t="t" l="l"/>
            <a:pathLst>
              <a:path h="3857141" w="4929254">
                <a:moveTo>
                  <a:pt x="0" y="0"/>
                </a:moveTo>
                <a:lnTo>
                  <a:pt x="4929253" y="0"/>
                </a:lnTo>
                <a:lnTo>
                  <a:pt x="4929253" y="3857141"/>
                </a:lnTo>
                <a:lnTo>
                  <a:pt x="0" y="38571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630013">
            <a:off x="-3136" y="6303959"/>
            <a:ext cx="4352015" cy="4352015"/>
          </a:xfrm>
          <a:custGeom>
            <a:avLst/>
            <a:gdLst/>
            <a:ahLst/>
            <a:cxnLst/>
            <a:rect r="r" b="b" t="t" l="l"/>
            <a:pathLst>
              <a:path h="4352015" w="4352015">
                <a:moveTo>
                  <a:pt x="0" y="0"/>
                </a:moveTo>
                <a:lnTo>
                  <a:pt x="4352014" y="0"/>
                </a:lnTo>
                <a:lnTo>
                  <a:pt x="4352014" y="4352015"/>
                </a:lnTo>
                <a:lnTo>
                  <a:pt x="0" y="4352015"/>
                </a:lnTo>
                <a:lnTo>
                  <a:pt x="0" y="0"/>
                </a:lnTo>
                <a:close/>
              </a:path>
            </a:pathLst>
          </a:custGeom>
          <a:blipFill>
            <a:blip r:embed="rId6"/>
            <a:stretch>
              <a:fillRect l="0" t="0" r="0" b="0"/>
            </a:stretch>
          </a:blipFill>
        </p:spPr>
      </p:sp>
      <p:sp>
        <p:nvSpPr>
          <p:cNvPr name="Freeform 7" id="7"/>
          <p:cNvSpPr/>
          <p:nvPr/>
        </p:nvSpPr>
        <p:spPr>
          <a:xfrm flipH="false" flipV="false" rot="0">
            <a:off x="425313" y="1508498"/>
            <a:ext cx="1859687" cy="2643364"/>
          </a:xfrm>
          <a:custGeom>
            <a:avLst/>
            <a:gdLst/>
            <a:ahLst/>
            <a:cxnLst/>
            <a:rect r="r" b="b" t="t" l="l"/>
            <a:pathLst>
              <a:path h="2643364" w="1859687">
                <a:moveTo>
                  <a:pt x="0" y="0"/>
                </a:moveTo>
                <a:lnTo>
                  <a:pt x="1859687" y="0"/>
                </a:lnTo>
                <a:lnTo>
                  <a:pt x="1859687" y="2643364"/>
                </a:lnTo>
                <a:lnTo>
                  <a:pt x="0" y="2643364"/>
                </a:lnTo>
                <a:lnTo>
                  <a:pt x="0" y="0"/>
                </a:lnTo>
                <a:close/>
              </a:path>
            </a:pathLst>
          </a:custGeom>
          <a:blipFill>
            <a:blip r:embed="rId7"/>
            <a:stretch>
              <a:fillRect l="-6145" t="0" r="-6145" b="0"/>
            </a:stretch>
          </a:blipFill>
        </p:spPr>
      </p:sp>
      <p:sp>
        <p:nvSpPr>
          <p:cNvPr name="Freeform 8" id="8"/>
          <p:cNvSpPr/>
          <p:nvPr/>
        </p:nvSpPr>
        <p:spPr>
          <a:xfrm flipH="false" flipV="false" rot="0">
            <a:off x="185833" y="253421"/>
            <a:ext cx="1847694" cy="378777"/>
          </a:xfrm>
          <a:custGeom>
            <a:avLst/>
            <a:gdLst/>
            <a:ahLst/>
            <a:cxnLst/>
            <a:rect r="r" b="b" t="t" l="l"/>
            <a:pathLst>
              <a:path h="378777" w="1847694">
                <a:moveTo>
                  <a:pt x="0" y="0"/>
                </a:moveTo>
                <a:lnTo>
                  <a:pt x="1847694" y="0"/>
                </a:lnTo>
                <a:lnTo>
                  <a:pt x="1847694" y="378777"/>
                </a:lnTo>
                <a:lnTo>
                  <a:pt x="0" y="378777"/>
                </a:lnTo>
                <a:lnTo>
                  <a:pt x="0" y="0"/>
                </a:lnTo>
                <a:close/>
              </a:path>
            </a:pathLst>
          </a:custGeom>
          <a:blipFill>
            <a:blip r:embed="rId8"/>
            <a:stretch>
              <a:fillRect l="0" t="0" r="0" b="0"/>
            </a:stretch>
          </a:blipFill>
        </p:spPr>
      </p:sp>
      <p:sp>
        <p:nvSpPr>
          <p:cNvPr name="TextBox 9" id="9"/>
          <p:cNvSpPr txBox="true"/>
          <p:nvPr/>
        </p:nvSpPr>
        <p:spPr>
          <a:xfrm rot="0">
            <a:off x="185833" y="4367759"/>
            <a:ext cx="4848992" cy="703927"/>
          </a:xfrm>
          <a:prstGeom prst="rect">
            <a:avLst/>
          </a:prstGeom>
        </p:spPr>
        <p:txBody>
          <a:bodyPr anchor="t" rtlCol="false" tIns="0" lIns="0" bIns="0" rIns="0">
            <a:spAutoFit/>
          </a:bodyPr>
          <a:lstStyle/>
          <a:p>
            <a:pPr algn="r">
              <a:lnSpc>
                <a:spcPts val="1838"/>
              </a:lnSpc>
            </a:pPr>
            <a:r>
              <a:rPr lang="en-US" sz="1838">
                <a:solidFill>
                  <a:srgbClr val="1E8057"/>
                </a:solidFill>
                <a:latin typeface="Glacial Indifference"/>
                <a:ea typeface="Glacial Indifference"/>
                <a:cs typeface="Glacial Indifference"/>
                <a:sym typeface="Glacial Indifference"/>
              </a:rPr>
              <a:t>Greenfluencing micro-interventions in physical and digital social space of youth to foster </a:t>
            </a:r>
          </a:p>
          <a:p>
            <a:pPr algn="r">
              <a:lnSpc>
                <a:spcPts val="1838"/>
              </a:lnSpc>
            </a:pPr>
            <a:r>
              <a:rPr lang="en-US" sz="1838">
                <a:solidFill>
                  <a:srgbClr val="1E8057"/>
                </a:solidFill>
                <a:latin typeface="Glacial Indifference"/>
                <a:ea typeface="Glacial Indifference"/>
                <a:cs typeface="Glacial Indifference"/>
                <a:sym typeface="Glacial Indifference"/>
              </a:rPr>
              <a:t>eco-friendly and sustainable behaviours.</a:t>
            </a:r>
          </a:p>
        </p:txBody>
      </p:sp>
      <p:sp>
        <p:nvSpPr>
          <p:cNvPr name="TextBox 10" id="10"/>
          <p:cNvSpPr txBox="true"/>
          <p:nvPr/>
        </p:nvSpPr>
        <p:spPr>
          <a:xfrm rot="0">
            <a:off x="3150083" y="5376485"/>
            <a:ext cx="3538350" cy="567358"/>
          </a:xfrm>
          <a:prstGeom prst="rect">
            <a:avLst/>
          </a:prstGeom>
        </p:spPr>
        <p:txBody>
          <a:bodyPr anchor="t" rtlCol="false" tIns="0" lIns="0" bIns="0" rIns="0">
            <a:spAutoFit/>
          </a:bodyPr>
          <a:lstStyle/>
          <a:p>
            <a:pPr algn="r">
              <a:lnSpc>
                <a:spcPts val="2193"/>
              </a:lnSpc>
            </a:pPr>
            <a:r>
              <a:rPr lang="en-US" sz="2238" b="true">
                <a:solidFill>
                  <a:srgbClr val="1E8057"/>
                </a:solidFill>
                <a:latin typeface="League Spartan"/>
                <a:ea typeface="League Spartan"/>
                <a:cs typeface="League Spartan"/>
                <a:sym typeface="League Spartan"/>
              </a:rPr>
              <a:t>Χρήσιμες Καθημερινές</a:t>
            </a:r>
          </a:p>
          <a:p>
            <a:pPr algn="r">
              <a:lnSpc>
                <a:spcPts val="2193"/>
              </a:lnSpc>
            </a:pPr>
            <a:r>
              <a:rPr lang="en-US" sz="2238" b="true">
                <a:solidFill>
                  <a:srgbClr val="1E8057"/>
                </a:solidFill>
                <a:latin typeface="League Spartan"/>
                <a:ea typeface="League Spartan"/>
                <a:cs typeface="League Spartan"/>
                <a:sym typeface="League Spartan"/>
              </a:rPr>
              <a:t>Βιώσιμες Δράσεις </a:t>
            </a:r>
          </a:p>
        </p:txBody>
      </p:sp>
      <p:sp>
        <p:nvSpPr>
          <p:cNvPr name="TextBox 11" id="11"/>
          <p:cNvSpPr txBox="true"/>
          <p:nvPr/>
        </p:nvSpPr>
        <p:spPr>
          <a:xfrm rot="0">
            <a:off x="3780000" y="6267409"/>
            <a:ext cx="3595350" cy="851428"/>
          </a:xfrm>
          <a:prstGeom prst="rect">
            <a:avLst/>
          </a:prstGeom>
        </p:spPr>
        <p:txBody>
          <a:bodyPr anchor="t" rtlCol="false" tIns="0" lIns="0" bIns="0" rIns="0">
            <a:spAutoFit/>
          </a:bodyPr>
          <a:lstStyle/>
          <a:p>
            <a:pPr algn="r">
              <a:lnSpc>
                <a:spcPts val="3347"/>
              </a:lnSpc>
            </a:pPr>
            <a:r>
              <a:rPr lang="en-US" b="true" sz="3347">
                <a:solidFill>
                  <a:srgbClr val="1E8057"/>
                </a:solidFill>
                <a:latin typeface="League Spartan"/>
                <a:ea typeface="League Spartan"/>
                <a:cs typeface="League Spartan"/>
                <a:sym typeface="League Spartan"/>
              </a:rPr>
              <a:t>[ΕΙΣΑΓΩΓΗ ΗΜΕΡΟΜΗΝΙΑΣ] </a:t>
            </a:r>
          </a:p>
        </p:txBody>
      </p:sp>
      <p:sp>
        <p:nvSpPr>
          <p:cNvPr name="TextBox 12" id="12"/>
          <p:cNvSpPr txBox="true"/>
          <p:nvPr/>
        </p:nvSpPr>
        <p:spPr>
          <a:xfrm rot="0">
            <a:off x="5224775" y="8945551"/>
            <a:ext cx="2010048" cy="575911"/>
          </a:xfrm>
          <a:prstGeom prst="rect">
            <a:avLst/>
          </a:prstGeom>
        </p:spPr>
        <p:txBody>
          <a:bodyPr anchor="t" rtlCol="false" tIns="0" lIns="0" bIns="0" rIns="0">
            <a:spAutoFit/>
          </a:bodyPr>
          <a:lstStyle/>
          <a:p>
            <a:pPr algn="l">
              <a:lnSpc>
                <a:spcPts val="2381"/>
              </a:lnSpc>
            </a:pPr>
            <a:r>
              <a:rPr lang="en-US" sz="1701" b="true">
                <a:solidFill>
                  <a:srgbClr val="1E8057"/>
                </a:solidFill>
                <a:latin typeface="Glacial Indifference Bold"/>
                <a:ea typeface="Glacial Indifference Bold"/>
                <a:cs typeface="Glacial Indifference Bold"/>
                <a:sym typeface="Glacial Indifference Bold"/>
              </a:rPr>
              <a:t>[ Εισαγωγή Χώρου Εκδήλωσης ] </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746079" y="489210"/>
            <a:ext cx="2423036" cy="3072127"/>
          </a:xfrm>
          <a:custGeom>
            <a:avLst/>
            <a:gdLst/>
            <a:ahLst/>
            <a:cxnLst/>
            <a:rect r="r" b="b" t="t" l="l"/>
            <a:pathLst>
              <a:path h="3072127" w="2423036">
                <a:moveTo>
                  <a:pt x="0" y="0"/>
                </a:moveTo>
                <a:lnTo>
                  <a:pt x="2423036" y="0"/>
                </a:lnTo>
                <a:lnTo>
                  <a:pt x="2423036"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sp>
        <p:nvSpPr>
          <p:cNvPr name="Freeform 5" id="5"/>
          <p:cNvSpPr/>
          <p:nvPr/>
        </p:nvSpPr>
        <p:spPr>
          <a:xfrm flipH="false" flipV="false" rot="0">
            <a:off x="3157462" y="6140196"/>
            <a:ext cx="3183461" cy="3183461"/>
          </a:xfrm>
          <a:custGeom>
            <a:avLst/>
            <a:gdLst/>
            <a:ahLst/>
            <a:cxnLst/>
            <a:rect r="r" b="b" t="t" l="l"/>
            <a:pathLst>
              <a:path h="3183461" w="3183461">
                <a:moveTo>
                  <a:pt x="0" y="0"/>
                </a:moveTo>
                <a:lnTo>
                  <a:pt x="3183460" y="0"/>
                </a:lnTo>
                <a:lnTo>
                  <a:pt x="3183460" y="3183461"/>
                </a:lnTo>
                <a:lnTo>
                  <a:pt x="0" y="3183461"/>
                </a:lnTo>
                <a:lnTo>
                  <a:pt x="0" y="0"/>
                </a:lnTo>
                <a:close/>
              </a:path>
            </a:pathLst>
          </a:custGeom>
          <a:blipFill>
            <a:blip r:embed="rId6"/>
            <a:stretch>
              <a:fillRect l="0" t="0" r="0" b="0"/>
            </a:stretch>
          </a:blipFill>
        </p:spPr>
      </p:sp>
      <p:sp>
        <p:nvSpPr>
          <p:cNvPr name="Freeform 6" id="6"/>
          <p:cNvSpPr/>
          <p:nvPr/>
        </p:nvSpPr>
        <p:spPr>
          <a:xfrm flipH="false" flipV="false" rot="-2006330">
            <a:off x="2235435" y="7145817"/>
            <a:ext cx="1584138" cy="2011604"/>
          </a:xfrm>
          <a:custGeom>
            <a:avLst/>
            <a:gdLst/>
            <a:ahLst/>
            <a:cxnLst/>
            <a:rect r="r" b="b" t="t" l="l"/>
            <a:pathLst>
              <a:path h="2011604" w="1584138">
                <a:moveTo>
                  <a:pt x="0" y="0"/>
                </a:moveTo>
                <a:lnTo>
                  <a:pt x="1584138" y="0"/>
                </a:lnTo>
                <a:lnTo>
                  <a:pt x="1584138" y="2011604"/>
                </a:lnTo>
                <a:lnTo>
                  <a:pt x="0" y="20116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4242709" y="6432020"/>
            <a:ext cx="1151108" cy="575554"/>
          </a:xfrm>
          <a:custGeom>
            <a:avLst/>
            <a:gdLst/>
            <a:ahLst/>
            <a:cxnLst/>
            <a:rect r="r" b="b" t="t" l="l"/>
            <a:pathLst>
              <a:path h="575554" w="1151108">
                <a:moveTo>
                  <a:pt x="0" y="0"/>
                </a:moveTo>
                <a:lnTo>
                  <a:pt x="1151108" y="0"/>
                </a:lnTo>
                <a:lnTo>
                  <a:pt x="1151108" y="575554"/>
                </a:lnTo>
                <a:lnTo>
                  <a:pt x="0" y="57555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355195" y="3799462"/>
            <a:ext cx="7204805" cy="2632558"/>
          </a:xfrm>
          <a:prstGeom prst="rect">
            <a:avLst/>
          </a:prstGeom>
        </p:spPr>
        <p:txBody>
          <a:bodyPr anchor="t" rtlCol="false" tIns="0" lIns="0" bIns="0" rIns="0">
            <a:spAutoFit/>
          </a:bodyPr>
          <a:lstStyle/>
          <a:p>
            <a:pPr algn="ctr">
              <a:lnSpc>
                <a:spcPts val="5105"/>
              </a:lnSpc>
            </a:pPr>
            <a:r>
              <a:rPr lang="en-US" sz="3403" spc="3">
                <a:solidFill>
                  <a:srgbClr val="12C91A"/>
                </a:solidFill>
                <a:latin typeface="Aerospace bold"/>
                <a:ea typeface="Aerospace bold"/>
                <a:cs typeface="Aerospace bold"/>
                <a:sym typeface="Aerospace bold"/>
              </a:rPr>
              <a:t>Εργαστήριο </a:t>
            </a:r>
          </a:p>
          <a:p>
            <a:pPr algn="ctr">
              <a:lnSpc>
                <a:spcPts val="5105"/>
              </a:lnSpc>
            </a:pPr>
            <a:r>
              <a:rPr lang="en-US" sz="3403" spc="3">
                <a:solidFill>
                  <a:srgbClr val="12C91A"/>
                </a:solidFill>
                <a:latin typeface="Aerospace bold"/>
                <a:ea typeface="Aerospace bold"/>
                <a:cs typeface="Aerospace bold"/>
                <a:sym typeface="Aerospace bold"/>
              </a:rPr>
              <a:t>Πράσινης Τέχνης</a:t>
            </a:r>
          </a:p>
          <a:p>
            <a:pPr algn="ctr">
              <a:lnSpc>
                <a:spcPts val="5105"/>
              </a:lnSpc>
            </a:pPr>
          </a:p>
          <a:p>
            <a:pPr algn="ctr">
              <a:lnSpc>
                <a:spcPts val="5105"/>
              </a:lnSpc>
            </a:pPr>
            <a:r>
              <a:rPr lang="en-US" sz="3403" spc="3">
                <a:solidFill>
                  <a:srgbClr val="12C91A"/>
                </a:solidFill>
                <a:latin typeface="Aerospace bold"/>
                <a:ea typeface="Aerospace bold"/>
                <a:cs typeface="Aerospace bold"/>
                <a:sym typeface="Aerospace bold"/>
              </a:rPr>
              <a:t>Πακέτο Εκπαιδευτικού Υλικού</a:t>
            </a:r>
          </a:p>
        </p:txBody>
      </p:sp>
      <p:sp>
        <p:nvSpPr>
          <p:cNvPr name="TextBox 9" id="9"/>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4"/>
            <a:stretch>
              <a:fillRect l="-6145" t="0" r="-6145" b="0"/>
            </a:stretch>
          </a:blipFill>
        </p:spPr>
      </p:sp>
      <p:sp>
        <p:nvSpPr>
          <p:cNvPr name="Freeform 4" id="4"/>
          <p:cNvSpPr/>
          <p:nvPr/>
        </p:nvSpPr>
        <p:spPr>
          <a:xfrm flipH="false" flipV="false" rot="0">
            <a:off x="321349" y="10017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5"/>
            <a:stretch>
              <a:fillRect l="0" t="0" r="0" b="0"/>
            </a:stretch>
          </a:blipFill>
        </p:spPr>
      </p:sp>
      <p:sp>
        <p:nvSpPr>
          <p:cNvPr name="Freeform 5" id="5"/>
          <p:cNvSpPr/>
          <p:nvPr/>
        </p:nvSpPr>
        <p:spPr>
          <a:xfrm flipH="false" flipV="false" rot="0">
            <a:off x="2292790" y="-195207"/>
            <a:ext cx="3503438" cy="3588668"/>
          </a:xfrm>
          <a:custGeom>
            <a:avLst/>
            <a:gdLst/>
            <a:ahLst/>
            <a:cxnLst/>
            <a:rect r="r" b="b" t="t" l="l"/>
            <a:pathLst>
              <a:path h="3588668" w="3503438">
                <a:moveTo>
                  <a:pt x="0" y="0"/>
                </a:moveTo>
                <a:lnTo>
                  <a:pt x="3503437" y="0"/>
                </a:lnTo>
                <a:lnTo>
                  <a:pt x="3503437" y="3588668"/>
                </a:lnTo>
                <a:lnTo>
                  <a:pt x="0" y="3588668"/>
                </a:lnTo>
                <a:lnTo>
                  <a:pt x="0" y="0"/>
                </a:lnTo>
                <a:close/>
              </a:path>
            </a:pathLst>
          </a:custGeom>
          <a:blipFill>
            <a:blip r:embed="rId6">
              <a:alphaModFix amt="74000"/>
            </a:blip>
            <a:stretch>
              <a:fillRect l="0" t="0" r="0" b="0"/>
            </a:stretch>
          </a:blipFill>
        </p:spPr>
      </p:sp>
      <p:sp>
        <p:nvSpPr>
          <p:cNvPr name="Freeform 6" id="6"/>
          <p:cNvSpPr/>
          <p:nvPr/>
        </p:nvSpPr>
        <p:spPr>
          <a:xfrm flipH="false" flipV="false" rot="0">
            <a:off x="2179457" y="2191619"/>
            <a:ext cx="553724" cy="546152"/>
          </a:xfrm>
          <a:custGeom>
            <a:avLst/>
            <a:gdLst/>
            <a:ahLst/>
            <a:cxnLst/>
            <a:rect r="r" b="b" t="t" l="l"/>
            <a:pathLst>
              <a:path h="546152" w="553724">
                <a:moveTo>
                  <a:pt x="0" y="0"/>
                </a:moveTo>
                <a:lnTo>
                  <a:pt x="553724" y="0"/>
                </a:lnTo>
                <a:lnTo>
                  <a:pt x="553724" y="546151"/>
                </a:lnTo>
                <a:lnTo>
                  <a:pt x="0" y="54615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2119896" y="462884"/>
            <a:ext cx="3627438" cy="2310516"/>
          </a:xfrm>
          <a:prstGeom prst="rect">
            <a:avLst/>
          </a:prstGeom>
        </p:spPr>
        <p:txBody>
          <a:bodyPr anchor="t" rtlCol="false" tIns="0" lIns="0" bIns="0" rIns="0">
            <a:spAutoFit/>
          </a:bodyPr>
          <a:lstStyle/>
          <a:p>
            <a:pPr algn="ctr" marL="0" indent="0" lvl="0">
              <a:lnSpc>
                <a:spcPts val="5998"/>
              </a:lnSpc>
              <a:spcBef>
                <a:spcPct val="0"/>
              </a:spcBef>
            </a:pPr>
            <a:r>
              <a:rPr lang="en-US" sz="4284">
                <a:solidFill>
                  <a:srgbClr val="090907"/>
                </a:solidFill>
                <a:latin typeface="Ample Display"/>
                <a:ea typeface="Ample Display"/>
                <a:cs typeface="Ample Display"/>
                <a:sym typeface="Ample Display"/>
              </a:rPr>
              <a:t>ΕΡΓΑΣΤΗΡΙΟ ΠΡΑΣΙΝΗΣ ΤΕΧΝΗΣ </a:t>
            </a:r>
          </a:p>
        </p:txBody>
      </p:sp>
      <p:sp>
        <p:nvSpPr>
          <p:cNvPr name="Freeform 8" id="8"/>
          <p:cNvSpPr/>
          <p:nvPr/>
        </p:nvSpPr>
        <p:spPr>
          <a:xfrm flipH="false" flipV="false" rot="0">
            <a:off x="4773097" y="66680"/>
            <a:ext cx="799308" cy="802225"/>
          </a:xfrm>
          <a:custGeom>
            <a:avLst/>
            <a:gdLst/>
            <a:ahLst/>
            <a:cxnLst/>
            <a:rect r="r" b="b" t="t" l="l"/>
            <a:pathLst>
              <a:path h="802225" w="799308">
                <a:moveTo>
                  <a:pt x="0" y="0"/>
                </a:moveTo>
                <a:lnTo>
                  <a:pt x="799308" y="0"/>
                </a:lnTo>
                <a:lnTo>
                  <a:pt x="799308" y="802225"/>
                </a:lnTo>
                <a:lnTo>
                  <a:pt x="0" y="80222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4905820" y="2504113"/>
            <a:ext cx="533862" cy="538574"/>
          </a:xfrm>
          <a:custGeom>
            <a:avLst/>
            <a:gdLst/>
            <a:ahLst/>
            <a:cxnLst/>
            <a:rect r="r" b="b" t="t" l="l"/>
            <a:pathLst>
              <a:path h="538574" w="533862">
                <a:moveTo>
                  <a:pt x="0" y="0"/>
                </a:moveTo>
                <a:lnTo>
                  <a:pt x="533862" y="0"/>
                </a:lnTo>
                <a:lnTo>
                  <a:pt x="533862" y="538574"/>
                </a:lnTo>
                <a:lnTo>
                  <a:pt x="0" y="538574"/>
                </a:lnTo>
                <a:lnTo>
                  <a:pt x="0" y="0"/>
                </a:lnTo>
                <a:close/>
              </a:path>
            </a:pathLst>
          </a:custGeom>
          <a:blipFill>
            <a:blip r:embed="rId11"/>
            <a:stretch>
              <a:fillRect l="0" t="0" r="0" b="0"/>
            </a:stretch>
          </a:blipFill>
        </p:spPr>
      </p:sp>
      <p:sp>
        <p:nvSpPr>
          <p:cNvPr name="Freeform 10" id="10"/>
          <p:cNvSpPr/>
          <p:nvPr/>
        </p:nvSpPr>
        <p:spPr>
          <a:xfrm flipH="false" flipV="false" rot="0">
            <a:off x="2179457" y="1212242"/>
            <a:ext cx="519309" cy="386885"/>
          </a:xfrm>
          <a:custGeom>
            <a:avLst/>
            <a:gdLst/>
            <a:ahLst/>
            <a:cxnLst/>
            <a:rect r="r" b="b" t="t" l="l"/>
            <a:pathLst>
              <a:path h="386885" w="519309">
                <a:moveTo>
                  <a:pt x="0" y="0"/>
                </a:moveTo>
                <a:lnTo>
                  <a:pt x="519309" y="0"/>
                </a:lnTo>
                <a:lnTo>
                  <a:pt x="519309" y="386885"/>
                </a:lnTo>
                <a:lnTo>
                  <a:pt x="0" y="38688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201930" y="5833220"/>
            <a:ext cx="3484696" cy="916837"/>
          </a:xfrm>
          <a:custGeom>
            <a:avLst/>
            <a:gdLst/>
            <a:ahLst/>
            <a:cxnLst/>
            <a:rect r="r" b="b" t="t" l="l"/>
            <a:pathLst>
              <a:path h="916837" w="3484696">
                <a:moveTo>
                  <a:pt x="0" y="0"/>
                </a:moveTo>
                <a:lnTo>
                  <a:pt x="3484696" y="0"/>
                </a:lnTo>
                <a:lnTo>
                  <a:pt x="3484696" y="916837"/>
                </a:lnTo>
                <a:lnTo>
                  <a:pt x="0" y="91683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0">
            <a:off x="3686626" y="66680"/>
            <a:ext cx="493978" cy="493978"/>
          </a:xfrm>
          <a:custGeom>
            <a:avLst/>
            <a:gdLst/>
            <a:ahLst/>
            <a:cxnLst/>
            <a:rect r="r" b="b" t="t" l="l"/>
            <a:pathLst>
              <a:path h="493978" w="493978">
                <a:moveTo>
                  <a:pt x="0" y="0"/>
                </a:moveTo>
                <a:lnTo>
                  <a:pt x="493978" y="0"/>
                </a:lnTo>
                <a:lnTo>
                  <a:pt x="493978" y="493978"/>
                </a:lnTo>
                <a:lnTo>
                  <a:pt x="0" y="49397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3" id="13"/>
          <p:cNvSpPr/>
          <p:nvPr/>
        </p:nvSpPr>
        <p:spPr>
          <a:xfrm flipH="false" flipV="false" rot="-766163">
            <a:off x="3692673" y="3163512"/>
            <a:ext cx="263754" cy="414366"/>
          </a:xfrm>
          <a:custGeom>
            <a:avLst/>
            <a:gdLst/>
            <a:ahLst/>
            <a:cxnLst/>
            <a:rect r="r" b="b" t="t" l="l"/>
            <a:pathLst>
              <a:path h="414366" w="263754">
                <a:moveTo>
                  <a:pt x="0" y="0"/>
                </a:moveTo>
                <a:lnTo>
                  <a:pt x="263754" y="0"/>
                </a:lnTo>
                <a:lnTo>
                  <a:pt x="263754" y="414366"/>
                </a:lnTo>
                <a:lnTo>
                  <a:pt x="0" y="4143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4" id="14"/>
          <p:cNvSpPr/>
          <p:nvPr/>
        </p:nvSpPr>
        <p:spPr>
          <a:xfrm flipH="false" flipV="false" rot="0">
            <a:off x="183069" y="5423689"/>
            <a:ext cx="1289862" cy="819062"/>
          </a:xfrm>
          <a:custGeom>
            <a:avLst/>
            <a:gdLst/>
            <a:ahLst/>
            <a:cxnLst/>
            <a:rect r="r" b="b" t="t" l="l"/>
            <a:pathLst>
              <a:path h="819062" w="1289862">
                <a:moveTo>
                  <a:pt x="0" y="0"/>
                </a:moveTo>
                <a:lnTo>
                  <a:pt x="1289862" y="0"/>
                </a:lnTo>
                <a:lnTo>
                  <a:pt x="1289862" y="819062"/>
                </a:lnTo>
                <a:lnTo>
                  <a:pt x="0" y="819062"/>
                </a:lnTo>
                <a:lnTo>
                  <a:pt x="0" y="0"/>
                </a:lnTo>
                <a:close/>
              </a:path>
            </a:pathLst>
          </a:custGeom>
          <a:blipFill>
            <a:blip r:embed="rId20"/>
            <a:stretch>
              <a:fillRect l="0" t="0" r="0" b="0"/>
            </a:stretch>
          </a:blipFill>
        </p:spPr>
      </p:sp>
      <p:sp>
        <p:nvSpPr>
          <p:cNvPr name="Freeform 15" id="15"/>
          <p:cNvSpPr/>
          <p:nvPr/>
        </p:nvSpPr>
        <p:spPr>
          <a:xfrm flipH="false" flipV="false" rot="0">
            <a:off x="6581723" y="5385362"/>
            <a:ext cx="942277" cy="942277"/>
          </a:xfrm>
          <a:custGeom>
            <a:avLst/>
            <a:gdLst/>
            <a:ahLst/>
            <a:cxnLst/>
            <a:rect r="r" b="b" t="t" l="l"/>
            <a:pathLst>
              <a:path h="942277" w="942277">
                <a:moveTo>
                  <a:pt x="0" y="0"/>
                </a:moveTo>
                <a:lnTo>
                  <a:pt x="942277" y="0"/>
                </a:lnTo>
                <a:lnTo>
                  <a:pt x="942277" y="942277"/>
                </a:lnTo>
                <a:lnTo>
                  <a:pt x="0" y="942277"/>
                </a:lnTo>
                <a:lnTo>
                  <a:pt x="0" y="0"/>
                </a:lnTo>
                <a:close/>
              </a:path>
            </a:pathLst>
          </a:custGeom>
          <a:blipFill>
            <a:blip r:embed="rId21"/>
            <a:stretch>
              <a:fillRect l="0" t="0" r="0" b="0"/>
            </a:stretch>
          </a:blipFill>
        </p:spPr>
      </p:sp>
      <p:sp>
        <p:nvSpPr>
          <p:cNvPr name="Freeform 16" id="16"/>
          <p:cNvSpPr/>
          <p:nvPr/>
        </p:nvSpPr>
        <p:spPr>
          <a:xfrm flipH="false" flipV="false" rot="-10800000">
            <a:off x="4111304" y="5735174"/>
            <a:ext cx="3484696" cy="916837"/>
          </a:xfrm>
          <a:custGeom>
            <a:avLst/>
            <a:gdLst/>
            <a:ahLst/>
            <a:cxnLst/>
            <a:rect r="r" b="b" t="t" l="l"/>
            <a:pathLst>
              <a:path h="916837" w="3484696">
                <a:moveTo>
                  <a:pt x="0" y="0"/>
                </a:moveTo>
                <a:lnTo>
                  <a:pt x="3484696" y="0"/>
                </a:lnTo>
                <a:lnTo>
                  <a:pt x="3484696" y="916836"/>
                </a:lnTo>
                <a:lnTo>
                  <a:pt x="0" y="91683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7" id="17"/>
          <p:cNvSpPr/>
          <p:nvPr/>
        </p:nvSpPr>
        <p:spPr>
          <a:xfrm flipH="false" flipV="false" rot="0">
            <a:off x="2849722" y="7802565"/>
            <a:ext cx="2056098" cy="2133435"/>
          </a:xfrm>
          <a:custGeom>
            <a:avLst/>
            <a:gdLst/>
            <a:ahLst/>
            <a:cxnLst/>
            <a:rect r="r" b="b" t="t" l="l"/>
            <a:pathLst>
              <a:path h="2133435" w="2056098">
                <a:moveTo>
                  <a:pt x="0" y="0"/>
                </a:moveTo>
                <a:lnTo>
                  <a:pt x="2056098" y="0"/>
                </a:lnTo>
                <a:lnTo>
                  <a:pt x="2056098" y="2133435"/>
                </a:lnTo>
                <a:lnTo>
                  <a:pt x="0" y="2133435"/>
                </a:lnTo>
                <a:lnTo>
                  <a:pt x="0" y="0"/>
                </a:lnTo>
                <a:close/>
              </a:path>
            </a:pathLst>
          </a:custGeom>
          <a:blipFill>
            <a:blip r:embed="rId22"/>
            <a:stretch>
              <a:fillRect l="0" t="0" r="0" b="0"/>
            </a:stretch>
          </a:blipFill>
        </p:spPr>
      </p:sp>
      <p:sp>
        <p:nvSpPr>
          <p:cNvPr name="TextBox 18" id="18"/>
          <p:cNvSpPr txBox="true"/>
          <p:nvPr/>
        </p:nvSpPr>
        <p:spPr>
          <a:xfrm rot="0">
            <a:off x="2733181" y="10007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2022-2-AT01-KA220-YOU-000096509</a:t>
            </a:r>
          </a:p>
        </p:txBody>
      </p:sp>
      <p:sp>
        <p:nvSpPr>
          <p:cNvPr name="TextBox 19" id="19"/>
          <p:cNvSpPr txBox="true"/>
          <p:nvPr/>
        </p:nvSpPr>
        <p:spPr>
          <a:xfrm rot="0">
            <a:off x="1856635" y="3915717"/>
            <a:ext cx="3846730" cy="1507972"/>
          </a:xfrm>
          <a:prstGeom prst="rect">
            <a:avLst/>
          </a:prstGeom>
        </p:spPr>
        <p:txBody>
          <a:bodyPr anchor="t" rtlCol="false" tIns="0" lIns="0" bIns="0" rIns="0">
            <a:spAutoFit/>
          </a:bodyPr>
          <a:lstStyle/>
          <a:p>
            <a:pPr algn="ctr">
              <a:lnSpc>
                <a:spcPts val="4033"/>
              </a:lnSpc>
            </a:pPr>
            <a:r>
              <a:rPr lang="en-US" sz="2881" b="true">
                <a:solidFill>
                  <a:srgbClr val="090907"/>
                </a:solidFill>
                <a:latin typeface="Raleway Bold"/>
                <a:ea typeface="Raleway Bold"/>
                <a:cs typeface="Raleway Bold"/>
                <a:sym typeface="Raleway Bold"/>
              </a:rPr>
              <a:t>ΧΩΡΟΣ ΕΚΔΗΛΩΣΗΣ</a:t>
            </a:r>
          </a:p>
          <a:p>
            <a:pPr algn="ctr">
              <a:lnSpc>
                <a:spcPts val="4033"/>
              </a:lnSpc>
            </a:pPr>
            <a:r>
              <a:rPr lang="en-US" sz="2881" b="true">
                <a:solidFill>
                  <a:srgbClr val="090907"/>
                </a:solidFill>
                <a:latin typeface="Raleway Bold"/>
                <a:ea typeface="Raleway Bold"/>
                <a:cs typeface="Raleway Bold"/>
                <a:sym typeface="Raleway Bold"/>
              </a:rPr>
              <a:t>ΗΜΕΡΟΜΗΝΙΑ</a:t>
            </a:r>
          </a:p>
          <a:p>
            <a:pPr algn="ctr" marL="0" indent="0" lvl="0">
              <a:lnSpc>
                <a:spcPts val="4033"/>
              </a:lnSpc>
              <a:spcBef>
                <a:spcPct val="0"/>
              </a:spcBef>
            </a:pPr>
            <a:r>
              <a:rPr lang="en-US" b="true" sz="2881">
                <a:solidFill>
                  <a:srgbClr val="090907"/>
                </a:solidFill>
                <a:latin typeface="Raleway Bold"/>
                <a:ea typeface="Raleway Bold"/>
                <a:cs typeface="Raleway Bold"/>
                <a:sym typeface="Raleway Bold"/>
              </a:rPr>
              <a:t>Δωρεάν Είσοδος</a:t>
            </a:r>
          </a:p>
        </p:txBody>
      </p:sp>
      <p:sp>
        <p:nvSpPr>
          <p:cNvPr name="TextBox 20" id="20"/>
          <p:cNvSpPr txBox="true"/>
          <p:nvPr/>
        </p:nvSpPr>
        <p:spPr>
          <a:xfrm rot="0">
            <a:off x="2872799" y="6680585"/>
            <a:ext cx="2477010" cy="1003147"/>
          </a:xfrm>
          <a:prstGeom prst="rect">
            <a:avLst/>
          </a:prstGeom>
        </p:spPr>
        <p:txBody>
          <a:bodyPr anchor="t" rtlCol="false" tIns="0" lIns="0" bIns="0" rIns="0">
            <a:spAutoFit/>
          </a:bodyPr>
          <a:lstStyle/>
          <a:p>
            <a:pPr algn="ctr">
              <a:lnSpc>
                <a:spcPts val="4033"/>
              </a:lnSpc>
            </a:pPr>
            <a:r>
              <a:rPr lang="en-US" sz="2881" b="true">
                <a:solidFill>
                  <a:srgbClr val="090907"/>
                </a:solidFill>
                <a:latin typeface="Raleway Bold"/>
                <a:ea typeface="Raleway Bold"/>
                <a:cs typeface="Raleway Bold"/>
                <a:sym typeface="Raleway Bold"/>
              </a:rPr>
              <a:t>Περιγραφή </a:t>
            </a:r>
          </a:p>
          <a:p>
            <a:pPr algn="ctr" marL="0" indent="0" lvl="0">
              <a:lnSpc>
                <a:spcPts val="4033"/>
              </a:lnSpc>
              <a:spcBef>
                <a:spcPct val="0"/>
              </a:spcBef>
            </a:pPr>
            <a:r>
              <a:rPr lang="en-US" b="true" sz="2881">
                <a:solidFill>
                  <a:srgbClr val="090907"/>
                </a:solidFill>
                <a:latin typeface="Raleway Bold"/>
                <a:ea typeface="Raleway Bold"/>
                <a:cs typeface="Raleway Bold"/>
                <a:sym typeface="Raleway Bold"/>
              </a:rPr>
              <a:t>Εργαστηρίου </a:t>
            </a:r>
          </a:p>
        </p:txBody>
      </p:sp>
      <p:sp>
        <p:nvSpPr>
          <p:cNvPr name="TextBox 21" id="21"/>
          <p:cNvSpPr txBox="true"/>
          <p:nvPr/>
        </p:nvSpPr>
        <p:spPr>
          <a:xfrm rot="0">
            <a:off x="2031292" y="5616158"/>
            <a:ext cx="3935334" cy="270331"/>
          </a:xfrm>
          <a:prstGeom prst="rect">
            <a:avLst/>
          </a:prstGeom>
        </p:spPr>
        <p:txBody>
          <a:bodyPr anchor="t" rtlCol="false" tIns="0" lIns="0" bIns="0" rIns="0">
            <a:spAutoFit/>
          </a:bodyPr>
          <a:lstStyle/>
          <a:p>
            <a:pPr algn="ctr">
              <a:lnSpc>
                <a:spcPts val="2140"/>
              </a:lnSpc>
              <a:spcBef>
                <a:spcPct val="0"/>
              </a:spcBef>
            </a:pPr>
            <a:r>
              <a:rPr lang="en-US" sz="1529">
                <a:solidFill>
                  <a:srgbClr val="0D9613"/>
                </a:solidFill>
                <a:latin typeface="Poppins"/>
                <a:ea typeface="Poppins"/>
                <a:cs typeface="Poppins"/>
                <a:sym typeface="Poppins"/>
              </a:rPr>
              <a:t>#GREENMEMEEFFECT</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144657" y="96657"/>
            <a:ext cx="1318685" cy="1318685"/>
          </a:xfrm>
          <a:custGeom>
            <a:avLst/>
            <a:gdLst/>
            <a:ahLst/>
            <a:cxnLst/>
            <a:rect r="r" b="b" t="t" l="l"/>
            <a:pathLst>
              <a:path h="1318685" w="1318685">
                <a:moveTo>
                  <a:pt x="0" y="0"/>
                </a:moveTo>
                <a:lnTo>
                  <a:pt x="1318686" y="0"/>
                </a:lnTo>
                <a:lnTo>
                  <a:pt x="1318686" y="1318686"/>
                </a:lnTo>
                <a:lnTo>
                  <a:pt x="0" y="1318686"/>
                </a:lnTo>
                <a:lnTo>
                  <a:pt x="0" y="0"/>
                </a:lnTo>
                <a:close/>
              </a:path>
            </a:pathLst>
          </a:custGeom>
          <a:blipFill>
            <a:blip r:embed="rId4"/>
            <a:stretch>
              <a:fillRect l="0" t="0" r="0" b="0"/>
            </a:stretch>
          </a:blipFill>
        </p:spPr>
      </p:sp>
      <p:sp>
        <p:nvSpPr>
          <p:cNvPr name="Freeform 4" id="4"/>
          <p:cNvSpPr/>
          <p:nvPr/>
        </p:nvSpPr>
        <p:spPr>
          <a:xfrm flipH="false" flipV="false" rot="0">
            <a:off x="302623" y="96657"/>
            <a:ext cx="1299960" cy="1299960"/>
          </a:xfrm>
          <a:custGeom>
            <a:avLst/>
            <a:gdLst/>
            <a:ahLst/>
            <a:cxnLst/>
            <a:rect r="r" b="b" t="t" l="l"/>
            <a:pathLst>
              <a:path h="1299960" w="1299960">
                <a:moveTo>
                  <a:pt x="0" y="0"/>
                </a:moveTo>
                <a:lnTo>
                  <a:pt x="1299960" y="0"/>
                </a:lnTo>
                <a:lnTo>
                  <a:pt x="1299960" y="1299960"/>
                </a:lnTo>
                <a:lnTo>
                  <a:pt x="0" y="1299960"/>
                </a:lnTo>
                <a:lnTo>
                  <a:pt x="0" y="0"/>
                </a:lnTo>
                <a:close/>
              </a:path>
            </a:pathLst>
          </a:custGeom>
          <a:blipFill>
            <a:blip r:embed="rId5"/>
            <a:stretch>
              <a:fillRect l="0" t="0" r="0" b="0"/>
            </a:stretch>
          </a:blipFill>
        </p:spPr>
      </p:sp>
      <p:graphicFrame>
        <p:nvGraphicFramePr>
          <p:cNvPr name="Table 5" id="5"/>
          <p:cNvGraphicFramePr>
            <a:graphicFrameLocks noGrp="true"/>
          </p:cNvGraphicFramePr>
          <p:nvPr/>
        </p:nvGraphicFramePr>
        <p:xfrm>
          <a:off x="548785" y="1983378"/>
          <a:ext cx="6763890" cy="7667365"/>
        </p:xfrm>
        <a:graphic>
          <a:graphicData uri="http://schemas.openxmlformats.org/drawingml/2006/table">
            <a:tbl>
              <a:tblPr/>
              <a:tblGrid>
                <a:gridCol w="2749282"/>
                <a:gridCol w="1770962"/>
                <a:gridCol w="1380416"/>
                <a:gridCol w="863230"/>
              </a:tblGrid>
              <a:tr h="629411">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ΥΛΙΚΑ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ΠΟΣΟΤΗΤΑ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ΠΡΟΘΕΣΜΙΑ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4045">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Μπογιές, στυλό, πινέλα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411">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Ανακυκλώσιμα υλικά προς χρήση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45">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Χαρτί, χαρτόνια, καμβάδες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45">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45">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45">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45">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45">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45">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45">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45">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45">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45">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grpSp>
        <p:nvGrpSpPr>
          <p:cNvPr name="Group 6" id="6"/>
          <p:cNvGrpSpPr/>
          <p:nvPr/>
        </p:nvGrpSpPr>
        <p:grpSpPr>
          <a:xfrm rot="0">
            <a:off x="6765582" y="3990846"/>
            <a:ext cx="303625" cy="4929847"/>
            <a:chOff x="0" y="0"/>
            <a:chExt cx="404833" cy="6573129"/>
          </a:xfrm>
        </p:grpSpPr>
        <p:sp>
          <p:nvSpPr>
            <p:cNvPr name="Freeform 7" id="7"/>
            <p:cNvSpPr/>
            <p:nvPr/>
          </p:nvSpPr>
          <p:spPr>
            <a:xfrm flipH="false" flipV="false" rot="5400000">
              <a:off x="0"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8" id="8"/>
            <p:cNvSpPr/>
            <p:nvPr/>
          </p:nvSpPr>
          <p:spPr>
            <a:xfrm flipH="false" flipV="false" rot="5400000">
              <a:off x="0" y="674241"/>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9" id="9"/>
            <p:cNvSpPr/>
            <p:nvPr/>
          </p:nvSpPr>
          <p:spPr>
            <a:xfrm flipH="false" flipV="false" rot="5400000">
              <a:off x="0" y="1357171"/>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0" id="10"/>
            <p:cNvSpPr/>
            <p:nvPr/>
          </p:nvSpPr>
          <p:spPr>
            <a:xfrm flipH="false" flipV="false" rot="5400000">
              <a:off x="0" y="2040102"/>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1" id="11"/>
            <p:cNvSpPr/>
            <p:nvPr/>
          </p:nvSpPr>
          <p:spPr>
            <a:xfrm flipH="false" flipV="false" rot="5400000">
              <a:off x="0" y="2734431"/>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2" id="12"/>
            <p:cNvSpPr/>
            <p:nvPr/>
          </p:nvSpPr>
          <p:spPr>
            <a:xfrm flipH="false" flipV="false" rot="5400000">
              <a:off x="0" y="3431364"/>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3" id="13"/>
            <p:cNvSpPr/>
            <p:nvPr/>
          </p:nvSpPr>
          <p:spPr>
            <a:xfrm flipH="false" flipV="false" rot="5400000">
              <a:off x="0" y="4115597"/>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4" id="14"/>
            <p:cNvSpPr/>
            <p:nvPr/>
          </p:nvSpPr>
          <p:spPr>
            <a:xfrm flipH="false" flipV="false" rot="5400000">
              <a:off x="0" y="479983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5" id="15"/>
            <p:cNvSpPr/>
            <p:nvPr/>
          </p:nvSpPr>
          <p:spPr>
            <a:xfrm flipH="false" flipV="false" rot="5400000">
              <a:off x="0" y="5484063"/>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6" id="16"/>
            <p:cNvSpPr/>
            <p:nvPr/>
          </p:nvSpPr>
          <p:spPr>
            <a:xfrm flipH="false" flipV="false" rot="5400000">
              <a:off x="0" y="6168296"/>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grpSp>
      <p:sp>
        <p:nvSpPr>
          <p:cNvPr name="Freeform 17" id="17"/>
          <p:cNvSpPr/>
          <p:nvPr/>
        </p:nvSpPr>
        <p:spPr>
          <a:xfrm flipH="false" flipV="false" rot="5400000">
            <a:off x="6765582" y="9213948"/>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TextBox 18" id="18"/>
          <p:cNvSpPr txBox="true"/>
          <p:nvPr/>
        </p:nvSpPr>
        <p:spPr>
          <a:xfrm rot="0">
            <a:off x="1289862" y="-4181"/>
            <a:ext cx="5127711" cy="1309120"/>
          </a:xfrm>
          <a:prstGeom prst="rect">
            <a:avLst/>
          </a:prstGeom>
        </p:spPr>
        <p:txBody>
          <a:bodyPr anchor="t" rtlCol="false" tIns="0" lIns="0" bIns="0" rIns="0">
            <a:spAutoFit/>
          </a:bodyPr>
          <a:lstStyle/>
          <a:p>
            <a:pPr algn="ctr" marL="0" indent="0" lvl="0">
              <a:lnSpc>
                <a:spcPts val="5018"/>
              </a:lnSpc>
              <a:spcBef>
                <a:spcPct val="0"/>
              </a:spcBef>
            </a:pPr>
            <a:r>
              <a:rPr lang="en-US" sz="3584">
                <a:solidFill>
                  <a:srgbClr val="090907"/>
                </a:solidFill>
                <a:latin typeface="Ample Display"/>
                <a:ea typeface="Ample Display"/>
                <a:cs typeface="Ample Display"/>
                <a:sym typeface="Ample Display"/>
              </a:rPr>
              <a:t>ΕΡΓΑΣΤΗΡΙΟ ΠΡΑΣΙΝΗΣ ΤΕΧΝΗΣ</a:t>
            </a:r>
          </a:p>
        </p:txBody>
      </p:sp>
      <p:sp>
        <p:nvSpPr>
          <p:cNvPr name="TextBox 19" id="19"/>
          <p:cNvSpPr txBox="true"/>
          <p:nvPr/>
        </p:nvSpPr>
        <p:spPr>
          <a:xfrm rot="0">
            <a:off x="1804178" y="1339467"/>
            <a:ext cx="4253105" cy="448792"/>
          </a:xfrm>
          <a:prstGeom prst="rect">
            <a:avLst/>
          </a:prstGeom>
        </p:spPr>
        <p:txBody>
          <a:bodyPr anchor="t" rtlCol="false" tIns="0" lIns="0" bIns="0" rIns="0">
            <a:spAutoFit/>
          </a:bodyPr>
          <a:lstStyle/>
          <a:p>
            <a:pPr algn="ctr" marL="0" indent="0" lvl="0">
              <a:lnSpc>
                <a:spcPts val="3613"/>
              </a:lnSpc>
              <a:spcBef>
                <a:spcPct val="0"/>
              </a:spcBef>
            </a:pPr>
            <a:r>
              <a:rPr lang="en-US" b="true" sz="2581">
                <a:solidFill>
                  <a:srgbClr val="090907"/>
                </a:solidFill>
                <a:latin typeface="Raleway Bold"/>
                <a:ea typeface="Raleway Bold"/>
                <a:cs typeface="Raleway Bold"/>
                <a:sym typeface="Raleway Bold"/>
              </a:rPr>
              <a:t>ΚΑΤΑΛΟΓΟΣ ΥΛΙΚΩΝ</a:t>
            </a:r>
          </a:p>
        </p:txBody>
      </p:sp>
      <p:sp>
        <p:nvSpPr>
          <p:cNvPr name="Freeform 20" id="20"/>
          <p:cNvSpPr/>
          <p:nvPr/>
        </p:nvSpPr>
        <p:spPr>
          <a:xfrm flipH="false" flipV="false" rot="0">
            <a:off x="321349" y="10017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8"/>
            <a:stretch>
              <a:fillRect l="0" t="0" r="0" b="0"/>
            </a:stretch>
          </a:blipFill>
        </p:spPr>
      </p:sp>
      <p:sp>
        <p:nvSpPr>
          <p:cNvPr name="TextBox 21" id="21"/>
          <p:cNvSpPr txBox="true"/>
          <p:nvPr/>
        </p:nvSpPr>
        <p:spPr>
          <a:xfrm rot="0">
            <a:off x="2733181" y="10007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2022-2-AT01-KA220-YOU-000096509</a:t>
            </a:r>
          </a:p>
        </p:txBody>
      </p:sp>
      <p:sp>
        <p:nvSpPr>
          <p:cNvPr name="Freeform 22" id="22"/>
          <p:cNvSpPr/>
          <p:nvPr/>
        </p:nvSpPr>
        <p:spPr>
          <a:xfrm flipH="false" flipV="false" rot="5400000">
            <a:off x="6765582" y="277203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23" id="23"/>
          <p:cNvSpPr/>
          <p:nvPr/>
        </p:nvSpPr>
        <p:spPr>
          <a:xfrm flipH="false" flipV="false" rot="5400000">
            <a:off x="6765582" y="338143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630118" y="492255"/>
            <a:ext cx="2423036" cy="3072127"/>
          </a:xfrm>
          <a:custGeom>
            <a:avLst/>
            <a:gdLst/>
            <a:ahLst/>
            <a:cxnLst/>
            <a:rect r="r" b="b" t="t" l="l"/>
            <a:pathLst>
              <a:path h="3072127" w="2423036">
                <a:moveTo>
                  <a:pt x="0" y="0"/>
                </a:moveTo>
                <a:lnTo>
                  <a:pt x="2423036" y="0"/>
                </a:lnTo>
                <a:lnTo>
                  <a:pt x="2423036" y="3072126"/>
                </a:lnTo>
                <a:lnTo>
                  <a:pt x="0" y="3072126"/>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sp>
        <p:nvSpPr>
          <p:cNvPr name="Freeform 5" id="5"/>
          <p:cNvSpPr/>
          <p:nvPr/>
        </p:nvSpPr>
        <p:spPr>
          <a:xfrm flipH="false" flipV="false" rot="0">
            <a:off x="1199017" y="6415686"/>
            <a:ext cx="1177312" cy="1177312"/>
          </a:xfrm>
          <a:custGeom>
            <a:avLst/>
            <a:gdLst/>
            <a:ahLst/>
            <a:cxnLst/>
            <a:rect r="r" b="b" t="t" l="l"/>
            <a:pathLst>
              <a:path h="1177312" w="1177312">
                <a:moveTo>
                  <a:pt x="0" y="0"/>
                </a:moveTo>
                <a:lnTo>
                  <a:pt x="1177312" y="0"/>
                </a:lnTo>
                <a:lnTo>
                  <a:pt x="1177312" y="1177312"/>
                </a:lnTo>
                <a:lnTo>
                  <a:pt x="0" y="1177312"/>
                </a:lnTo>
                <a:lnTo>
                  <a:pt x="0" y="0"/>
                </a:lnTo>
                <a:close/>
              </a:path>
            </a:pathLst>
          </a:custGeom>
          <a:blipFill>
            <a:blip r:embed="rId6"/>
            <a:stretch>
              <a:fillRect l="0" t="0" r="0" b="0"/>
            </a:stretch>
          </a:blipFill>
        </p:spPr>
      </p:sp>
      <p:sp>
        <p:nvSpPr>
          <p:cNvPr name="Freeform 6" id="6"/>
          <p:cNvSpPr/>
          <p:nvPr/>
        </p:nvSpPr>
        <p:spPr>
          <a:xfrm flipH="false" flipV="false" rot="0">
            <a:off x="3252980" y="6415686"/>
            <a:ext cx="1177312" cy="1177312"/>
          </a:xfrm>
          <a:custGeom>
            <a:avLst/>
            <a:gdLst/>
            <a:ahLst/>
            <a:cxnLst/>
            <a:rect r="r" b="b" t="t" l="l"/>
            <a:pathLst>
              <a:path h="1177312" w="1177312">
                <a:moveTo>
                  <a:pt x="0" y="0"/>
                </a:moveTo>
                <a:lnTo>
                  <a:pt x="1177312" y="0"/>
                </a:lnTo>
                <a:lnTo>
                  <a:pt x="1177312" y="1177312"/>
                </a:lnTo>
                <a:lnTo>
                  <a:pt x="0" y="1177312"/>
                </a:lnTo>
                <a:lnTo>
                  <a:pt x="0" y="0"/>
                </a:lnTo>
                <a:close/>
              </a:path>
            </a:pathLst>
          </a:custGeom>
          <a:blipFill>
            <a:blip r:embed="rId7"/>
            <a:stretch>
              <a:fillRect l="0" t="0" r="0" b="0"/>
            </a:stretch>
          </a:blipFill>
        </p:spPr>
      </p:sp>
      <p:sp>
        <p:nvSpPr>
          <p:cNvPr name="Freeform 7" id="7"/>
          <p:cNvSpPr/>
          <p:nvPr/>
        </p:nvSpPr>
        <p:spPr>
          <a:xfrm flipH="false" flipV="false" rot="0">
            <a:off x="5165523" y="6415686"/>
            <a:ext cx="1177312" cy="1177312"/>
          </a:xfrm>
          <a:custGeom>
            <a:avLst/>
            <a:gdLst/>
            <a:ahLst/>
            <a:cxnLst/>
            <a:rect r="r" b="b" t="t" l="l"/>
            <a:pathLst>
              <a:path h="1177312" w="1177312">
                <a:moveTo>
                  <a:pt x="0" y="0"/>
                </a:moveTo>
                <a:lnTo>
                  <a:pt x="1177312" y="0"/>
                </a:lnTo>
                <a:lnTo>
                  <a:pt x="1177312" y="1177312"/>
                </a:lnTo>
                <a:lnTo>
                  <a:pt x="0" y="1177312"/>
                </a:lnTo>
                <a:lnTo>
                  <a:pt x="0" y="0"/>
                </a:lnTo>
                <a:close/>
              </a:path>
            </a:pathLst>
          </a:custGeom>
          <a:blipFill>
            <a:blip r:embed="rId8"/>
            <a:stretch>
              <a:fillRect l="0" t="0" r="0" b="0"/>
            </a:stretch>
          </a:blipFill>
        </p:spPr>
      </p:sp>
      <p:sp>
        <p:nvSpPr>
          <p:cNvPr name="Freeform 8" id="8"/>
          <p:cNvSpPr/>
          <p:nvPr/>
        </p:nvSpPr>
        <p:spPr>
          <a:xfrm flipH="false" flipV="false" rot="0">
            <a:off x="930816" y="7764077"/>
            <a:ext cx="1768017" cy="1730447"/>
          </a:xfrm>
          <a:custGeom>
            <a:avLst/>
            <a:gdLst/>
            <a:ahLst/>
            <a:cxnLst/>
            <a:rect r="r" b="b" t="t" l="l"/>
            <a:pathLst>
              <a:path h="1730447" w="1768017">
                <a:moveTo>
                  <a:pt x="0" y="0"/>
                </a:moveTo>
                <a:lnTo>
                  <a:pt x="1768017" y="0"/>
                </a:lnTo>
                <a:lnTo>
                  <a:pt x="1768017" y="1730447"/>
                </a:lnTo>
                <a:lnTo>
                  <a:pt x="0" y="173044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2942383" y="7868897"/>
            <a:ext cx="1678132" cy="1520807"/>
          </a:xfrm>
          <a:custGeom>
            <a:avLst/>
            <a:gdLst/>
            <a:ahLst/>
            <a:cxnLst/>
            <a:rect r="r" b="b" t="t" l="l"/>
            <a:pathLst>
              <a:path h="1520807" w="1678132">
                <a:moveTo>
                  <a:pt x="0" y="0"/>
                </a:moveTo>
                <a:lnTo>
                  <a:pt x="1678132" y="0"/>
                </a:lnTo>
                <a:lnTo>
                  <a:pt x="1678132" y="1520807"/>
                </a:lnTo>
                <a:lnTo>
                  <a:pt x="0" y="1520807"/>
                </a:lnTo>
                <a:lnTo>
                  <a:pt x="0" y="0"/>
                </a:lnTo>
                <a:close/>
              </a:path>
            </a:pathLst>
          </a:custGeom>
          <a:blipFill>
            <a:blip r:embed="rId11"/>
            <a:stretch>
              <a:fillRect l="0" t="0" r="0" b="0"/>
            </a:stretch>
          </a:blipFill>
        </p:spPr>
      </p:sp>
      <p:sp>
        <p:nvSpPr>
          <p:cNvPr name="Freeform 10" id="10"/>
          <p:cNvSpPr/>
          <p:nvPr/>
        </p:nvSpPr>
        <p:spPr>
          <a:xfrm flipH="false" flipV="false" rot="0">
            <a:off x="4991869" y="7868897"/>
            <a:ext cx="1524619" cy="1520807"/>
          </a:xfrm>
          <a:custGeom>
            <a:avLst/>
            <a:gdLst/>
            <a:ahLst/>
            <a:cxnLst/>
            <a:rect r="r" b="b" t="t" l="l"/>
            <a:pathLst>
              <a:path h="1520807" w="1524619">
                <a:moveTo>
                  <a:pt x="0" y="0"/>
                </a:moveTo>
                <a:lnTo>
                  <a:pt x="1524619" y="0"/>
                </a:lnTo>
                <a:lnTo>
                  <a:pt x="1524619" y="1520807"/>
                </a:lnTo>
                <a:lnTo>
                  <a:pt x="0" y="152080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1" id="11"/>
          <p:cNvSpPr txBox="true"/>
          <p:nvPr/>
        </p:nvSpPr>
        <p:spPr>
          <a:xfrm rot="0">
            <a:off x="487474" y="3735831"/>
            <a:ext cx="7072526" cy="1984859"/>
          </a:xfrm>
          <a:prstGeom prst="rect">
            <a:avLst/>
          </a:prstGeom>
        </p:spPr>
        <p:txBody>
          <a:bodyPr anchor="t" rtlCol="false" tIns="0" lIns="0" bIns="0" rIns="0">
            <a:spAutoFit/>
          </a:bodyPr>
          <a:lstStyle/>
          <a:p>
            <a:pPr algn="ctr">
              <a:lnSpc>
                <a:spcPts val="5105"/>
              </a:lnSpc>
            </a:pPr>
            <a:r>
              <a:rPr lang="en-US" sz="3403" spc="3">
                <a:solidFill>
                  <a:srgbClr val="12C91A"/>
                </a:solidFill>
                <a:latin typeface="Aerospace bold"/>
                <a:ea typeface="Aerospace bold"/>
                <a:cs typeface="Aerospace bold"/>
                <a:sym typeface="Aerospace bold"/>
              </a:rPr>
              <a:t>Ημέρα Πράσινων Δεξιοτήτων</a:t>
            </a:r>
          </a:p>
          <a:p>
            <a:pPr algn="ctr">
              <a:lnSpc>
                <a:spcPts val="5105"/>
              </a:lnSpc>
            </a:pPr>
          </a:p>
          <a:p>
            <a:pPr algn="ctr">
              <a:lnSpc>
                <a:spcPts val="5105"/>
              </a:lnSpc>
            </a:pPr>
            <a:r>
              <a:rPr lang="en-US" sz="3403" spc="3">
                <a:solidFill>
                  <a:srgbClr val="12C91A"/>
                </a:solidFill>
                <a:latin typeface="Aerospace bold"/>
                <a:ea typeface="Aerospace bold"/>
                <a:cs typeface="Aerospace bold"/>
                <a:sym typeface="Aerospace bold"/>
              </a:rPr>
              <a:t>Πακέτο Εκπαιδευτικού Υλικού </a:t>
            </a:r>
          </a:p>
        </p:txBody>
      </p:sp>
      <p:sp>
        <p:nvSpPr>
          <p:cNvPr name="TextBox 12" id="12"/>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855"/>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120175">
            <a:off x="1485217" y="518244"/>
            <a:ext cx="4592905" cy="1000851"/>
          </a:xfrm>
          <a:prstGeom prst="rect">
            <a:avLst/>
          </a:prstGeom>
        </p:spPr>
        <p:txBody>
          <a:bodyPr anchor="t" rtlCol="false" tIns="0" lIns="0" bIns="0" rIns="0">
            <a:spAutoFit/>
          </a:bodyPr>
          <a:lstStyle/>
          <a:p>
            <a:pPr algn="ctr">
              <a:lnSpc>
                <a:spcPts val="7407"/>
              </a:lnSpc>
            </a:pPr>
            <a:r>
              <a:rPr lang="en-US" sz="7407">
                <a:solidFill>
                  <a:srgbClr val="2E59A7"/>
                </a:solidFill>
                <a:latin typeface="Luckiest Guy"/>
                <a:ea typeface="Luckiest Guy"/>
                <a:cs typeface="Luckiest Guy"/>
                <a:sym typeface="Luckiest Guy"/>
              </a:rPr>
              <a:t>ΠΡΑΣΙΝΕΣ</a:t>
            </a:r>
          </a:p>
        </p:txBody>
      </p:sp>
      <p:sp>
        <p:nvSpPr>
          <p:cNvPr name="TextBox 4" id="4"/>
          <p:cNvSpPr txBox="true"/>
          <p:nvPr/>
        </p:nvSpPr>
        <p:spPr>
          <a:xfrm rot="-118401">
            <a:off x="246939" y="1440585"/>
            <a:ext cx="5819876" cy="993660"/>
          </a:xfrm>
          <a:prstGeom prst="rect">
            <a:avLst/>
          </a:prstGeom>
        </p:spPr>
        <p:txBody>
          <a:bodyPr anchor="t" rtlCol="false" tIns="0" lIns="0" bIns="0" rIns="0">
            <a:spAutoFit/>
          </a:bodyPr>
          <a:lstStyle/>
          <a:p>
            <a:pPr algn="ctr">
              <a:lnSpc>
                <a:spcPts val="7360"/>
              </a:lnSpc>
            </a:pPr>
            <a:r>
              <a:rPr lang="en-US" sz="7360">
                <a:solidFill>
                  <a:srgbClr val="5250D5"/>
                </a:solidFill>
                <a:latin typeface="Luckiest Guy"/>
                <a:ea typeface="Luckiest Guy"/>
                <a:cs typeface="Luckiest Guy"/>
                <a:sym typeface="Luckiest Guy"/>
              </a:rPr>
              <a:t>ΔΕΞΙΟΤΗΤΕΣ:</a:t>
            </a:r>
          </a:p>
        </p:txBody>
      </p:sp>
      <p:grpSp>
        <p:nvGrpSpPr>
          <p:cNvPr name="Group 5" id="5"/>
          <p:cNvGrpSpPr/>
          <p:nvPr/>
        </p:nvGrpSpPr>
        <p:grpSpPr>
          <a:xfrm rot="0">
            <a:off x="1522167" y="2392079"/>
            <a:ext cx="5404769" cy="743922"/>
            <a:chOff x="0" y="0"/>
            <a:chExt cx="64298459" cy="8850152"/>
          </a:xfrm>
        </p:grpSpPr>
        <p:sp>
          <p:nvSpPr>
            <p:cNvPr name="Freeform 6" id="6"/>
            <p:cNvSpPr/>
            <p:nvPr/>
          </p:nvSpPr>
          <p:spPr>
            <a:xfrm flipH="false" flipV="false" rot="0">
              <a:off x="72390" y="72390"/>
              <a:ext cx="64153680" cy="8705372"/>
            </a:xfrm>
            <a:custGeom>
              <a:avLst/>
              <a:gdLst/>
              <a:ahLst/>
              <a:cxnLst/>
              <a:rect r="r" b="b" t="t" l="l"/>
              <a:pathLst>
                <a:path h="8705372" w="64153680">
                  <a:moveTo>
                    <a:pt x="0" y="0"/>
                  </a:moveTo>
                  <a:lnTo>
                    <a:pt x="64153680" y="0"/>
                  </a:lnTo>
                  <a:lnTo>
                    <a:pt x="64153680" y="8705372"/>
                  </a:lnTo>
                  <a:lnTo>
                    <a:pt x="0" y="8705372"/>
                  </a:lnTo>
                  <a:lnTo>
                    <a:pt x="0" y="0"/>
                  </a:lnTo>
                  <a:close/>
                </a:path>
              </a:pathLst>
            </a:custGeom>
            <a:solidFill>
              <a:srgbClr val="FF738E"/>
            </a:solidFill>
          </p:spPr>
        </p:sp>
        <p:sp>
          <p:nvSpPr>
            <p:cNvPr name="Freeform 7" id="7"/>
            <p:cNvSpPr/>
            <p:nvPr/>
          </p:nvSpPr>
          <p:spPr>
            <a:xfrm flipH="false" flipV="false" rot="0">
              <a:off x="0" y="0"/>
              <a:ext cx="64298457" cy="8850152"/>
            </a:xfrm>
            <a:custGeom>
              <a:avLst/>
              <a:gdLst/>
              <a:ahLst/>
              <a:cxnLst/>
              <a:rect r="r" b="b" t="t" l="l"/>
              <a:pathLst>
                <a:path h="8850152" w="64298457">
                  <a:moveTo>
                    <a:pt x="64153678" y="8705372"/>
                  </a:moveTo>
                  <a:lnTo>
                    <a:pt x="64298457" y="8705372"/>
                  </a:lnTo>
                  <a:lnTo>
                    <a:pt x="64298457" y="8850152"/>
                  </a:lnTo>
                  <a:lnTo>
                    <a:pt x="64153678" y="8850152"/>
                  </a:lnTo>
                  <a:lnTo>
                    <a:pt x="64153678" y="8705372"/>
                  </a:lnTo>
                  <a:close/>
                  <a:moveTo>
                    <a:pt x="0" y="144780"/>
                  </a:moveTo>
                  <a:lnTo>
                    <a:pt x="144780" y="144780"/>
                  </a:lnTo>
                  <a:lnTo>
                    <a:pt x="144780" y="8705372"/>
                  </a:lnTo>
                  <a:lnTo>
                    <a:pt x="0" y="8705372"/>
                  </a:lnTo>
                  <a:lnTo>
                    <a:pt x="0" y="144780"/>
                  </a:lnTo>
                  <a:close/>
                  <a:moveTo>
                    <a:pt x="0" y="8705372"/>
                  </a:moveTo>
                  <a:lnTo>
                    <a:pt x="144780" y="8705372"/>
                  </a:lnTo>
                  <a:lnTo>
                    <a:pt x="144780" y="8850152"/>
                  </a:lnTo>
                  <a:lnTo>
                    <a:pt x="0" y="8850152"/>
                  </a:lnTo>
                  <a:lnTo>
                    <a:pt x="0" y="8705372"/>
                  </a:lnTo>
                  <a:close/>
                  <a:moveTo>
                    <a:pt x="64153678" y="144780"/>
                  </a:moveTo>
                  <a:lnTo>
                    <a:pt x="64298457" y="144780"/>
                  </a:lnTo>
                  <a:lnTo>
                    <a:pt x="64298457" y="8705372"/>
                  </a:lnTo>
                  <a:lnTo>
                    <a:pt x="64153678" y="8705372"/>
                  </a:lnTo>
                  <a:lnTo>
                    <a:pt x="64153678" y="144780"/>
                  </a:lnTo>
                  <a:close/>
                  <a:moveTo>
                    <a:pt x="144780" y="8705372"/>
                  </a:moveTo>
                  <a:lnTo>
                    <a:pt x="64153678" y="8705372"/>
                  </a:lnTo>
                  <a:lnTo>
                    <a:pt x="64153678" y="8850152"/>
                  </a:lnTo>
                  <a:lnTo>
                    <a:pt x="144780" y="8850152"/>
                  </a:lnTo>
                  <a:lnTo>
                    <a:pt x="144780" y="8705372"/>
                  </a:lnTo>
                  <a:close/>
                  <a:moveTo>
                    <a:pt x="64153678" y="0"/>
                  </a:moveTo>
                  <a:lnTo>
                    <a:pt x="64298457" y="0"/>
                  </a:lnTo>
                  <a:lnTo>
                    <a:pt x="64298457" y="144780"/>
                  </a:lnTo>
                  <a:lnTo>
                    <a:pt x="64153678" y="144780"/>
                  </a:lnTo>
                  <a:lnTo>
                    <a:pt x="64153678" y="0"/>
                  </a:lnTo>
                  <a:close/>
                  <a:moveTo>
                    <a:pt x="0" y="0"/>
                  </a:moveTo>
                  <a:lnTo>
                    <a:pt x="144780" y="0"/>
                  </a:lnTo>
                  <a:lnTo>
                    <a:pt x="144780" y="144780"/>
                  </a:lnTo>
                  <a:lnTo>
                    <a:pt x="0" y="144780"/>
                  </a:lnTo>
                  <a:lnTo>
                    <a:pt x="0" y="0"/>
                  </a:lnTo>
                  <a:close/>
                  <a:moveTo>
                    <a:pt x="144780" y="0"/>
                  </a:moveTo>
                  <a:lnTo>
                    <a:pt x="64153678" y="0"/>
                  </a:lnTo>
                  <a:lnTo>
                    <a:pt x="64153678" y="144780"/>
                  </a:lnTo>
                  <a:lnTo>
                    <a:pt x="144780" y="144780"/>
                  </a:lnTo>
                  <a:lnTo>
                    <a:pt x="144780" y="0"/>
                  </a:lnTo>
                  <a:close/>
                </a:path>
              </a:pathLst>
            </a:custGeom>
            <a:solidFill>
              <a:srgbClr val="000000"/>
            </a:solidFill>
          </p:spPr>
        </p:sp>
      </p:grpSp>
      <p:grpSp>
        <p:nvGrpSpPr>
          <p:cNvPr name="Group 8" id="8"/>
          <p:cNvGrpSpPr/>
          <p:nvPr/>
        </p:nvGrpSpPr>
        <p:grpSpPr>
          <a:xfrm rot="0">
            <a:off x="1478614" y="3184899"/>
            <a:ext cx="5439925" cy="805377"/>
            <a:chOff x="0" y="0"/>
            <a:chExt cx="63647420" cy="9422952"/>
          </a:xfrm>
        </p:grpSpPr>
        <p:sp>
          <p:nvSpPr>
            <p:cNvPr name="Freeform 9" id="9"/>
            <p:cNvSpPr/>
            <p:nvPr/>
          </p:nvSpPr>
          <p:spPr>
            <a:xfrm flipH="false" flipV="false" rot="0">
              <a:off x="72390" y="72390"/>
              <a:ext cx="63502638" cy="9278173"/>
            </a:xfrm>
            <a:custGeom>
              <a:avLst/>
              <a:gdLst/>
              <a:ahLst/>
              <a:cxnLst/>
              <a:rect r="r" b="b" t="t" l="l"/>
              <a:pathLst>
                <a:path h="9278173" w="63502638">
                  <a:moveTo>
                    <a:pt x="0" y="0"/>
                  </a:moveTo>
                  <a:lnTo>
                    <a:pt x="63502638" y="0"/>
                  </a:lnTo>
                  <a:lnTo>
                    <a:pt x="63502638" y="9278173"/>
                  </a:lnTo>
                  <a:lnTo>
                    <a:pt x="0" y="9278173"/>
                  </a:lnTo>
                  <a:lnTo>
                    <a:pt x="0" y="0"/>
                  </a:lnTo>
                  <a:close/>
                </a:path>
              </a:pathLst>
            </a:custGeom>
            <a:solidFill>
              <a:srgbClr val="A548FF"/>
            </a:solidFill>
          </p:spPr>
        </p:sp>
        <p:sp>
          <p:nvSpPr>
            <p:cNvPr name="Freeform 10" id="10"/>
            <p:cNvSpPr/>
            <p:nvPr/>
          </p:nvSpPr>
          <p:spPr>
            <a:xfrm flipH="false" flipV="false" rot="0">
              <a:off x="0" y="0"/>
              <a:ext cx="63647420" cy="9422952"/>
            </a:xfrm>
            <a:custGeom>
              <a:avLst/>
              <a:gdLst/>
              <a:ahLst/>
              <a:cxnLst/>
              <a:rect r="r" b="b" t="t" l="l"/>
              <a:pathLst>
                <a:path h="9422952" w="63647420">
                  <a:moveTo>
                    <a:pt x="63502642" y="9278172"/>
                  </a:moveTo>
                  <a:lnTo>
                    <a:pt x="63647420" y="9278172"/>
                  </a:lnTo>
                  <a:lnTo>
                    <a:pt x="63647420" y="9422952"/>
                  </a:lnTo>
                  <a:lnTo>
                    <a:pt x="63502642" y="9422952"/>
                  </a:lnTo>
                  <a:lnTo>
                    <a:pt x="63502642" y="9278172"/>
                  </a:lnTo>
                  <a:close/>
                  <a:moveTo>
                    <a:pt x="0" y="144780"/>
                  </a:moveTo>
                  <a:lnTo>
                    <a:pt x="144780" y="144780"/>
                  </a:lnTo>
                  <a:lnTo>
                    <a:pt x="144780" y="9278172"/>
                  </a:lnTo>
                  <a:lnTo>
                    <a:pt x="0" y="9278172"/>
                  </a:lnTo>
                  <a:lnTo>
                    <a:pt x="0" y="144780"/>
                  </a:lnTo>
                  <a:close/>
                  <a:moveTo>
                    <a:pt x="0" y="9278172"/>
                  </a:moveTo>
                  <a:lnTo>
                    <a:pt x="144780" y="9278172"/>
                  </a:lnTo>
                  <a:lnTo>
                    <a:pt x="144780" y="9422952"/>
                  </a:lnTo>
                  <a:lnTo>
                    <a:pt x="0" y="9422952"/>
                  </a:lnTo>
                  <a:lnTo>
                    <a:pt x="0" y="9278172"/>
                  </a:lnTo>
                  <a:close/>
                  <a:moveTo>
                    <a:pt x="63502642" y="144780"/>
                  </a:moveTo>
                  <a:lnTo>
                    <a:pt x="63647420" y="144780"/>
                  </a:lnTo>
                  <a:lnTo>
                    <a:pt x="63647420" y="9278172"/>
                  </a:lnTo>
                  <a:lnTo>
                    <a:pt x="63502642" y="9278172"/>
                  </a:lnTo>
                  <a:lnTo>
                    <a:pt x="63502642" y="144780"/>
                  </a:lnTo>
                  <a:close/>
                  <a:moveTo>
                    <a:pt x="144780" y="9278172"/>
                  </a:moveTo>
                  <a:lnTo>
                    <a:pt x="63502642" y="9278172"/>
                  </a:lnTo>
                  <a:lnTo>
                    <a:pt x="63502642" y="9422952"/>
                  </a:lnTo>
                  <a:lnTo>
                    <a:pt x="144780" y="9422952"/>
                  </a:lnTo>
                  <a:lnTo>
                    <a:pt x="144780" y="9278172"/>
                  </a:lnTo>
                  <a:close/>
                  <a:moveTo>
                    <a:pt x="63502642" y="0"/>
                  </a:moveTo>
                  <a:lnTo>
                    <a:pt x="63647420" y="0"/>
                  </a:lnTo>
                  <a:lnTo>
                    <a:pt x="63647420" y="144780"/>
                  </a:lnTo>
                  <a:lnTo>
                    <a:pt x="63502642" y="144780"/>
                  </a:lnTo>
                  <a:lnTo>
                    <a:pt x="63502642" y="0"/>
                  </a:lnTo>
                  <a:close/>
                  <a:moveTo>
                    <a:pt x="0" y="0"/>
                  </a:moveTo>
                  <a:lnTo>
                    <a:pt x="144780" y="0"/>
                  </a:lnTo>
                  <a:lnTo>
                    <a:pt x="144780" y="144780"/>
                  </a:lnTo>
                  <a:lnTo>
                    <a:pt x="0" y="144780"/>
                  </a:lnTo>
                  <a:lnTo>
                    <a:pt x="0" y="0"/>
                  </a:lnTo>
                  <a:close/>
                  <a:moveTo>
                    <a:pt x="144780" y="0"/>
                  </a:moveTo>
                  <a:lnTo>
                    <a:pt x="63502642" y="0"/>
                  </a:lnTo>
                  <a:lnTo>
                    <a:pt x="63502642" y="144780"/>
                  </a:lnTo>
                  <a:lnTo>
                    <a:pt x="144780" y="144780"/>
                  </a:lnTo>
                  <a:lnTo>
                    <a:pt x="144780" y="0"/>
                  </a:lnTo>
                  <a:close/>
                </a:path>
              </a:pathLst>
            </a:custGeom>
            <a:solidFill>
              <a:srgbClr val="000000"/>
            </a:solidFill>
          </p:spPr>
        </p:sp>
      </p:grpSp>
      <p:grpSp>
        <p:nvGrpSpPr>
          <p:cNvPr name="Group 11" id="11"/>
          <p:cNvGrpSpPr/>
          <p:nvPr/>
        </p:nvGrpSpPr>
        <p:grpSpPr>
          <a:xfrm rot="0">
            <a:off x="1531069" y="4066475"/>
            <a:ext cx="5387470" cy="752516"/>
            <a:chOff x="0" y="0"/>
            <a:chExt cx="63038357" cy="8805134"/>
          </a:xfrm>
        </p:grpSpPr>
        <p:sp>
          <p:nvSpPr>
            <p:cNvPr name="Freeform 12" id="12"/>
            <p:cNvSpPr/>
            <p:nvPr/>
          </p:nvSpPr>
          <p:spPr>
            <a:xfrm flipH="false" flipV="false" rot="0">
              <a:off x="72390" y="72390"/>
              <a:ext cx="62893577" cy="8660354"/>
            </a:xfrm>
            <a:custGeom>
              <a:avLst/>
              <a:gdLst/>
              <a:ahLst/>
              <a:cxnLst/>
              <a:rect r="r" b="b" t="t" l="l"/>
              <a:pathLst>
                <a:path h="8660354" w="62893577">
                  <a:moveTo>
                    <a:pt x="0" y="0"/>
                  </a:moveTo>
                  <a:lnTo>
                    <a:pt x="62893577" y="0"/>
                  </a:lnTo>
                  <a:lnTo>
                    <a:pt x="62893577" y="8660354"/>
                  </a:lnTo>
                  <a:lnTo>
                    <a:pt x="0" y="8660354"/>
                  </a:lnTo>
                  <a:lnTo>
                    <a:pt x="0" y="0"/>
                  </a:lnTo>
                  <a:close/>
                </a:path>
              </a:pathLst>
            </a:custGeom>
            <a:solidFill>
              <a:srgbClr val="FFA53B"/>
            </a:solidFill>
          </p:spPr>
        </p:sp>
        <p:sp>
          <p:nvSpPr>
            <p:cNvPr name="Freeform 13" id="13"/>
            <p:cNvSpPr/>
            <p:nvPr/>
          </p:nvSpPr>
          <p:spPr>
            <a:xfrm flipH="false" flipV="false" rot="0">
              <a:off x="0" y="0"/>
              <a:ext cx="63038360" cy="8805134"/>
            </a:xfrm>
            <a:custGeom>
              <a:avLst/>
              <a:gdLst/>
              <a:ahLst/>
              <a:cxnLst/>
              <a:rect r="r" b="b" t="t" l="l"/>
              <a:pathLst>
                <a:path h="8805134" w="63038360">
                  <a:moveTo>
                    <a:pt x="62893575" y="8660354"/>
                  </a:moveTo>
                  <a:lnTo>
                    <a:pt x="63038360" y="8660354"/>
                  </a:lnTo>
                  <a:lnTo>
                    <a:pt x="63038360" y="8805134"/>
                  </a:lnTo>
                  <a:lnTo>
                    <a:pt x="62893575" y="8805134"/>
                  </a:lnTo>
                  <a:lnTo>
                    <a:pt x="62893575" y="8660354"/>
                  </a:lnTo>
                  <a:close/>
                  <a:moveTo>
                    <a:pt x="0" y="144780"/>
                  </a:moveTo>
                  <a:lnTo>
                    <a:pt x="144780" y="144780"/>
                  </a:lnTo>
                  <a:lnTo>
                    <a:pt x="144780" y="8660354"/>
                  </a:lnTo>
                  <a:lnTo>
                    <a:pt x="0" y="8660354"/>
                  </a:lnTo>
                  <a:lnTo>
                    <a:pt x="0" y="144780"/>
                  </a:lnTo>
                  <a:close/>
                  <a:moveTo>
                    <a:pt x="0" y="8660354"/>
                  </a:moveTo>
                  <a:lnTo>
                    <a:pt x="144780" y="8660354"/>
                  </a:lnTo>
                  <a:lnTo>
                    <a:pt x="144780" y="8805134"/>
                  </a:lnTo>
                  <a:lnTo>
                    <a:pt x="0" y="8805134"/>
                  </a:lnTo>
                  <a:lnTo>
                    <a:pt x="0" y="8660354"/>
                  </a:lnTo>
                  <a:close/>
                  <a:moveTo>
                    <a:pt x="62893575" y="144780"/>
                  </a:moveTo>
                  <a:lnTo>
                    <a:pt x="63038360" y="144780"/>
                  </a:lnTo>
                  <a:lnTo>
                    <a:pt x="63038360" y="8660354"/>
                  </a:lnTo>
                  <a:lnTo>
                    <a:pt x="62893575" y="8660354"/>
                  </a:lnTo>
                  <a:lnTo>
                    <a:pt x="62893575" y="144780"/>
                  </a:lnTo>
                  <a:close/>
                  <a:moveTo>
                    <a:pt x="144780" y="8660354"/>
                  </a:moveTo>
                  <a:lnTo>
                    <a:pt x="62893575" y="8660354"/>
                  </a:lnTo>
                  <a:lnTo>
                    <a:pt x="62893575" y="8805134"/>
                  </a:lnTo>
                  <a:lnTo>
                    <a:pt x="144780" y="8805134"/>
                  </a:lnTo>
                  <a:lnTo>
                    <a:pt x="144780" y="8660354"/>
                  </a:lnTo>
                  <a:close/>
                  <a:moveTo>
                    <a:pt x="62893575" y="0"/>
                  </a:moveTo>
                  <a:lnTo>
                    <a:pt x="63038360" y="0"/>
                  </a:lnTo>
                  <a:lnTo>
                    <a:pt x="63038360" y="144780"/>
                  </a:lnTo>
                  <a:lnTo>
                    <a:pt x="62893575" y="144780"/>
                  </a:lnTo>
                  <a:lnTo>
                    <a:pt x="62893575" y="0"/>
                  </a:lnTo>
                  <a:close/>
                  <a:moveTo>
                    <a:pt x="0" y="0"/>
                  </a:moveTo>
                  <a:lnTo>
                    <a:pt x="144780" y="0"/>
                  </a:lnTo>
                  <a:lnTo>
                    <a:pt x="144780" y="144780"/>
                  </a:lnTo>
                  <a:lnTo>
                    <a:pt x="0" y="144780"/>
                  </a:lnTo>
                  <a:lnTo>
                    <a:pt x="0" y="0"/>
                  </a:lnTo>
                  <a:close/>
                  <a:moveTo>
                    <a:pt x="144780" y="0"/>
                  </a:moveTo>
                  <a:lnTo>
                    <a:pt x="62893575" y="0"/>
                  </a:lnTo>
                  <a:lnTo>
                    <a:pt x="62893575" y="144780"/>
                  </a:lnTo>
                  <a:lnTo>
                    <a:pt x="144780" y="144780"/>
                  </a:lnTo>
                  <a:lnTo>
                    <a:pt x="144780" y="0"/>
                  </a:lnTo>
                  <a:close/>
                </a:path>
              </a:pathLst>
            </a:custGeom>
            <a:solidFill>
              <a:srgbClr val="000000"/>
            </a:solidFill>
          </p:spPr>
        </p:sp>
      </p:grpSp>
      <p:grpSp>
        <p:nvGrpSpPr>
          <p:cNvPr name="Group 14" id="14"/>
          <p:cNvGrpSpPr/>
          <p:nvPr/>
        </p:nvGrpSpPr>
        <p:grpSpPr>
          <a:xfrm rot="0">
            <a:off x="1531069" y="4886799"/>
            <a:ext cx="5395867" cy="946694"/>
            <a:chOff x="0" y="0"/>
            <a:chExt cx="63236769" cy="11094765"/>
          </a:xfrm>
        </p:grpSpPr>
        <p:sp>
          <p:nvSpPr>
            <p:cNvPr name="Freeform 15" id="15"/>
            <p:cNvSpPr/>
            <p:nvPr/>
          </p:nvSpPr>
          <p:spPr>
            <a:xfrm flipH="false" flipV="false" rot="0">
              <a:off x="72390" y="72390"/>
              <a:ext cx="63091990" cy="10949985"/>
            </a:xfrm>
            <a:custGeom>
              <a:avLst/>
              <a:gdLst/>
              <a:ahLst/>
              <a:cxnLst/>
              <a:rect r="r" b="b" t="t" l="l"/>
              <a:pathLst>
                <a:path h="10949985" w="63091990">
                  <a:moveTo>
                    <a:pt x="0" y="0"/>
                  </a:moveTo>
                  <a:lnTo>
                    <a:pt x="63091990" y="0"/>
                  </a:lnTo>
                  <a:lnTo>
                    <a:pt x="63091990" y="10949985"/>
                  </a:lnTo>
                  <a:lnTo>
                    <a:pt x="0" y="10949985"/>
                  </a:lnTo>
                  <a:lnTo>
                    <a:pt x="0" y="0"/>
                  </a:lnTo>
                  <a:close/>
                </a:path>
              </a:pathLst>
            </a:custGeom>
            <a:solidFill>
              <a:srgbClr val="FFD93B"/>
            </a:solidFill>
          </p:spPr>
        </p:sp>
        <p:sp>
          <p:nvSpPr>
            <p:cNvPr name="Freeform 16" id="16"/>
            <p:cNvSpPr/>
            <p:nvPr/>
          </p:nvSpPr>
          <p:spPr>
            <a:xfrm flipH="false" flipV="false" rot="0">
              <a:off x="0" y="0"/>
              <a:ext cx="63236766" cy="11094765"/>
            </a:xfrm>
            <a:custGeom>
              <a:avLst/>
              <a:gdLst/>
              <a:ahLst/>
              <a:cxnLst/>
              <a:rect r="r" b="b" t="t" l="l"/>
              <a:pathLst>
                <a:path h="11094765" w="63236766">
                  <a:moveTo>
                    <a:pt x="63091988" y="10949985"/>
                  </a:moveTo>
                  <a:lnTo>
                    <a:pt x="63236766" y="10949985"/>
                  </a:lnTo>
                  <a:lnTo>
                    <a:pt x="63236766" y="11094765"/>
                  </a:lnTo>
                  <a:lnTo>
                    <a:pt x="63091988" y="11094765"/>
                  </a:lnTo>
                  <a:lnTo>
                    <a:pt x="63091988" y="10949985"/>
                  </a:lnTo>
                  <a:close/>
                  <a:moveTo>
                    <a:pt x="0" y="144780"/>
                  </a:moveTo>
                  <a:lnTo>
                    <a:pt x="144780" y="144780"/>
                  </a:lnTo>
                  <a:lnTo>
                    <a:pt x="144780" y="10949985"/>
                  </a:lnTo>
                  <a:lnTo>
                    <a:pt x="0" y="10949985"/>
                  </a:lnTo>
                  <a:lnTo>
                    <a:pt x="0" y="144780"/>
                  </a:lnTo>
                  <a:close/>
                  <a:moveTo>
                    <a:pt x="0" y="10949985"/>
                  </a:moveTo>
                  <a:lnTo>
                    <a:pt x="144780" y="10949985"/>
                  </a:lnTo>
                  <a:lnTo>
                    <a:pt x="144780" y="11094765"/>
                  </a:lnTo>
                  <a:lnTo>
                    <a:pt x="0" y="11094765"/>
                  </a:lnTo>
                  <a:lnTo>
                    <a:pt x="0" y="10949985"/>
                  </a:lnTo>
                  <a:close/>
                  <a:moveTo>
                    <a:pt x="63091988" y="144780"/>
                  </a:moveTo>
                  <a:lnTo>
                    <a:pt x="63236766" y="144780"/>
                  </a:lnTo>
                  <a:lnTo>
                    <a:pt x="63236766" y="10949985"/>
                  </a:lnTo>
                  <a:lnTo>
                    <a:pt x="63091988" y="10949985"/>
                  </a:lnTo>
                  <a:lnTo>
                    <a:pt x="63091988" y="144780"/>
                  </a:lnTo>
                  <a:close/>
                  <a:moveTo>
                    <a:pt x="144780" y="10949985"/>
                  </a:moveTo>
                  <a:lnTo>
                    <a:pt x="63091988" y="10949985"/>
                  </a:lnTo>
                  <a:lnTo>
                    <a:pt x="63091988" y="11094765"/>
                  </a:lnTo>
                  <a:lnTo>
                    <a:pt x="144780" y="11094765"/>
                  </a:lnTo>
                  <a:lnTo>
                    <a:pt x="144780" y="10949985"/>
                  </a:lnTo>
                  <a:close/>
                  <a:moveTo>
                    <a:pt x="63091988" y="0"/>
                  </a:moveTo>
                  <a:lnTo>
                    <a:pt x="63236766" y="0"/>
                  </a:lnTo>
                  <a:lnTo>
                    <a:pt x="63236766" y="144780"/>
                  </a:lnTo>
                  <a:lnTo>
                    <a:pt x="63091988" y="144780"/>
                  </a:lnTo>
                  <a:lnTo>
                    <a:pt x="63091988" y="0"/>
                  </a:lnTo>
                  <a:close/>
                  <a:moveTo>
                    <a:pt x="0" y="0"/>
                  </a:moveTo>
                  <a:lnTo>
                    <a:pt x="144780" y="0"/>
                  </a:lnTo>
                  <a:lnTo>
                    <a:pt x="144780" y="144780"/>
                  </a:lnTo>
                  <a:lnTo>
                    <a:pt x="0" y="144780"/>
                  </a:lnTo>
                  <a:lnTo>
                    <a:pt x="0" y="0"/>
                  </a:lnTo>
                  <a:close/>
                  <a:moveTo>
                    <a:pt x="144780" y="0"/>
                  </a:moveTo>
                  <a:lnTo>
                    <a:pt x="63091988" y="0"/>
                  </a:lnTo>
                  <a:lnTo>
                    <a:pt x="63091988" y="144780"/>
                  </a:lnTo>
                  <a:lnTo>
                    <a:pt x="144780" y="144780"/>
                  </a:lnTo>
                  <a:lnTo>
                    <a:pt x="144780" y="0"/>
                  </a:lnTo>
                  <a:close/>
                </a:path>
              </a:pathLst>
            </a:custGeom>
            <a:solidFill>
              <a:srgbClr val="000000"/>
            </a:solidFill>
          </p:spPr>
        </p:sp>
      </p:grpSp>
      <p:grpSp>
        <p:nvGrpSpPr>
          <p:cNvPr name="Group 17" id="17"/>
          <p:cNvGrpSpPr/>
          <p:nvPr/>
        </p:nvGrpSpPr>
        <p:grpSpPr>
          <a:xfrm rot="0">
            <a:off x="1565271" y="5893279"/>
            <a:ext cx="5361665" cy="799510"/>
            <a:chOff x="0" y="0"/>
            <a:chExt cx="62835937" cy="9369837"/>
          </a:xfrm>
        </p:grpSpPr>
        <p:sp>
          <p:nvSpPr>
            <p:cNvPr name="Freeform 18" id="18"/>
            <p:cNvSpPr/>
            <p:nvPr/>
          </p:nvSpPr>
          <p:spPr>
            <a:xfrm flipH="false" flipV="false" rot="0">
              <a:off x="72390" y="72390"/>
              <a:ext cx="62691159" cy="9225058"/>
            </a:xfrm>
            <a:custGeom>
              <a:avLst/>
              <a:gdLst/>
              <a:ahLst/>
              <a:cxnLst/>
              <a:rect r="r" b="b" t="t" l="l"/>
              <a:pathLst>
                <a:path h="9225058" w="62691159">
                  <a:moveTo>
                    <a:pt x="0" y="0"/>
                  </a:moveTo>
                  <a:lnTo>
                    <a:pt x="62691159" y="0"/>
                  </a:lnTo>
                  <a:lnTo>
                    <a:pt x="62691159" y="9225058"/>
                  </a:lnTo>
                  <a:lnTo>
                    <a:pt x="0" y="9225058"/>
                  </a:lnTo>
                  <a:lnTo>
                    <a:pt x="0" y="0"/>
                  </a:lnTo>
                  <a:close/>
                </a:path>
              </a:pathLst>
            </a:custGeom>
            <a:solidFill>
              <a:srgbClr val="00C4CC"/>
            </a:solidFill>
          </p:spPr>
        </p:sp>
        <p:sp>
          <p:nvSpPr>
            <p:cNvPr name="Freeform 19" id="19"/>
            <p:cNvSpPr/>
            <p:nvPr/>
          </p:nvSpPr>
          <p:spPr>
            <a:xfrm flipH="false" flipV="false" rot="0">
              <a:off x="0" y="0"/>
              <a:ext cx="62835935" cy="9369837"/>
            </a:xfrm>
            <a:custGeom>
              <a:avLst/>
              <a:gdLst/>
              <a:ahLst/>
              <a:cxnLst/>
              <a:rect r="r" b="b" t="t" l="l"/>
              <a:pathLst>
                <a:path h="9369837" w="62835935">
                  <a:moveTo>
                    <a:pt x="62691156" y="9225058"/>
                  </a:moveTo>
                  <a:lnTo>
                    <a:pt x="62835935" y="9225058"/>
                  </a:lnTo>
                  <a:lnTo>
                    <a:pt x="62835935" y="9369837"/>
                  </a:lnTo>
                  <a:lnTo>
                    <a:pt x="62691156" y="9369837"/>
                  </a:lnTo>
                  <a:lnTo>
                    <a:pt x="62691156" y="9225058"/>
                  </a:lnTo>
                  <a:close/>
                  <a:moveTo>
                    <a:pt x="0" y="144780"/>
                  </a:moveTo>
                  <a:lnTo>
                    <a:pt x="144780" y="144780"/>
                  </a:lnTo>
                  <a:lnTo>
                    <a:pt x="144780" y="9225058"/>
                  </a:lnTo>
                  <a:lnTo>
                    <a:pt x="0" y="9225058"/>
                  </a:lnTo>
                  <a:lnTo>
                    <a:pt x="0" y="144780"/>
                  </a:lnTo>
                  <a:close/>
                  <a:moveTo>
                    <a:pt x="0" y="9225058"/>
                  </a:moveTo>
                  <a:lnTo>
                    <a:pt x="144780" y="9225058"/>
                  </a:lnTo>
                  <a:lnTo>
                    <a:pt x="144780" y="9369837"/>
                  </a:lnTo>
                  <a:lnTo>
                    <a:pt x="0" y="9369837"/>
                  </a:lnTo>
                  <a:lnTo>
                    <a:pt x="0" y="9225058"/>
                  </a:lnTo>
                  <a:close/>
                  <a:moveTo>
                    <a:pt x="62691156" y="144780"/>
                  </a:moveTo>
                  <a:lnTo>
                    <a:pt x="62835935" y="144780"/>
                  </a:lnTo>
                  <a:lnTo>
                    <a:pt x="62835935" y="9225058"/>
                  </a:lnTo>
                  <a:lnTo>
                    <a:pt x="62691156" y="9225058"/>
                  </a:lnTo>
                  <a:lnTo>
                    <a:pt x="62691156" y="144780"/>
                  </a:lnTo>
                  <a:close/>
                  <a:moveTo>
                    <a:pt x="144780" y="9225058"/>
                  </a:moveTo>
                  <a:lnTo>
                    <a:pt x="62691156" y="9225058"/>
                  </a:lnTo>
                  <a:lnTo>
                    <a:pt x="62691156" y="9369837"/>
                  </a:lnTo>
                  <a:lnTo>
                    <a:pt x="144780" y="9369837"/>
                  </a:lnTo>
                  <a:lnTo>
                    <a:pt x="144780" y="9225058"/>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20" id="20"/>
          <p:cNvGrpSpPr/>
          <p:nvPr/>
        </p:nvGrpSpPr>
        <p:grpSpPr>
          <a:xfrm rot="0">
            <a:off x="1582065" y="6714498"/>
            <a:ext cx="5344871" cy="776969"/>
            <a:chOff x="0" y="0"/>
            <a:chExt cx="62835937" cy="9134290"/>
          </a:xfrm>
        </p:grpSpPr>
        <p:sp>
          <p:nvSpPr>
            <p:cNvPr name="Freeform 21" id="21"/>
            <p:cNvSpPr/>
            <p:nvPr/>
          </p:nvSpPr>
          <p:spPr>
            <a:xfrm flipH="false" flipV="false" rot="0">
              <a:off x="72390" y="72390"/>
              <a:ext cx="62691159" cy="8989510"/>
            </a:xfrm>
            <a:custGeom>
              <a:avLst/>
              <a:gdLst/>
              <a:ahLst/>
              <a:cxnLst/>
              <a:rect r="r" b="b" t="t" l="l"/>
              <a:pathLst>
                <a:path h="8989510" w="62691159">
                  <a:moveTo>
                    <a:pt x="0" y="0"/>
                  </a:moveTo>
                  <a:lnTo>
                    <a:pt x="62691159" y="0"/>
                  </a:lnTo>
                  <a:lnTo>
                    <a:pt x="62691159" y="8989510"/>
                  </a:lnTo>
                  <a:lnTo>
                    <a:pt x="0" y="8989510"/>
                  </a:lnTo>
                  <a:lnTo>
                    <a:pt x="0" y="0"/>
                  </a:lnTo>
                  <a:close/>
                </a:path>
              </a:pathLst>
            </a:custGeom>
            <a:solidFill>
              <a:srgbClr val="C1FF72"/>
            </a:solidFill>
          </p:spPr>
        </p:sp>
        <p:sp>
          <p:nvSpPr>
            <p:cNvPr name="Freeform 22" id="22"/>
            <p:cNvSpPr/>
            <p:nvPr/>
          </p:nvSpPr>
          <p:spPr>
            <a:xfrm flipH="false" flipV="false" rot="0">
              <a:off x="0" y="0"/>
              <a:ext cx="62835935" cy="9134290"/>
            </a:xfrm>
            <a:custGeom>
              <a:avLst/>
              <a:gdLst/>
              <a:ahLst/>
              <a:cxnLst/>
              <a:rect r="r" b="b" t="t" l="l"/>
              <a:pathLst>
                <a:path h="9134290" w="62835935">
                  <a:moveTo>
                    <a:pt x="62691156" y="8989509"/>
                  </a:moveTo>
                  <a:lnTo>
                    <a:pt x="62835935" y="8989509"/>
                  </a:lnTo>
                  <a:lnTo>
                    <a:pt x="62835935" y="9134290"/>
                  </a:lnTo>
                  <a:lnTo>
                    <a:pt x="62691156" y="9134290"/>
                  </a:lnTo>
                  <a:lnTo>
                    <a:pt x="62691156" y="8989509"/>
                  </a:lnTo>
                  <a:close/>
                  <a:moveTo>
                    <a:pt x="0" y="144780"/>
                  </a:moveTo>
                  <a:lnTo>
                    <a:pt x="144780" y="144780"/>
                  </a:lnTo>
                  <a:lnTo>
                    <a:pt x="144780" y="8989509"/>
                  </a:lnTo>
                  <a:lnTo>
                    <a:pt x="0" y="8989509"/>
                  </a:lnTo>
                  <a:lnTo>
                    <a:pt x="0" y="144780"/>
                  </a:lnTo>
                  <a:close/>
                  <a:moveTo>
                    <a:pt x="0" y="8989509"/>
                  </a:moveTo>
                  <a:lnTo>
                    <a:pt x="144780" y="8989509"/>
                  </a:lnTo>
                  <a:lnTo>
                    <a:pt x="144780" y="9134290"/>
                  </a:lnTo>
                  <a:lnTo>
                    <a:pt x="0" y="9134290"/>
                  </a:lnTo>
                  <a:lnTo>
                    <a:pt x="0" y="8989509"/>
                  </a:lnTo>
                  <a:close/>
                  <a:moveTo>
                    <a:pt x="62691156" y="144780"/>
                  </a:moveTo>
                  <a:lnTo>
                    <a:pt x="62835935" y="144780"/>
                  </a:lnTo>
                  <a:lnTo>
                    <a:pt x="62835935" y="8989509"/>
                  </a:lnTo>
                  <a:lnTo>
                    <a:pt x="62691156" y="8989509"/>
                  </a:lnTo>
                  <a:lnTo>
                    <a:pt x="62691156" y="144780"/>
                  </a:lnTo>
                  <a:close/>
                  <a:moveTo>
                    <a:pt x="144780" y="8989509"/>
                  </a:moveTo>
                  <a:lnTo>
                    <a:pt x="62691156" y="8989509"/>
                  </a:lnTo>
                  <a:lnTo>
                    <a:pt x="62691156" y="9134290"/>
                  </a:lnTo>
                  <a:lnTo>
                    <a:pt x="144780" y="9134290"/>
                  </a:lnTo>
                  <a:lnTo>
                    <a:pt x="144780" y="8989509"/>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23" id="23"/>
          <p:cNvGrpSpPr/>
          <p:nvPr/>
        </p:nvGrpSpPr>
        <p:grpSpPr>
          <a:xfrm rot="0">
            <a:off x="1441397" y="7529568"/>
            <a:ext cx="5485539" cy="723265"/>
            <a:chOff x="0" y="0"/>
            <a:chExt cx="64292241" cy="8476894"/>
          </a:xfrm>
        </p:grpSpPr>
        <p:sp>
          <p:nvSpPr>
            <p:cNvPr name="Freeform 24" id="24"/>
            <p:cNvSpPr/>
            <p:nvPr/>
          </p:nvSpPr>
          <p:spPr>
            <a:xfrm flipH="false" flipV="false" rot="0">
              <a:off x="72390" y="72390"/>
              <a:ext cx="64147461" cy="8332115"/>
            </a:xfrm>
            <a:custGeom>
              <a:avLst/>
              <a:gdLst/>
              <a:ahLst/>
              <a:cxnLst/>
              <a:rect r="r" b="b" t="t" l="l"/>
              <a:pathLst>
                <a:path h="8332115" w="64147461">
                  <a:moveTo>
                    <a:pt x="0" y="0"/>
                  </a:moveTo>
                  <a:lnTo>
                    <a:pt x="64147461" y="0"/>
                  </a:lnTo>
                  <a:lnTo>
                    <a:pt x="64147461" y="8332115"/>
                  </a:lnTo>
                  <a:lnTo>
                    <a:pt x="0" y="8332115"/>
                  </a:lnTo>
                  <a:lnTo>
                    <a:pt x="0" y="0"/>
                  </a:lnTo>
                  <a:close/>
                </a:path>
              </a:pathLst>
            </a:custGeom>
            <a:solidFill>
              <a:srgbClr val="55905A"/>
            </a:solidFill>
          </p:spPr>
        </p:sp>
        <p:sp>
          <p:nvSpPr>
            <p:cNvPr name="Freeform 25" id="25"/>
            <p:cNvSpPr/>
            <p:nvPr/>
          </p:nvSpPr>
          <p:spPr>
            <a:xfrm flipH="false" flipV="false" rot="0">
              <a:off x="0" y="0"/>
              <a:ext cx="64292243" cy="8476894"/>
            </a:xfrm>
            <a:custGeom>
              <a:avLst/>
              <a:gdLst/>
              <a:ahLst/>
              <a:cxnLst/>
              <a:rect r="r" b="b" t="t" l="l"/>
              <a:pathLst>
                <a:path h="8476894" w="64292243">
                  <a:moveTo>
                    <a:pt x="64147458" y="8332115"/>
                  </a:moveTo>
                  <a:lnTo>
                    <a:pt x="64292243" y="8332115"/>
                  </a:lnTo>
                  <a:lnTo>
                    <a:pt x="64292243" y="8476894"/>
                  </a:lnTo>
                  <a:lnTo>
                    <a:pt x="64147458" y="8476894"/>
                  </a:lnTo>
                  <a:lnTo>
                    <a:pt x="64147458" y="8332115"/>
                  </a:lnTo>
                  <a:close/>
                  <a:moveTo>
                    <a:pt x="0" y="144780"/>
                  </a:moveTo>
                  <a:lnTo>
                    <a:pt x="144780" y="144780"/>
                  </a:lnTo>
                  <a:lnTo>
                    <a:pt x="144780" y="8332115"/>
                  </a:lnTo>
                  <a:lnTo>
                    <a:pt x="0" y="8332115"/>
                  </a:lnTo>
                  <a:lnTo>
                    <a:pt x="0" y="144780"/>
                  </a:lnTo>
                  <a:close/>
                  <a:moveTo>
                    <a:pt x="0" y="8332115"/>
                  </a:moveTo>
                  <a:lnTo>
                    <a:pt x="144780" y="8332115"/>
                  </a:lnTo>
                  <a:lnTo>
                    <a:pt x="144780" y="8476894"/>
                  </a:lnTo>
                  <a:lnTo>
                    <a:pt x="0" y="8476894"/>
                  </a:lnTo>
                  <a:lnTo>
                    <a:pt x="0" y="8332115"/>
                  </a:lnTo>
                  <a:close/>
                  <a:moveTo>
                    <a:pt x="64147458" y="144780"/>
                  </a:moveTo>
                  <a:lnTo>
                    <a:pt x="64292243" y="144780"/>
                  </a:lnTo>
                  <a:lnTo>
                    <a:pt x="64292243" y="8332115"/>
                  </a:lnTo>
                  <a:lnTo>
                    <a:pt x="64147458" y="8332115"/>
                  </a:lnTo>
                  <a:lnTo>
                    <a:pt x="64147458" y="144780"/>
                  </a:lnTo>
                  <a:close/>
                  <a:moveTo>
                    <a:pt x="144780" y="8332115"/>
                  </a:moveTo>
                  <a:lnTo>
                    <a:pt x="64147458" y="8332115"/>
                  </a:lnTo>
                  <a:lnTo>
                    <a:pt x="64147458" y="8476894"/>
                  </a:lnTo>
                  <a:lnTo>
                    <a:pt x="144780" y="8476894"/>
                  </a:lnTo>
                  <a:lnTo>
                    <a:pt x="144780" y="8332115"/>
                  </a:lnTo>
                  <a:close/>
                  <a:moveTo>
                    <a:pt x="64147458" y="0"/>
                  </a:moveTo>
                  <a:lnTo>
                    <a:pt x="64292243" y="0"/>
                  </a:lnTo>
                  <a:lnTo>
                    <a:pt x="64292243" y="144780"/>
                  </a:lnTo>
                  <a:lnTo>
                    <a:pt x="64147458" y="144780"/>
                  </a:lnTo>
                  <a:lnTo>
                    <a:pt x="64147458" y="0"/>
                  </a:lnTo>
                  <a:close/>
                  <a:moveTo>
                    <a:pt x="0" y="0"/>
                  </a:moveTo>
                  <a:lnTo>
                    <a:pt x="144780" y="0"/>
                  </a:lnTo>
                  <a:lnTo>
                    <a:pt x="144780" y="144780"/>
                  </a:lnTo>
                  <a:lnTo>
                    <a:pt x="0" y="144780"/>
                  </a:lnTo>
                  <a:lnTo>
                    <a:pt x="0" y="0"/>
                  </a:lnTo>
                  <a:close/>
                  <a:moveTo>
                    <a:pt x="144780" y="0"/>
                  </a:moveTo>
                  <a:lnTo>
                    <a:pt x="64147458" y="0"/>
                  </a:lnTo>
                  <a:lnTo>
                    <a:pt x="64147458" y="144780"/>
                  </a:lnTo>
                  <a:lnTo>
                    <a:pt x="144780" y="144780"/>
                  </a:lnTo>
                  <a:lnTo>
                    <a:pt x="144780" y="0"/>
                  </a:lnTo>
                  <a:close/>
                </a:path>
              </a:pathLst>
            </a:custGeom>
            <a:solidFill>
              <a:srgbClr val="000000"/>
            </a:solidFill>
          </p:spPr>
        </p:sp>
      </p:grpSp>
      <p:grpSp>
        <p:nvGrpSpPr>
          <p:cNvPr name="Group 26" id="26"/>
          <p:cNvGrpSpPr/>
          <p:nvPr/>
        </p:nvGrpSpPr>
        <p:grpSpPr>
          <a:xfrm rot="0">
            <a:off x="1573668" y="8290933"/>
            <a:ext cx="5344871" cy="804806"/>
            <a:chOff x="0" y="0"/>
            <a:chExt cx="62835937" cy="9461547"/>
          </a:xfrm>
        </p:grpSpPr>
        <p:sp>
          <p:nvSpPr>
            <p:cNvPr name="Freeform 27" id="27"/>
            <p:cNvSpPr/>
            <p:nvPr/>
          </p:nvSpPr>
          <p:spPr>
            <a:xfrm flipH="false" flipV="false" rot="0">
              <a:off x="72390" y="72390"/>
              <a:ext cx="62691159" cy="9316768"/>
            </a:xfrm>
            <a:custGeom>
              <a:avLst/>
              <a:gdLst/>
              <a:ahLst/>
              <a:cxnLst/>
              <a:rect r="r" b="b" t="t" l="l"/>
              <a:pathLst>
                <a:path h="9316768" w="62691159">
                  <a:moveTo>
                    <a:pt x="0" y="0"/>
                  </a:moveTo>
                  <a:lnTo>
                    <a:pt x="62691159" y="0"/>
                  </a:lnTo>
                  <a:lnTo>
                    <a:pt x="62691159" y="9316768"/>
                  </a:lnTo>
                  <a:lnTo>
                    <a:pt x="0" y="9316768"/>
                  </a:lnTo>
                  <a:lnTo>
                    <a:pt x="0" y="0"/>
                  </a:lnTo>
                  <a:close/>
                </a:path>
              </a:pathLst>
            </a:custGeom>
            <a:solidFill>
              <a:srgbClr val="FF1D25"/>
            </a:solidFill>
          </p:spPr>
        </p:sp>
        <p:sp>
          <p:nvSpPr>
            <p:cNvPr name="Freeform 28" id="28"/>
            <p:cNvSpPr/>
            <p:nvPr/>
          </p:nvSpPr>
          <p:spPr>
            <a:xfrm flipH="false" flipV="false" rot="0">
              <a:off x="0" y="0"/>
              <a:ext cx="62835935" cy="9461547"/>
            </a:xfrm>
            <a:custGeom>
              <a:avLst/>
              <a:gdLst/>
              <a:ahLst/>
              <a:cxnLst/>
              <a:rect r="r" b="b" t="t" l="l"/>
              <a:pathLst>
                <a:path h="9461547" w="62835935">
                  <a:moveTo>
                    <a:pt x="62691156" y="9316768"/>
                  </a:moveTo>
                  <a:lnTo>
                    <a:pt x="62835935" y="9316768"/>
                  </a:lnTo>
                  <a:lnTo>
                    <a:pt x="62835935" y="9461547"/>
                  </a:lnTo>
                  <a:lnTo>
                    <a:pt x="62691156" y="9461547"/>
                  </a:lnTo>
                  <a:lnTo>
                    <a:pt x="62691156" y="9316768"/>
                  </a:lnTo>
                  <a:close/>
                  <a:moveTo>
                    <a:pt x="0" y="144780"/>
                  </a:moveTo>
                  <a:lnTo>
                    <a:pt x="144780" y="144780"/>
                  </a:lnTo>
                  <a:lnTo>
                    <a:pt x="144780" y="9316768"/>
                  </a:lnTo>
                  <a:lnTo>
                    <a:pt x="0" y="9316768"/>
                  </a:lnTo>
                  <a:lnTo>
                    <a:pt x="0" y="144780"/>
                  </a:lnTo>
                  <a:close/>
                  <a:moveTo>
                    <a:pt x="0" y="9316768"/>
                  </a:moveTo>
                  <a:lnTo>
                    <a:pt x="144780" y="9316768"/>
                  </a:lnTo>
                  <a:lnTo>
                    <a:pt x="144780" y="9461547"/>
                  </a:lnTo>
                  <a:lnTo>
                    <a:pt x="0" y="9461547"/>
                  </a:lnTo>
                  <a:lnTo>
                    <a:pt x="0" y="9316768"/>
                  </a:lnTo>
                  <a:close/>
                  <a:moveTo>
                    <a:pt x="62691156" y="144780"/>
                  </a:moveTo>
                  <a:lnTo>
                    <a:pt x="62835935" y="144780"/>
                  </a:lnTo>
                  <a:lnTo>
                    <a:pt x="62835935" y="9316768"/>
                  </a:lnTo>
                  <a:lnTo>
                    <a:pt x="62691156" y="9316768"/>
                  </a:lnTo>
                  <a:lnTo>
                    <a:pt x="62691156" y="144780"/>
                  </a:lnTo>
                  <a:close/>
                  <a:moveTo>
                    <a:pt x="144780" y="9316768"/>
                  </a:moveTo>
                  <a:lnTo>
                    <a:pt x="62691156" y="9316768"/>
                  </a:lnTo>
                  <a:lnTo>
                    <a:pt x="62691156" y="9461547"/>
                  </a:lnTo>
                  <a:lnTo>
                    <a:pt x="144780" y="9461547"/>
                  </a:lnTo>
                  <a:lnTo>
                    <a:pt x="144780" y="9316768"/>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sp>
        <p:nvSpPr>
          <p:cNvPr name="TextBox 29" id="29"/>
          <p:cNvSpPr txBox="true"/>
          <p:nvPr/>
        </p:nvSpPr>
        <p:spPr>
          <a:xfrm rot="0">
            <a:off x="2145496" y="2493875"/>
            <a:ext cx="4585746" cy="727851"/>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ΣΥΜΒΟΥΛΕΣ &amp; ΙΔΕΕΣ ΑΝΑΚΥΚΛΩΣΗΣ</a:t>
            </a:r>
          </a:p>
        </p:txBody>
      </p:sp>
      <p:sp>
        <p:nvSpPr>
          <p:cNvPr name="TextBox 30" id="30"/>
          <p:cNvSpPr txBox="true"/>
          <p:nvPr/>
        </p:nvSpPr>
        <p:spPr>
          <a:xfrm rot="0">
            <a:off x="2135323" y="3319574"/>
            <a:ext cx="4751338" cy="727851"/>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ΜΕΙΩΣΗ ΣΚΟΥΠΙΔΙΩΝ, ΡΥΠΑΝΣΗΣ &amp; ΑΝΑΚΥΚΛΩΣΗΣ</a:t>
            </a:r>
          </a:p>
        </p:txBody>
      </p:sp>
      <p:sp>
        <p:nvSpPr>
          <p:cNvPr name="TextBox 31" id="31"/>
          <p:cNvSpPr txBox="true"/>
          <p:nvPr/>
        </p:nvSpPr>
        <p:spPr>
          <a:xfrm rot="0">
            <a:off x="2182222" y="4326901"/>
            <a:ext cx="4621778"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ΔΙΑΧΕΙΡΙΣΗ ΑΠΟΒΛΗΤΩΝ</a:t>
            </a:r>
          </a:p>
        </p:txBody>
      </p:sp>
      <p:sp>
        <p:nvSpPr>
          <p:cNvPr name="TextBox 32" id="32"/>
          <p:cNvSpPr txBox="true"/>
          <p:nvPr/>
        </p:nvSpPr>
        <p:spPr>
          <a:xfrm rot="0">
            <a:off x="2182222" y="5182099"/>
            <a:ext cx="4621778"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ΚΑΤΑΝΑΛΩΣΗ ΠΟΡΩΝ</a:t>
            </a:r>
          </a:p>
        </p:txBody>
      </p:sp>
      <p:sp>
        <p:nvSpPr>
          <p:cNvPr name="TextBox 33" id="33"/>
          <p:cNvSpPr txBox="true"/>
          <p:nvPr/>
        </p:nvSpPr>
        <p:spPr>
          <a:xfrm rot="0">
            <a:off x="2218254" y="6014845"/>
            <a:ext cx="4585746" cy="727851"/>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ΔΕΞΙΟΤΗΤΕΣ ΚΑΛΛΙΤΕΧΝΙΑΣ &amp; ΑΦΗΓΗΣΗΣ </a:t>
            </a:r>
          </a:p>
        </p:txBody>
      </p:sp>
      <p:sp>
        <p:nvSpPr>
          <p:cNvPr name="TextBox 34" id="34"/>
          <p:cNvSpPr txBox="true"/>
          <p:nvPr/>
        </p:nvSpPr>
        <p:spPr>
          <a:xfrm rot="0">
            <a:off x="2182222" y="7024015"/>
            <a:ext cx="4621778"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ΣΥΝΔΕΣΗ ΜΕ ΤΗ ΦΥΣΗ</a:t>
            </a:r>
          </a:p>
        </p:txBody>
      </p:sp>
      <p:sp>
        <p:nvSpPr>
          <p:cNvPr name="TextBox 35" id="35"/>
          <p:cNvSpPr txBox="true"/>
          <p:nvPr/>
        </p:nvSpPr>
        <p:spPr>
          <a:xfrm rot="0">
            <a:off x="2182222" y="7767064"/>
            <a:ext cx="4621778"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ΚΡΙΤΙΚΗ ΣΚΕΨΗ</a:t>
            </a:r>
          </a:p>
        </p:txBody>
      </p:sp>
      <p:sp>
        <p:nvSpPr>
          <p:cNvPr name="TextBox 36" id="36"/>
          <p:cNvSpPr txBox="true"/>
          <p:nvPr/>
        </p:nvSpPr>
        <p:spPr>
          <a:xfrm rot="0">
            <a:off x="2218254" y="8462383"/>
            <a:ext cx="4397471" cy="633356"/>
          </a:xfrm>
          <a:prstGeom prst="rect">
            <a:avLst/>
          </a:prstGeom>
        </p:spPr>
        <p:txBody>
          <a:bodyPr anchor="t" rtlCol="false" tIns="0" lIns="0" bIns="0" rIns="0">
            <a:spAutoFit/>
          </a:bodyPr>
          <a:lstStyle/>
          <a:p>
            <a:pPr algn="l">
              <a:lnSpc>
                <a:spcPts val="2435"/>
              </a:lnSpc>
            </a:pPr>
            <a:r>
              <a:rPr lang="en-US" sz="2435">
                <a:solidFill>
                  <a:srgbClr val="000000"/>
                </a:solidFill>
                <a:latin typeface="Luckiest Guy"/>
                <a:ea typeface="Luckiest Guy"/>
                <a:cs typeface="Luckiest Guy"/>
                <a:sym typeface="Luckiest Guy"/>
              </a:rPr>
              <a:t>ΙΔΕΕΣ ΓΙΑ ΠΡΟΣΤΑΣΙΑ ΤΟΥ ΠΕΡΙΒΑΛΛΟΝΤΟΣ </a:t>
            </a:r>
          </a:p>
        </p:txBody>
      </p:sp>
      <p:sp>
        <p:nvSpPr>
          <p:cNvPr name="Freeform 37" id="37"/>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sp>
        <p:nvSpPr>
          <p:cNvPr name="Freeform 38" id="3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5"/>
            <a:stretch>
              <a:fillRect l="0" t="0" r="0" b="0"/>
            </a:stretch>
          </a:blipFill>
        </p:spPr>
      </p:sp>
      <p:sp>
        <p:nvSpPr>
          <p:cNvPr name="Freeform 39" id="39"/>
          <p:cNvSpPr/>
          <p:nvPr/>
        </p:nvSpPr>
        <p:spPr>
          <a:xfrm flipH="false" flipV="false" rot="0">
            <a:off x="5958271" y="924772"/>
            <a:ext cx="1314907" cy="1314907"/>
          </a:xfrm>
          <a:custGeom>
            <a:avLst/>
            <a:gdLst/>
            <a:ahLst/>
            <a:cxnLst/>
            <a:rect r="r" b="b" t="t" l="l"/>
            <a:pathLst>
              <a:path h="1314907" w="1314907">
                <a:moveTo>
                  <a:pt x="0" y="0"/>
                </a:moveTo>
                <a:lnTo>
                  <a:pt x="1314907" y="0"/>
                </a:lnTo>
                <a:lnTo>
                  <a:pt x="1314907" y="1314907"/>
                </a:lnTo>
                <a:lnTo>
                  <a:pt x="0" y="1314907"/>
                </a:lnTo>
                <a:lnTo>
                  <a:pt x="0" y="0"/>
                </a:lnTo>
                <a:close/>
              </a:path>
            </a:pathLst>
          </a:custGeom>
          <a:blipFill>
            <a:blip r:embed="rId6"/>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20217" y="9716585"/>
            <a:ext cx="762000" cy="963420"/>
          </a:xfrm>
          <a:custGeom>
            <a:avLst/>
            <a:gdLst/>
            <a:ahLst/>
            <a:cxnLst/>
            <a:rect r="r" b="b" t="t" l="l"/>
            <a:pathLst>
              <a:path h="963420" w="762000">
                <a:moveTo>
                  <a:pt x="0" y="0"/>
                </a:moveTo>
                <a:lnTo>
                  <a:pt x="761999" y="0"/>
                </a:lnTo>
                <a:lnTo>
                  <a:pt x="761999" y="963420"/>
                </a:lnTo>
                <a:lnTo>
                  <a:pt x="0" y="963420"/>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8296092"/>
        </p:xfrm>
        <a:graphic>
          <a:graphicData uri="http://schemas.openxmlformats.org/drawingml/2006/table">
            <a:tbl>
              <a:tblPr/>
              <a:tblGrid>
                <a:gridCol w="2749282"/>
                <a:gridCol w="1770962"/>
                <a:gridCol w="1380416"/>
                <a:gridCol w="863230"/>
              </a:tblGrid>
              <a:tr h="810530">
                <a:tc>
                  <a:txBody>
                    <a:bodyPr anchor="t" rtlCol="false"/>
                    <a:lstStyle/>
                    <a:p>
                      <a:pPr algn="ctr" marL="0" indent="0" lvl="0">
                        <a:lnSpc>
                          <a:spcPts val="1399"/>
                        </a:lnSpc>
                        <a:spcBef>
                          <a:spcPct val="0"/>
                        </a:spcBef>
                        <a:defRPr/>
                      </a:pPr>
                      <a:r>
                        <a:rPr lang="en-US" b="true" sz="999" spc="352">
                          <a:solidFill>
                            <a:srgbClr val="000000"/>
                          </a:solidFill>
                          <a:latin typeface="Lora Bold"/>
                          <a:ea typeface="Lora Bold"/>
                          <a:cs typeface="Lora Bold"/>
                          <a:sym typeface="Lora Bold"/>
                        </a:rPr>
                        <a:t>ΑΠΑΡΑΙΤΗΤΑ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399"/>
                        </a:lnSpc>
                        <a:spcBef>
                          <a:spcPct val="0"/>
                        </a:spcBef>
                        <a:defRPr/>
                      </a:pPr>
                      <a:r>
                        <a:rPr lang="en-US" b="true" sz="999" spc="352">
                          <a:solidFill>
                            <a:srgbClr val="000000"/>
                          </a:solidFill>
                          <a:latin typeface="Lora Bold"/>
                          <a:ea typeface="Lora Bold"/>
                          <a:cs typeface="Lora Bold"/>
                          <a:sym typeface="Lora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399"/>
                        </a:lnSpc>
                        <a:spcBef>
                          <a:spcPct val="0"/>
                        </a:spcBef>
                        <a:defRPr/>
                      </a:pPr>
                      <a:r>
                        <a:rPr lang="en-US" b="true" sz="999" spc="352">
                          <a:solidFill>
                            <a:srgbClr val="000000"/>
                          </a:solidFill>
                          <a:latin typeface="Lora Bold"/>
                          <a:ea typeface="Lora Bold"/>
                          <a:cs typeface="Lora Bold"/>
                          <a:sym typeface="Lora Bold"/>
                        </a:rPr>
                        <a:t>ΚΟΣΤΟΣ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399"/>
                        </a:lnSpc>
                        <a:spcBef>
                          <a:spcPct val="0"/>
                        </a:spcBef>
                        <a:defRPr/>
                      </a:pPr>
                      <a:r>
                        <a:rPr lang="en-US" b="true" sz="999" spc="352">
                          <a:solidFill>
                            <a:srgbClr val="000000"/>
                          </a:solidFill>
                          <a:latin typeface="Lora Bold"/>
                          <a:ea typeface="Lora Bold"/>
                          <a:cs typeface="Lora Bold"/>
                          <a:sym typeface="Lora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09">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36770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87990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39209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91284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42602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71856" y="4939195"/>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4428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711192" y="60417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5644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70680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60031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81039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702868"/>
            <a:ext cx="342961" cy="342961"/>
          </a:xfrm>
          <a:custGeom>
            <a:avLst/>
            <a:gdLst/>
            <a:ahLst/>
            <a:cxnLst/>
            <a:rect r="r" b="b" t="t" l="l"/>
            <a:pathLst>
              <a:path h="342961" w="342961">
                <a:moveTo>
                  <a:pt x="0" y="0"/>
                </a:moveTo>
                <a:lnTo>
                  <a:pt x="342961" y="0"/>
                </a:lnTo>
                <a:lnTo>
                  <a:pt x="342961" y="342961"/>
                </a:lnTo>
                <a:lnTo>
                  <a:pt x="0" y="3429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929171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03771" y="9936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7"/>
            <a:stretch>
              <a:fillRect l="0" t="0" r="0" b="0"/>
            </a:stretch>
          </a:blipFill>
        </p:spPr>
      </p:sp>
      <p:sp>
        <p:nvSpPr>
          <p:cNvPr name="Freeform 20" id="20"/>
          <p:cNvSpPr/>
          <p:nvPr/>
        </p:nvSpPr>
        <p:spPr>
          <a:xfrm flipH="false" flipV="false" rot="0">
            <a:off x="534205" y="372692"/>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8"/>
            <a:stretch>
              <a:fillRect l="0" t="0" r="0" b="0"/>
            </a:stretch>
          </a:blipFill>
        </p:spPr>
      </p:sp>
      <p:sp>
        <p:nvSpPr>
          <p:cNvPr name="Freeform 21" id="21"/>
          <p:cNvSpPr/>
          <p:nvPr/>
        </p:nvSpPr>
        <p:spPr>
          <a:xfrm flipH="false" flipV="false" rot="0">
            <a:off x="6185562" y="372692"/>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9"/>
            <a:stretch>
              <a:fillRect l="0" t="0" r="0" b="0"/>
            </a:stretch>
          </a:blipFill>
        </p:spPr>
      </p:sp>
      <p:sp>
        <p:nvSpPr>
          <p:cNvPr name="TextBox 22" id="22"/>
          <p:cNvSpPr txBox="true"/>
          <p:nvPr/>
        </p:nvSpPr>
        <p:spPr>
          <a:xfrm rot="0">
            <a:off x="1251216" y="167269"/>
            <a:ext cx="5269001" cy="439420"/>
          </a:xfrm>
          <a:prstGeom prst="rect">
            <a:avLst/>
          </a:prstGeom>
        </p:spPr>
        <p:txBody>
          <a:bodyPr anchor="t" rtlCol="false" tIns="0" lIns="0" bIns="0" rIns="0">
            <a:spAutoFit/>
          </a:bodyPr>
          <a:lstStyle/>
          <a:p>
            <a:pPr algn="ctr">
              <a:lnSpc>
                <a:spcPts val="3409"/>
              </a:lnSpc>
            </a:pPr>
            <a:r>
              <a:rPr lang="en-US" b="true" sz="3099" spc="46">
                <a:solidFill>
                  <a:srgbClr val="12C91A"/>
                </a:solidFill>
                <a:latin typeface="Lora Bold"/>
                <a:ea typeface="Lora Bold"/>
                <a:cs typeface="Lora Bold"/>
                <a:sym typeface="Lora Bold"/>
              </a:rPr>
              <a:t>Πράσινη Θεματική Ημέρα</a:t>
            </a:r>
          </a:p>
        </p:txBody>
      </p:sp>
      <p:sp>
        <p:nvSpPr>
          <p:cNvPr name="TextBox 23" id="23"/>
          <p:cNvSpPr txBox="true"/>
          <p:nvPr/>
        </p:nvSpPr>
        <p:spPr>
          <a:xfrm rot="0">
            <a:off x="1511299" y="708375"/>
            <a:ext cx="4748835" cy="438164"/>
          </a:xfrm>
          <a:prstGeom prst="rect">
            <a:avLst/>
          </a:prstGeom>
        </p:spPr>
        <p:txBody>
          <a:bodyPr anchor="t" rtlCol="false" tIns="0" lIns="0" bIns="0" rIns="0">
            <a:spAutoFit/>
          </a:bodyPr>
          <a:lstStyle/>
          <a:p>
            <a:pPr algn="ctr">
              <a:lnSpc>
                <a:spcPts val="3674"/>
              </a:lnSpc>
            </a:pPr>
            <a:r>
              <a:rPr lang="en-US" sz="2624" spc="52">
                <a:solidFill>
                  <a:srgbClr val="12C91A"/>
                </a:solidFill>
                <a:latin typeface="Lora"/>
                <a:ea typeface="Lora"/>
                <a:cs typeface="Lora"/>
                <a:sym typeface="Lora"/>
              </a:rPr>
              <a:t>Κατάλογος Απαραίτητων</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462336" y="9670187"/>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8115117"/>
        </p:xfrm>
        <a:graphic>
          <a:graphicData uri="http://schemas.openxmlformats.org/drawingml/2006/table">
            <a:tbl>
              <a:tblPr/>
              <a:tblGrid>
                <a:gridCol w="2749282"/>
                <a:gridCol w="1770962"/>
                <a:gridCol w="1380416"/>
                <a:gridCol w="863230"/>
              </a:tblGrid>
              <a:tr h="629369">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ΑΠΑΡΑΙΤΗΤΑ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ΚΟΣΤΟΣ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401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Χώρος Εκδήλωσης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Συμμετέχοντες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Πληροφορίες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Υπολογιστής (laptop)</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2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74438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24803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75168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31984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84254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34619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89255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44382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995103"/>
            <a:ext cx="294100" cy="294100"/>
          </a:xfrm>
          <a:custGeom>
            <a:avLst/>
            <a:gdLst/>
            <a:ahLst/>
            <a:cxnLst/>
            <a:rect r="r" b="b" t="t" l="l"/>
            <a:pathLst>
              <a:path h="294100" w="294100">
                <a:moveTo>
                  <a:pt x="0" y="0"/>
                </a:moveTo>
                <a:lnTo>
                  <a:pt x="294100" y="0"/>
                </a:lnTo>
                <a:lnTo>
                  <a:pt x="294100" y="294099"/>
                </a:lnTo>
                <a:lnTo>
                  <a:pt x="0" y="29409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53685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80881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6108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911447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03771" y="9934241"/>
            <a:ext cx="1937025" cy="435312"/>
          </a:xfrm>
          <a:custGeom>
            <a:avLst/>
            <a:gdLst/>
            <a:ahLst/>
            <a:cxnLst/>
            <a:rect r="r" b="b" t="t" l="l"/>
            <a:pathLst>
              <a:path h="435312" w="1937025">
                <a:moveTo>
                  <a:pt x="0" y="0"/>
                </a:moveTo>
                <a:lnTo>
                  <a:pt x="1937025" y="0"/>
                </a:lnTo>
                <a:lnTo>
                  <a:pt x="1937025" y="435313"/>
                </a:lnTo>
                <a:lnTo>
                  <a:pt x="0" y="435313"/>
                </a:lnTo>
                <a:lnTo>
                  <a:pt x="0" y="0"/>
                </a:lnTo>
                <a:close/>
              </a:path>
            </a:pathLst>
          </a:custGeom>
          <a:blipFill>
            <a:blip r:embed="rId7"/>
            <a:stretch>
              <a:fillRect l="-407" t="0" r="-407" b="0"/>
            </a:stretch>
          </a:blipFill>
        </p:spPr>
      </p:sp>
      <p:sp>
        <p:nvSpPr>
          <p:cNvPr name="Freeform 20" id="20"/>
          <p:cNvSpPr/>
          <p:nvPr/>
        </p:nvSpPr>
        <p:spPr>
          <a:xfrm flipH="false" flipV="false" rot="0">
            <a:off x="490793" y="250038"/>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8"/>
            <a:stretch>
              <a:fillRect l="0" t="0" r="0" b="0"/>
            </a:stretch>
          </a:blipFill>
        </p:spPr>
      </p:sp>
      <p:sp>
        <p:nvSpPr>
          <p:cNvPr name="Freeform 21" id="21"/>
          <p:cNvSpPr/>
          <p:nvPr/>
        </p:nvSpPr>
        <p:spPr>
          <a:xfrm flipH="false" flipV="false" rot="0">
            <a:off x="6057283" y="117191"/>
            <a:ext cx="1210379" cy="1210379"/>
          </a:xfrm>
          <a:custGeom>
            <a:avLst/>
            <a:gdLst/>
            <a:ahLst/>
            <a:cxnLst/>
            <a:rect r="r" b="b" t="t" l="l"/>
            <a:pathLst>
              <a:path h="1210379" w="1210379">
                <a:moveTo>
                  <a:pt x="0" y="0"/>
                </a:moveTo>
                <a:lnTo>
                  <a:pt x="1210378" y="0"/>
                </a:lnTo>
                <a:lnTo>
                  <a:pt x="1210378" y="1210378"/>
                </a:lnTo>
                <a:lnTo>
                  <a:pt x="0" y="1210378"/>
                </a:lnTo>
                <a:lnTo>
                  <a:pt x="0" y="0"/>
                </a:lnTo>
                <a:close/>
              </a:path>
            </a:pathLst>
          </a:custGeom>
          <a:blipFill>
            <a:blip r:embed="rId9"/>
            <a:stretch>
              <a:fillRect l="0" t="0" r="0" b="0"/>
            </a:stretch>
          </a:blipFill>
        </p:spPr>
      </p:sp>
      <p:sp>
        <p:nvSpPr>
          <p:cNvPr name="TextBox 22" id="22"/>
          <p:cNvSpPr txBox="true"/>
          <p:nvPr/>
        </p:nvSpPr>
        <p:spPr>
          <a:xfrm rot="0">
            <a:off x="1298023" y="367379"/>
            <a:ext cx="4963955" cy="477520"/>
          </a:xfrm>
          <a:prstGeom prst="rect">
            <a:avLst/>
          </a:prstGeom>
        </p:spPr>
        <p:txBody>
          <a:bodyPr anchor="t" rtlCol="false" tIns="0" lIns="0" bIns="0" rIns="0">
            <a:spAutoFit/>
          </a:bodyPr>
          <a:lstStyle/>
          <a:p>
            <a:pPr algn="ctr">
              <a:lnSpc>
                <a:spcPts val="3409"/>
              </a:lnSpc>
            </a:pPr>
            <a:r>
              <a:rPr lang="en-US" b="true" sz="3099" spc="46">
                <a:solidFill>
                  <a:srgbClr val="2E59A7"/>
                </a:solidFill>
                <a:latin typeface="Poppins Semi-Bold"/>
                <a:ea typeface="Poppins Semi-Bold"/>
                <a:cs typeface="Poppins Semi-Bold"/>
                <a:sym typeface="Poppins Semi-Bold"/>
              </a:rPr>
              <a:t>Πράσινες Δεξιότητες</a:t>
            </a:r>
          </a:p>
        </p:txBody>
      </p:sp>
      <p:sp>
        <p:nvSpPr>
          <p:cNvPr name="TextBox 23" id="23"/>
          <p:cNvSpPr txBox="true"/>
          <p:nvPr/>
        </p:nvSpPr>
        <p:spPr>
          <a:xfrm rot="0">
            <a:off x="1502717" y="797274"/>
            <a:ext cx="4554565"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Κατάλογος Απαραίτητων </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255737" y="189494"/>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4"/>
            <a:stretch>
              <a:fillRect l="0" t="0" r="0" b="0"/>
            </a:stretch>
          </a:blipFill>
        </p:spPr>
      </p:sp>
      <p:sp>
        <p:nvSpPr>
          <p:cNvPr name="Freeform 4" id="4"/>
          <p:cNvSpPr/>
          <p:nvPr/>
        </p:nvSpPr>
        <p:spPr>
          <a:xfrm flipH="false" flipV="false" rot="0">
            <a:off x="6505661" y="9670187"/>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5"/>
            <a:stretch>
              <a:fillRect l="0" t="0" r="0" b="0"/>
            </a:stretch>
          </a:blipFill>
        </p:spPr>
      </p:sp>
      <p:graphicFrame>
        <p:nvGraphicFramePr>
          <p:cNvPr name="Table 5" id="5"/>
          <p:cNvGraphicFramePr>
            <a:graphicFrameLocks noGrp="true"/>
          </p:cNvGraphicFramePr>
          <p:nvPr/>
        </p:nvGraphicFramePr>
        <p:xfrm>
          <a:off x="380954" y="1429960"/>
          <a:ext cx="6886707" cy="8305617"/>
        </p:xfrm>
        <a:graphic>
          <a:graphicData uri="http://schemas.openxmlformats.org/drawingml/2006/table">
            <a:tbl>
              <a:tblPr/>
              <a:tblGrid>
                <a:gridCol w="2872197"/>
                <a:gridCol w="1770919"/>
                <a:gridCol w="1380382"/>
                <a:gridCol w="863209"/>
              </a:tblGrid>
              <a:tr h="629352">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ΚΑΘΗΚΟΝΤΑ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ΠΡΟΘΕΣΜΙΑ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629352">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Καθορισμός Ημερομηνίας/ Ώρας και Χώρου Εκδήλωσης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52">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Δημιουργία και Μοίρασμα Αφίσων</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Εγγραφή Εθελοντών</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0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6" id="6"/>
          <p:cNvSpPr/>
          <p:nvPr/>
        </p:nvSpPr>
        <p:spPr>
          <a:xfrm flipH="false" flipV="false" rot="5400000">
            <a:off x="6691524" y="222704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7" id="7"/>
          <p:cNvSpPr/>
          <p:nvPr/>
        </p:nvSpPr>
        <p:spPr>
          <a:xfrm flipH="false" flipV="false" rot="5400000">
            <a:off x="6691524" y="283547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8" id="8"/>
          <p:cNvSpPr/>
          <p:nvPr/>
        </p:nvSpPr>
        <p:spPr>
          <a:xfrm flipH="false" flipV="false" rot="5400000">
            <a:off x="6691524" y="344389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9" id="9"/>
          <p:cNvSpPr/>
          <p:nvPr/>
        </p:nvSpPr>
        <p:spPr>
          <a:xfrm flipH="false" flipV="false" rot="5400000">
            <a:off x="6691524" y="669150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0" id="10"/>
          <p:cNvSpPr/>
          <p:nvPr/>
        </p:nvSpPr>
        <p:spPr>
          <a:xfrm flipH="false" flipV="false" rot="5400000">
            <a:off x="6691524" y="39116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1" id="11"/>
          <p:cNvSpPr/>
          <p:nvPr/>
        </p:nvSpPr>
        <p:spPr>
          <a:xfrm flipH="false" flipV="false" rot="5400000">
            <a:off x="6691524" y="4520095"/>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2" id="12"/>
          <p:cNvSpPr/>
          <p:nvPr/>
        </p:nvSpPr>
        <p:spPr>
          <a:xfrm flipH="false" flipV="false" rot="5400000">
            <a:off x="6691524" y="504237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3" id="13"/>
          <p:cNvSpPr/>
          <p:nvPr/>
        </p:nvSpPr>
        <p:spPr>
          <a:xfrm flipH="false" flipV="false" rot="5400000">
            <a:off x="6691524" y="556507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4" id="14"/>
          <p:cNvSpPr/>
          <p:nvPr/>
        </p:nvSpPr>
        <p:spPr>
          <a:xfrm flipH="false" flipV="false" rot="5400000">
            <a:off x="6691524" y="608307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5" id="15"/>
          <p:cNvSpPr/>
          <p:nvPr/>
        </p:nvSpPr>
        <p:spPr>
          <a:xfrm flipH="false" flipV="false" rot="5400000">
            <a:off x="6691524" y="771785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6" id="16"/>
          <p:cNvSpPr/>
          <p:nvPr/>
        </p:nvSpPr>
        <p:spPr>
          <a:xfrm flipH="false" flipV="false" rot="5400000">
            <a:off x="6734849" y="720467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7" id="17"/>
          <p:cNvSpPr/>
          <p:nvPr/>
        </p:nvSpPr>
        <p:spPr>
          <a:xfrm flipH="false" flipV="false" rot="5400000">
            <a:off x="6691524" y="883504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8" id="18"/>
          <p:cNvSpPr/>
          <p:nvPr/>
        </p:nvSpPr>
        <p:spPr>
          <a:xfrm flipH="false" flipV="false" rot="5400000">
            <a:off x="6691524" y="823102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9" id="19"/>
          <p:cNvSpPr/>
          <p:nvPr/>
        </p:nvSpPr>
        <p:spPr>
          <a:xfrm flipH="false" flipV="false" rot="5400000">
            <a:off x="6691524" y="9349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20" id="20"/>
          <p:cNvSpPr/>
          <p:nvPr/>
        </p:nvSpPr>
        <p:spPr>
          <a:xfrm flipH="false" flipV="false" rot="0">
            <a:off x="380954" y="9936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8"/>
            <a:stretch>
              <a:fillRect l="0" t="0" r="0" b="0"/>
            </a:stretch>
          </a:blipFill>
        </p:spPr>
      </p:sp>
      <p:sp>
        <p:nvSpPr>
          <p:cNvPr name="Freeform 21" id="21"/>
          <p:cNvSpPr/>
          <p:nvPr/>
        </p:nvSpPr>
        <p:spPr>
          <a:xfrm flipH="false" flipV="false" rot="0">
            <a:off x="534205" y="189494"/>
            <a:ext cx="1086041" cy="1086041"/>
          </a:xfrm>
          <a:custGeom>
            <a:avLst/>
            <a:gdLst/>
            <a:ahLst/>
            <a:cxnLst/>
            <a:rect r="r" b="b" t="t" l="l"/>
            <a:pathLst>
              <a:path h="1086041" w="1086041">
                <a:moveTo>
                  <a:pt x="0" y="0"/>
                </a:moveTo>
                <a:lnTo>
                  <a:pt x="1086041" y="0"/>
                </a:lnTo>
                <a:lnTo>
                  <a:pt x="1086041" y="1086041"/>
                </a:lnTo>
                <a:lnTo>
                  <a:pt x="0" y="1086041"/>
                </a:lnTo>
                <a:lnTo>
                  <a:pt x="0" y="0"/>
                </a:lnTo>
                <a:close/>
              </a:path>
            </a:pathLst>
          </a:custGeom>
          <a:blipFill>
            <a:blip r:embed="rId9"/>
            <a:stretch>
              <a:fillRect l="0" t="0" r="0" b="0"/>
            </a:stretch>
          </a:blipFill>
        </p:spPr>
      </p:sp>
      <p:sp>
        <p:nvSpPr>
          <p:cNvPr name="TextBox 22" id="22"/>
          <p:cNvSpPr txBox="true"/>
          <p:nvPr/>
        </p:nvSpPr>
        <p:spPr>
          <a:xfrm rot="0">
            <a:off x="1502717" y="289275"/>
            <a:ext cx="4753019" cy="477520"/>
          </a:xfrm>
          <a:prstGeom prst="rect">
            <a:avLst/>
          </a:prstGeom>
        </p:spPr>
        <p:txBody>
          <a:bodyPr anchor="t" rtlCol="false" tIns="0" lIns="0" bIns="0" rIns="0">
            <a:spAutoFit/>
          </a:bodyPr>
          <a:lstStyle/>
          <a:p>
            <a:pPr algn="ctr">
              <a:lnSpc>
                <a:spcPts val="3409"/>
              </a:lnSpc>
            </a:pPr>
            <a:r>
              <a:rPr lang="en-US" b="true" sz="3099" spc="46">
                <a:solidFill>
                  <a:srgbClr val="2E59A7"/>
                </a:solidFill>
                <a:latin typeface="Poppins Semi-Bold"/>
                <a:ea typeface="Poppins Semi-Bold"/>
                <a:cs typeface="Poppins Semi-Bold"/>
                <a:sym typeface="Poppins Semi-Bold"/>
              </a:rPr>
              <a:t>Πράσινες Δεξιότητες</a:t>
            </a:r>
          </a:p>
        </p:txBody>
      </p:sp>
      <p:sp>
        <p:nvSpPr>
          <p:cNvPr name="TextBox 23" id="23"/>
          <p:cNvSpPr txBox="true"/>
          <p:nvPr/>
        </p:nvSpPr>
        <p:spPr>
          <a:xfrm rot="0">
            <a:off x="1620246" y="787691"/>
            <a:ext cx="4635491"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Κατάλογος Υποχρεώσεων</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5651" y="6855"/>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446916" y="3089628"/>
            <a:ext cx="3174907" cy="5049553"/>
          </a:xfrm>
          <a:custGeom>
            <a:avLst/>
            <a:gdLst/>
            <a:ahLst/>
            <a:cxnLst/>
            <a:rect r="r" b="b" t="t" l="l"/>
            <a:pathLst>
              <a:path h="5049553" w="3174907">
                <a:moveTo>
                  <a:pt x="0" y="0"/>
                </a:moveTo>
                <a:lnTo>
                  <a:pt x="3174907" y="0"/>
                </a:lnTo>
                <a:lnTo>
                  <a:pt x="3174907" y="5049553"/>
                </a:lnTo>
                <a:lnTo>
                  <a:pt x="0" y="50495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82707" y="186671"/>
            <a:ext cx="1546859" cy="1958049"/>
          </a:xfrm>
          <a:custGeom>
            <a:avLst/>
            <a:gdLst/>
            <a:ahLst/>
            <a:cxnLst/>
            <a:rect r="r" b="b" t="t" l="l"/>
            <a:pathLst>
              <a:path h="1958049" w="1546859">
                <a:moveTo>
                  <a:pt x="0" y="0"/>
                </a:moveTo>
                <a:lnTo>
                  <a:pt x="1546859" y="0"/>
                </a:lnTo>
                <a:lnTo>
                  <a:pt x="1546859" y="1958049"/>
                </a:lnTo>
                <a:lnTo>
                  <a:pt x="0" y="1958049"/>
                </a:lnTo>
                <a:lnTo>
                  <a:pt x="0" y="0"/>
                </a:lnTo>
                <a:close/>
              </a:path>
            </a:pathLst>
          </a:custGeom>
          <a:blipFill>
            <a:blip r:embed="rId6"/>
            <a:stretch>
              <a:fillRect l="0" t="0" r="0" b="0"/>
            </a:stretch>
          </a:blipFill>
        </p:spPr>
      </p:sp>
      <p:sp>
        <p:nvSpPr>
          <p:cNvPr name="Freeform 5" id="5"/>
          <p:cNvSpPr/>
          <p:nvPr/>
        </p:nvSpPr>
        <p:spPr>
          <a:xfrm flipH="false" flipV="false" rot="0">
            <a:off x="5549823" y="7652861"/>
            <a:ext cx="2353120" cy="1494231"/>
          </a:xfrm>
          <a:custGeom>
            <a:avLst/>
            <a:gdLst/>
            <a:ahLst/>
            <a:cxnLst/>
            <a:rect r="r" b="b" t="t" l="l"/>
            <a:pathLst>
              <a:path h="1494231" w="2353120">
                <a:moveTo>
                  <a:pt x="0" y="0"/>
                </a:moveTo>
                <a:lnTo>
                  <a:pt x="2353120" y="0"/>
                </a:lnTo>
                <a:lnTo>
                  <a:pt x="2353120" y="1494231"/>
                </a:lnTo>
                <a:lnTo>
                  <a:pt x="0" y="1494231"/>
                </a:lnTo>
                <a:lnTo>
                  <a:pt x="0" y="0"/>
                </a:lnTo>
                <a:close/>
              </a:path>
            </a:pathLst>
          </a:custGeom>
          <a:blipFill>
            <a:blip r:embed="rId7"/>
            <a:stretch>
              <a:fillRect l="0" t="0" r="0" b="0"/>
            </a:stretch>
          </a:blipFill>
        </p:spPr>
      </p:sp>
      <p:sp>
        <p:nvSpPr>
          <p:cNvPr name="TextBox 6" id="6"/>
          <p:cNvSpPr txBox="true"/>
          <p:nvPr/>
        </p:nvSpPr>
        <p:spPr>
          <a:xfrm rot="0">
            <a:off x="422264" y="7975289"/>
            <a:ext cx="3909468" cy="550734"/>
          </a:xfrm>
          <a:prstGeom prst="rect">
            <a:avLst/>
          </a:prstGeom>
        </p:spPr>
        <p:txBody>
          <a:bodyPr anchor="t" rtlCol="false" tIns="0" lIns="0" bIns="0" rIns="0">
            <a:spAutoFit/>
          </a:bodyPr>
          <a:lstStyle/>
          <a:p>
            <a:pPr algn="ctr">
              <a:lnSpc>
                <a:spcPts val="3784"/>
              </a:lnSpc>
            </a:pPr>
            <a:r>
              <a:rPr lang="en-US" sz="4204">
                <a:solidFill>
                  <a:srgbClr val="FEDE00"/>
                </a:solidFill>
                <a:latin typeface="Poppins"/>
                <a:ea typeface="Poppins"/>
                <a:cs typeface="Poppins"/>
                <a:sym typeface="Poppins"/>
              </a:rPr>
              <a:t>ΗΜΕΡΟΜΗΝΙΑ</a:t>
            </a:r>
          </a:p>
        </p:txBody>
      </p:sp>
      <p:sp>
        <p:nvSpPr>
          <p:cNvPr name="TextBox 7" id="7"/>
          <p:cNvSpPr txBox="true"/>
          <p:nvPr/>
        </p:nvSpPr>
        <p:spPr>
          <a:xfrm rot="0">
            <a:off x="534205" y="8534639"/>
            <a:ext cx="4281937" cy="538013"/>
          </a:xfrm>
          <a:prstGeom prst="rect">
            <a:avLst/>
          </a:prstGeom>
        </p:spPr>
        <p:txBody>
          <a:bodyPr anchor="t" rtlCol="false" tIns="0" lIns="0" bIns="0" rIns="0">
            <a:spAutoFit/>
          </a:bodyPr>
          <a:lstStyle/>
          <a:p>
            <a:pPr algn="l">
              <a:lnSpc>
                <a:spcPts val="3945"/>
              </a:lnSpc>
            </a:pPr>
            <a:r>
              <a:rPr lang="en-US" sz="2818">
                <a:solidFill>
                  <a:srgbClr val="FFD400"/>
                </a:solidFill>
                <a:latin typeface="Ample Display"/>
                <a:ea typeface="Ample Display"/>
                <a:cs typeface="Ample Display"/>
                <a:sym typeface="Ample Display"/>
              </a:rPr>
              <a:t>@Χώρος Εκδήλωσης</a:t>
            </a:r>
          </a:p>
        </p:txBody>
      </p:sp>
      <p:sp>
        <p:nvSpPr>
          <p:cNvPr name="Freeform 8" id="8"/>
          <p:cNvSpPr/>
          <p:nvPr/>
        </p:nvSpPr>
        <p:spPr>
          <a:xfrm flipH="false" flipV="false" rot="0">
            <a:off x="4351467" y="8399977"/>
            <a:ext cx="2192547" cy="2104845"/>
          </a:xfrm>
          <a:custGeom>
            <a:avLst/>
            <a:gdLst/>
            <a:ahLst/>
            <a:cxnLst/>
            <a:rect r="r" b="b" t="t" l="l"/>
            <a:pathLst>
              <a:path h="2104845" w="2192547">
                <a:moveTo>
                  <a:pt x="0" y="0"/>
                </a:moveTo>
                <a:lnTo>
                  <a:pt x="2192546" y="0"/>
                </a:lnTo>
                <a:lnTo>
                  <a:pt x="2192546" y="2104844"/>
                </a:lnTo>
                <a:lnTo>
                  <a:pt x="0" y="21048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9" id="9"/>
          <p:cNvGrpSpPr/>
          <p:nvPr/>
        </p:nvGrpSpPr>
        <p:grpSpPr>
          <a:xfrm rot="0">
            <a:off x="93796" y="3107317"/>
            <a:ext cx="2353120" cy="1494231"/>
            <a:chOff x="0" y="0"/>
            <a:chExt cx="3137493" cy="1992308"/>
          </a:xfrm>
        </p:grpSpPr>
        <p:sp>
          <p:nvSpPr>
            <p:cNvPr name="Freeform 10" id="10"/>
            <p:cNvSpPr/>
            <p:nvPr/>
          </p:nvSpPr>
          <p:spPr>
            <a:xfrm flipH="false" flipV="false" rot="0">
              <a:off x="0" y="0"/>
              <a:ext cx="3137493" cy="1992308"/>
            </a:xfrm>
            <a:custGeom>
              <a:avLst/>
              <a:gdLst/>
              <a:ahLst/>
              <a:cxnLst/>
              <a:rect r="r" b="b" t="t" l="l"/>
              <a:pathLst>
                <a:path h="1992308" w="3137493">
                  <a:moveTo>
                    <a:pt x="0" y="0"/>
                  </a:moveTo>
                  <a:lnTo>
                    <a:pt x="3137493" y="0"/>
                  </a:lnTo>
                  <a:lnTo>
                    <a:pt x="3137493" y="1992308"/>
                  </a:lnTo>
                  <a:lnTo>
                    <a:pt x="0" y="1992308"/>
                  </a:lnTo>
                  <a:lnTo>
                    <a:pt x="0" y="0"/>
                  </a:lnTo>
                  <a:close/>
                </a:path>
              </a:pathLst>
            </a:custGeom>
            <a:blipFill>
              <a:blip r:embed="rId7"/>
              <a:stretch>
                <a:fillRect l="0" t="0" r="0" b="0"/>
              </a:stretch>
            </a:blipFill>
          </p:spPr>
        </p:sp>
        <p:sp>
          <p:nvSpPr>
            <p:cNvPr name="Freeform 11" id="11"/>
            <p:cNvSpPr/>
            <p:nvPr/>
          </p:nvSpPr>
          <p:spPr>
            <a:xfrm flipH="false" flipV="false" rot="0">
              <a:off x="1035052" y="996154"/>
              <a:ext cx="677783" cy="643894"/>
            </a:xfrm>
            <a:custGeom>
              <a:avLst/>
              <a:gdLst/>
              <a:ahLst/>
              <a:cxnLst/>
              <a:rect r="r" b="b" t="t" l="l"/>
              <a:pathLst>
                <a:path h="643894" w="677783">
                  <a:moveTo>
                    <a:pt x="0" y="0"/>
                  </a:moveTo>
                  <a:lnTo>
                    <a:pt x="677783" y="0"/>
                  </a:lnTo>
                  <a:lnTo>
                    <a:pt x="677783" y="643894"/>
                  </a:lnTo>
                  <a:lnTo>
                    <a:pt x="0" y="6438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12" id="12"/>
          <p:cNvGrpSpPr/>
          <p:nvPr/>
        </p:nvGrpSpPr>
        <p:grpSpPr>
          <a:xfrm rot="0">
            <a:off x="5367453" y="3410199"/>
            <a:ext cx="2353120" cy="2129398"/>
            <a:chOff x="0" y="0"/>
            <a:chExt cx="3137493" cy="2839197"/>
          </a:xfrm>
        </p:grpSpPr>
        <p:sp>
          <p:nvSpPr>
            <p:cNvPr name="Freeform 13" id="13"/>
            <p:cNvSpPr/>
            <p:nvPr/>
          </p:nvSpPr>
          <p:spPr>
            <a:xfrm flipH="false" flipV="false" rot="0">
              <a:off x="0" y="0"/>
              <a:ext cx="3137493" cy="1992308"/>
            </a:xfrm>
            <a:custGeom>
              <a:avLst/>
              <a:gdLst/>
              <a:ahLst/>
              <a:cxnLst/>
              <a:rect r="r" b="b" t="t" l="l"/>
              <a:pathLst>
                <a:path h="1992308" w="3137493">
                  <a:moveTo>
                    <a:pt x="0" y="0"/>
                  </a:moveTo>
                  <a:lnTo>
                    <a:pt x="3137493" y="0"/>
                  </a:lnTo>
                  <a:lnTo>
                    <a:pt x="3137493" y="1992308"/>
                  </a:lnTo>
                  <a:lnTo>
                    <a:pt x="0" y="1992308"/>
                  </a:lnTo>
                  <a:lnTo>
                    <a:pt x="0" y="0"/>
                  </a:lnTo>
                  <a:close/>
                </a:path>
              </a:pathLst>
            </a:custGeom>
            <a:blipFill>
              <a:blip r:embed="rId7"/>
              <a:stretch>
                <a:fillRect l="0" t="0" r="0" b="0"/>
              </a:stretch>
            </a:blipFill>
          </p:spPr>
        </p:sp>
        <p:sp>
          <p:nvSpPr>
            <p:cNvPr name="Freeform 14" id="14"/>
            <p:cNvSpPr/>
            <p:nvPr/>
          </p:nvSpPr>
          <p:spPr>
            <a:xfrm flipH="false" flipV="false" rot="0">
              <a:off x="753745" y="944821"/>
              <a:ext cx="1110578" cy="1894375"/>
            </a:xfrm>
            <a:custGeom>
              <a:avLst/>
              <a:gdLst/>
              <a:ahLst/>
              <a:cxnLst/>
              <a:rect r="r" b="b" t="t" l="l"/>
              <a:pathLst>
                <a:path h="1894375" w="1110578">
                  <a:moveTo>
                    <a:pt x="0" y="0"/>
                  </a:moveTo>
                  <a:lnTo>
                    <a:pt x="1110578" y="0"/>
                  </a:lnTo>
                  <a:lnTo>
                    <a:pt x="1110578" y="1894376"/>
                  </a:lnTo>
                  <a:lnTo>
                    <a:pt x="0" y="189437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5" id="15"/>
          <p:cNvSpPr txBox="true"/>
          <p:nvPr/>
        </p:nvSpPr>
        <p:spPr>
          <a:xfrm rot="0">
            <a:off x="1729566" y="439536"/>
            <a:ext cx="5654297" cy="1309445"/>
          </a:xfrm>
          <a:prstGeom prst="rect">
            <a:avLst/>
          </a:prstGeom>
        </p:spPr>
        <p:txBody>
          <a:bodyPr anchor="t" rtlCol="false" tIns="0" lIns="0" bIns="0" rIns="0">
            <a:spAutoFit/>
          </a:bodyPr>
          <a:lstStyle/>
          <a:p>
            <a:pPr algn="ctr">
              <a:lnSpc>
                <a:spcPts val="5000"/>
              </a:lnSpc>
            </a:pPr>
            <a:r>
              <a:rPr lang="en-US" sz="3572">
                <a:solidFill>
                  <a:srgbClr val="15CC1E"/>
                </a:solidFill>
                <a:latin typeface="Ample Display"/>
                <a:ea typeface="Ample Display"/>
                <a:cs typeface="Ample Display"/>
                <a:sym typeface="Ample Display"/>
              </a:rPr>
              <a:t>ΕΡΓΑΣΤΗΡΙΟ ΠΡΑΣΙΝΩΝ ΔΕΞΙΟΤΗΤΩΝ </a:t>
            </a:r>
          </a:p>
        </p:txBody>
      </p:sp>
      <p:sp>
        <p:nvSpPr>
          <p:cNvPr name="TextBox 16" id="16"/>
          <p:cNvSpPr txBox="true"/>
          <p:nvPr/>
        </p:nvSpPr>
        <p:spPr>
          <a:xfrm rot="0">
            <a:off x="422264" y="2444909"/>
            <a:ext cx="7377293" cy="662408"/>
          </a:xfrm>
          <a:prstGeom prst="rect">
            <a:avLst/>
          </a:prstGeom>
        </p:spPr>
        <p:txBody>
          <a:bodyPr anchor="t" rtlCol="false" tIns="0" lIns="0" bIns="0" rIns="0">
            <a:spAutoFit/>
          </a:bodyPr>
          <a:lstStyle/>
          <a:p>
            <a:pPr algn="ctr">
              <a:lnSpc>
                <a:spcPts val="5489"/>
              </a:lnSpc>
            </a:pPr>
            <a:r>
              <a:rPr lang="en-US" sz="3920">
                <a:solidFill>
                  <a:srgbClr val="7EBD43"/>
                </a:solidFill>
                <a:latin typeface="DM Serif Display"/>
                <a:ea typeface="DM Serif Display"/>
                <a:cs typeface="DM Serif Display"/>
                <a:sym typeface="DM Serif Display"/>
              </a:rPr>
              <a:t>ΕΠΑΝΑΧΡΗΣΙΜΟΠΟΙΗΣΗ </a:t>
            </a:r>
          </a:p>
        </p:txBody>
      </p:sp>
      <p:sp>
        <p:nvSpPr>
          <p:cNvPr name="TextBox 17" id="17"/>
          <p:cNvSpPr txBox="true"/>
          <p:nvPr/>
        </p:nvSpPr>
        <p:spPr>
          <a:xfrm rot="0">
            <a:off x="-99617" y="6170770"/>
            <a:ext cx="4351467" cy="662408"/>
          </a:xfrm>
          <a:prstGeom prst="rect">
            <a:avLst/>
          </a:prstGeom>
        </p:spPr>
        <p:txBody>
          <a:bodyPr anchor="t" rtlCol="false" tIns="0" lIns="0" bIns="0" rIns="0">
            <a:spAutoFit/>
          </a:bodyPr>
          <a:lstStyle/>
          <a:p>
            <a:pPr algn="ctr">
              <a:lnSpc>
                <a:spcPts val="5489"/>
              </a:lnSpc>
            </a:pPr>
            <a:r>
              <a:rPr lang="en-US" sz="3920">
                <a:solidFill>
                  <a:srgbClr val="8CAF6D"/>
                </a:solidFill>
                <a:latin typeface="DM Serif Display"/>
                <a:ea typeface="DM Serif Display"/>
                <a:cs typeface="DM Serif Display"/>
                <a:sym typeface="DM Serif Display"/>
              </a:rPr>
              <a:t>ΑΝΑΚΥΚΛΩΣΗ</a:t>
            </a:r>
          </a:p>
        </p:txBody>
      </p:sp>
      <p:sp>
        <p:nvSpPr>
          <p:cNvPr name="TextBox 18" id="18"/>
          <p:cNvSpPr txBox="true"/>
          <p:nvPr/>
        </p:nvSpPr>
        <p:spPr>
          <a:xfrm rot="0">
            <a:off x="5062622" y="6605245"/>
            <a:ext cx="2009605" cy="662408"/>
          </a:xfrm>
          <a:prstGeom prst="rect">
            <a:avLst/>
          </a:prstGeom>
        </p:spPr>
        <p:txBody>
          <a:bodyPr anchor="t" rtlCol="false" tIns="0" lIns="0" bIns="0" rIns="0">
            <a:spAutoFit/>
          </a:bodyPr>
          <a:lstStyle/>
          <a:p>
            <a:pPr algn="ctr">
              <a:lnSpc>
                <a:spcPts val="5489"/>
              </a:lnSpc>
            </a:pPr>
            <a:r>
              <a:rPr lang="en-US" sz="3920">
                <a:solidFill>
                  <a:srgbClr val="838B34"/>
                </a:solidFill>
                <a:latin typeface="DM Serif Display"/>
                <a:ea typeface="DM Serif Display"/>
                <a:cs typeface="DM Serif Display"/>
                <a:sym typeface="DM Serif Display"/>
              </a:rPr>
              <a:t>ΜΕΙΩΣΗ</a:t>
            </a:r>
          </a:p>
        </p:txBody>
      </p:sp>
      <p:sp>
        <p:nvSpPr>
          <p:cNvPr name="TextBox 19" id="19"/>
          <p:cNvSpPr txBox="true"/>
          <p:nvPr/>
        </p:nvSpPr>
        <p:spPr>
          <a:xfrm rot="0">
            <a:off x="492183" y="9313705"/>
            <a:ext cx="3909468" cy="315489"/>
          </a:xfrm>
          <a:prstGeom prst="rect">
            <a:avLst/>
          </a:prstGeom>
        </p:spPr>
        <p:txBody>
          <a:bodyPr anchor="t" rtlCol="false" tIns="0" lIns="0" bIns="0" rIns="0">
            <a:spAutoFit/>
          </a:bodyPr>
          <a:lstStyle/>
          <a:p>
            <a:pPr algn="l">
              <a:lnSpc>
                <a:spcPts val="2252"/>
              </a:lnSpc>
            </a:pPr>
            <a:r>
              <a:rPr lang="en-US" b="true" sz="2322" spc="195">
                <a:solidFill>
                  <a:srgbClr val="2540A4"/>
                </a:solidFill>
                <a:latin typeface="Poppins Bold"/>
                <a:ea typeface="Poppins Bold"/>
                <a:cs typeface="Poppins Bold"/>
                <a:sym typeface="Poppins Bold"/>
              </a:rPr>
              <a:t>ΩΡΑ- ΔΩΡΕΑΝ ΕΙΣΟΔΟΣ</a:t>
            </a:r>
          </a:p>
        </p:txBody>
      </p:sp>
      <p:sp>
        <p:nvSpPr>
          <p:cNvPr name="TextBox 20" id="20"/>
          <p:cNvSpPr txBox="true"/>
          <p:nvPr/>
        </p:nvSpPr>
        <p:spPr>
          <a:xfrm rot="0">
            <a:off x="2186689" y="2027613"/>
            <a:ext cx="3186623" cy="340115"/>
          </a:xfrm>
          <a:prstGeom prst="rect">
            <a:avLst/>
          </a:prstGeom>
        </p:spPr>
        <p:txBody>
          <a:bodyPr anchor="t" rtlCol="false" tIns="0" lIns="0" bIns="0" rIns="0">
            <a:spAutoFit/>
          </a:bodyPr>
          <a:lstStyle/>
          <a:p>
            <a:pPr algn="ctr">
              <a:lnSpc>
                <a:spcPts val="2778"/>
              </a:lnSpc>
            </a:pPr>
            <a:r>
              <a:rPr lang="en-US" sz="1984">
                <a:solidFill>
                  <a:srgbClr val="2540A4"/>
                </a:solidFill>
                <a:latin typeface="DM Serif Display"/>
                <a:ea typeface="DM Serif Display"/>
                <a:cs typeface="DM Serif Display"/>
                <a:sym typeface="DM Serif Display"/>
              </a:rPr>
              <a:t>Προς ένα Βιώσιμο Κόσμο </a:t>
            </a:r>
          </a:p>
        </p:txBody>
      </p:sp>
      <p:sp>
        <p:nvSpPr>
          <p:cNvPr name="Freeform 21" id="21"/>
          <p:cNvSpPr/>
          <p:nvPr/>
        </p:nvSpPr>
        <p:spPr>
          <a:xfrm flipH="false" flipV="false" rot="0">
            <a:off x="534205" y="10078875"/>
            <a:ext cx="1605738" cy="357946"/>
          </a:xfrm>
          <a:custGeom>
            <a:avLst/>
            <a:gdLst/>
            <a:ahLst/>
            <a:cxnLst/>
            <a:rect r="r" b="b" t="t" l="l"/>
            <a:pathLst>
              <a:path h="357946" w="1605738">
                <a:moveTo>
                  <a:pt x="0" y="0"/>
                </a:moveTo>
                <a:lnTo>
                  <a:pt x="1605738" y="0"/>
                </a:lnTo>
                <a:lnTo>
                  <a:pt x="1605738" y="357946"/>
                </a:lnTo>
                <a:lnTo>
                  <a:pt x="0" y="357946"/>
                </a:lnTo>
                <a:lnTo>
                  <a:pt x="0" y="0"/>
                </a:lnTo>
                <a:close/>
              </a:path>
            </a:pathLst>
          </a:custGeom>
          <a:blipFill>
            <a:blip r:embed="rId14"/>
            <a:stretch>
              <a:fillRect l="0" t="0" r="0" b="0"/>
            </a:stretch>
          </a:blipFill>
        </p:spPr>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53325" cy="10696575"/>
          </a:xfrm>
          <a:custGeom>
            <a:avLst/>
            <a:gdLst/>
            <a:ahLst/>
            <a:cxnLst/>
            <a:rect r="r" b="b" t="t" l="l"/>
            <a:pathLst>
              <a:path h="10696575" w="7553325">
                <a:moveTo>
                  <a:pt x="0" y="0"/>
                </a:moveTo>
                <a:lnTo>
                  <a:pt x="7553325" y="0"/>
                </a:lnTo>
                <a:lnTo>
                  <a:pt x="7553325" y="10696575"/>
                </a:lnTo>
                <a:lnTo>
                  <a:pt x="0" y="10696575"/>
                </a:lnTo>
                <a:lnTo>
                  <a:pt x="0" y="0"/>
                </a:lnTo>
                <a:close/>
              </a:path>
            </a:pathLst>
          </a:custGeom>
          <a:blipFill>
            <a:blip r:embed="rId2"/>
            <a:stretch>
              <a:fillRect l="-57874" t="-1068" r="-57962" b="-1025"/>
            </a:stretch>
          </a:blipFill>
        </p:spPr>
      </p:sp>
      <p:grpSp>
        <p:nvGrpSpPr>
          <p:cNvPr name="Group 3" id="3"/>
          <p:cNvGrpSpPr/>
          <p:nvPr/>
        </p:nvGrpSpPr>
        <p:grpSpPr>
          <a:xfrm rot="0">
            <a:off x="0" y="2089828"/>
            <a:ext cx="812331" cy="812331"/>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5" id="5"/>
            <p:cNvSpPr txBox="true"/>
            <p:nvPr/>
          </p:nvSpPr>
          <p:spPr>
            <a:xfrm>
              <a:off x="76200" y="66675"/>
              <a:ext cx="660400" cy="669925"/>
            </a:xfrm>
            <a:prstGeom prst="rect">
              <a:avLst/>
            </a:prstGeom>
          </p:spPr>
          <p:txBody>
            <a:bodyPr anchor="ctr" rtlCol="false" tIns="23034" lIns="23034" bIns="23034" rIns="23034"/>
            <a:lstStyle/>
            <a:p>
              <a:pPr algn="ctr">
                <a:lnSpc>
                  <a:spcPts val="1650"/>
                </a:lnSpc>
              </a:pPr>
            </a:p>
          </p:txBody>
        </p:sp>
      </p:grpSp>
      <p:grpSp>
        <p:nvGrpSpPr>
          <p:cNvPr name="Group 6" id="6"/>
          <p:cNvGrpSpPr/>
          <p:nvPr/>
        </p:nvGrpSpPr>
        <p:grpSpPr>
          <a:xfrm rot="0">
            <a:off x="9496" y="3211239"/>
            <a:ext cx="812331" cy="812331"/>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8" id="8"/>
            <p:cNvSpPr txBox="true"/>
            <p:nvPr/>
          </p:nvSpPr>
          <p:spPr>
            <a:xfrm>
              <a:off x="76200" y="66675"/>
              <a:ext cx="660400" cy="669925"/>
            </a:xfrm>
            <a:prstGeom prst="rect">
              <a:avLst/>
            </a:prstGeom>
          </p:spPr>
          <p:txBody>
            <a:bodyPr anchor="ctr" rtlCol="false" tIns="23034" lIns="23034" bIns="23034" rIns="23034"/>
            <a:lstStyle/>
            <a:p>
              <a:pPr algn="ctr">
                <a:lnSpc>
                  <a:spcPts val="1650"/>
                </a:lnSpc>
              </a:pPr>
            </a:p>
          </p:txBody>
        </p:sp>
      </p:grpSp>
      <p:sp>
        <p:nvSpPr>
          <p:cNvPr name="Freeform 9" id="9"/>
          <p:cNvSpPr/>
          <p:nvPr/>
        </p:nvSpPr>
        <p:spPr>
          <a:xfrm flipH="false" flipV="false" rot="0">
            <a:off x="216000" y="2256880"/>
            <a:ext cx="394237" cy="495117"/>
          </a:xfrm>
          <a:custGeom>
            <a:avLst/>
            <a:gdLst/>
            <a:ahLst/>
            <a:cxnLst/>
            <a:rect r="r" b="b" t="t" l="l"/>
            <a:pathLst>
              <a:path h="495117" w="394237">
                <a:moveTo>
                  <a:pt x="0" y="0"/>
                </a:moveTo>
                <a:lnTo>
                  <a:pt x="394237" y="0"/>
                </a:lnTo>
                <a:lnTo>
                  <a:pt x="394237" y="495116"/>
                </a:lnTo>
                <a:lnTo>
                  <a:pt x="0" y="4951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0" y="4332650"/>
            <a:ext cx="812331" cy="812331"/>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2" id="12"/>
            <p:cNvSpPr txBox="true"/>
            <p:nvPr/>
          </p:nvSpPr>
          <p:spPr>
            <a:xfrm>
              <a:off x="76200" y="66675"/>
              <a:ext cx="660400" cy="669925"/>
            </a:xfrm>
            <a:prstGeom prst="rect">
              <a:avLst/>
            </a:prstGeom>
          </p:spPr>
          <p:txBody>
            <a:bodyPr anchor="ctr" rtlCol="false" tIns="23034" lIns="23034" bIns="23034" rIns="23034"/>
            <a:lstStyle/>
            <a:p>
              <a:pPr algn="ctr">
                <a:lnSpc>
                  <a:spcPts val="1650"/>
                </a:lnSpc>
              </a:pPr>
            </a:p>
          </p:txBody>
        </p:sp>
      </p:grpSp>
      <p:grpSp>
        <p:nvGrpSpPr>
          <p:cNvPr name="Group 13" id="13"/>
          <p:cNvGrpSpPr/>
          <p:nvPr/>
        </p:nvGrpSpPr>
        <p:grpSpPr>
          <a:xfrm rot="0">
            <a:off x="0" y="5517560"/>
            <a:ext cx="812331" cy="812331"/>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5" id="15"/>
            <p:cNvSpPr txBox="true"/>
            <p:nvPr/>
          </p:nvSpPr>
          <p:spPr>
            <a:xfrm>
              <a:off x="76200" y="66675"/>
              <a:ext cx="660400" cy="669925"/>
            </a:xfrm>
            <a:prstGeom prst="rect">
              <a:avLst/>
            </a:prstGeom>
          </p:spPr>
          <p:txBody>
            <a:bodyPr anchor="ctr" rtlCol="false" tIns="23034" lIns="23034" bIns="23034" rIns="23034"/>
            <a:lstStyle/>
            <a:p>
              <a:pPr algn="ctr">
                <a:lnSpc>
                  <a:spcPts val="1650"/>
                </a:lnSpc>
              </a:pPr>
            </a:p>
          </p:txBody>
        </p:sp>
      </p:grpSp>
      <p:sp>
        <p:nvSpPr>
          <p:cNvPr name="Freeform 16" id="16"/>
          <p:cNvSpPr/>
          <p:nvPr/>
        </p:nvSpPr>
        <p:spPr>
          <a:xfrm flipH="false" flipV="false" rot="0">
            <a:off x="284981" y="4456990"/>
            <a:ext cx="242370" cy="563651"/>
          </a:xfrm>
          <a:custGeom>
            <a:avLst/>
            <a:gdLst/>
            <a:ahLst/>
            <a:cxnLst/>
            <a:rect r="r" b="b" t="t" l="l"/>
            <a:pathLst>
              <a:path h="563651" w="242370">
                <a:moveTo>
                  <a:pt x="0" y="0"/>
                </a:moveTo>
                <a:lnTo>
                  <a:pt x="242370" y="0"/>
                </a:lnTo>
                <a:lnTo>
                  <a:pt x="242370" y="563651"/>
                </a:lnTo>
                <a:lnTo>
                  <a:pt x="0" y="56365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139480" y="5676364"/>
            <a:ext cx="463804" cy="494724"/>
          </a:xfrm>
          <a:custGeom>
            <a:avLst/>
            <a:gdLst/>
            <a:ahLst/>
            <a:cxnLst/>
            <a:rect r="r" b="b" t="t" l="l"/>
            <a:pathLst>
              <a:path h="494724" w="463804">
                <a:moveTo>
                  <a:pt x="0" y="0"/>
                </a:moveTo>
                <a:lnTo>
                  <a:pt x="463804" y="0"/>
                </a:lnTo>
                <a:lnTo>
                  <a:pt x="463804" y="494723"/>
                </a:lnTo>
                <a:lnTo>
                  <a:pt x="0" y="494723"/>
                </a:lnTo>
                <a:lnTo>
                  <a:pt x="0" y="0"/>
                </a:lnTo>
                <a:close/>
              </a:path>
            </a:pathLst>
          </a:custGeom>
          <a:blipFill>
            <a:blip r:embed="rId7"/>
            <a:stretch>
              <a:fillRect l="0" t="0" r="0" b="0"/>
            </a:stretch>
          </a:blipFill>
        </p:spPr>
      </p:sp>
      <p:grpSp>
        <p:nvGrpSpPr>
          <p:cNvPr name="Group 18" id="18"/>
          <p:cNvGrpSpPr/>
          <p:nvPr/>
        </p:nvGrpSpPr>
        <p:grpSpPr>
          <a:xfrm rot="0">
            <a:off x="0" y="6515033"/>
            <a:ext cx="812331" cy="810585"/>
            <a:chOff x="0" y="0"/>
            <a:chExt cx="812800" cy="811053"/>
          </a:xfrm>
        </p:grpSpPr>
        <p:sp>
          <p:nvSpPr>
            <p:cNvPr name="Freeform 19" id="19"/>
            <p:cNvSpPr/>
            <p:nvPr/>
          </p:nvSpPr>
          <p:spPr>
            <a:xfrm flipH="false" flipV="false" rot="0">
              <a:off x="0" y="0"/>
              <a:ext cx="812800" cy="811053"/>
            </a:xfrm>
            <a:custGeom>
              <a:avLst/>
              <a:gdLst/>
              <a:ahLst/>
              <a:cxnLst/>
              <a:rect r="r" b="b" t="t" l="l"/>
              <a:pathLst>
                <a:path h="811053" w="812800">
                  <a:moveTo>
                    <a:pt x="406400" y="0"/>
                  </a:moveTo>
                  <a:cubicBezTo>
                    <a:pt x="181951" y="0"/>
                    <a:pt x="0" y="181560"/>
                    <a:pt x="0" y="405526"/>
                  </a:cubicBezTo>
                  <a:cubicBezTo>
                    <a:pt x="0" y="629492"/>
                    <a:pt x="181951" y="811053"/>
                    <a:pt x="406400" y="811053"/>
                  </a:cubicBezTo>
                  <a:cubicBezTo>
                    <a:pt x="630849" y="811053"/>
                    <a:pt x="812800" y="629492"/>
                    <a:pt x="812800" y="405526"/>
                  </a:cubicBezTo>
                  <a:cubicBezTo>
                    <a:pt x="812800" y="181560"/>
                    <a:pt x="630849" y="0"/>
                    <a:pt x="406400" y="0"/>
                  </a:cubicBezTo>
                  <a:close/>
                </a:path>
              </a:pathLst>
            </a:custGeom>
            <a:solidFill>
              <a:srgbClr val="FFFFFF"/>
            </a:solidFill>
          </p:spPr>
        </p:sp>
        <p:sp>
          <p:nvSpPr>
            <p:cNvPr name="TextBox 20" id="20"/>
            <p:cNvSpPr txBox="true"/>
            <p:nvPr/>
          </p:nvSpPr>
          <p:spPr>
            <a:xfrm>
              <a:off x="76200" y="66511"/>
              <a:ext cx="660400" cy="668505"/>
            </a:xfrm>
            <a:prstGeom prst="rect">
              <a:avLst/>
            </a:prstGeom>
          </p:spPr>
          <p:txBody>
            <a:bodyPr anchor="ctr" rtlCol="false" tIns="23034" lIns="23034" bIns="23034" rIns="23034"/>
            <a:lstStyle/>
            <a:p>
              <a:pPr algn="ctr">
                <a:lnSpc>
                  <a:spcPts val="1650"/>
                </a:lnSpc>
              </a:pPr>
            </a:p>
          </p:txBody>
        </p:sp>
      </p:grpSp>
      <p:sp>
        <p:nvSpPr>
          <p:cNvPr name="Freeform 21" id="21"/>
          <p:cNvSpPr/>
          <p:nvPr/>
        </p:nvSpPr>
        <p:spPr>
          <a:xfrm flipH="false" flipV="false" rot="0">
            <a:off x="76773" y="6634691"/>
            <a:ext cx="470447" cy="501810"/>
          </a:xfrm>
          <a:custGeom>
            <a:avLst/>
            <a:gdLst/>
            <a:ahLst/>
            <a:cxnLst/>
            <a:rect r="r" b="b" t="t" l="l"/>
            <a:pathLst>
              <a:path h="501810" w="470447">
                <a:moveTo>
                  <a:pt x="0" y="0"/>
                </a:moveTo>
                <a:lnTo>
                  <a:pt x="470447" y="0"/>
                </a:lnTo>
                <a:lnTo>
                  <a:pt x="470447" y="501810"/>
                </a:lnTo>
                <a:lnTo>
                  <a:pt x="0" y="50181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22" id="22"/>
          <p:cNvGrpSpPr/>
          <p:nvPr/>
        </p:nvGrpSpPr>
        <p:grpSpPr>
          <a:xfrm rot="0">
            <a:off x="375215" y="7510759"/>
            <a:ext cx="812331" cy="812331"/>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4" id="24"/>
            <p:cNvSpPr txBox="true"/>
            <p:nvPr/>
          </p:nvSpPr>
          <p:spPr>
            <a:xfrm>
              <a:off x="76200" y="66675"/>
              <a:ext cx="660400" cy="669925"/>
            </a:xfrm>
            <a:prstGeom prst="rect">
              <a:avLst/>
            </a:prstGeom>
          </p:spPr>
          <p:txBody>
            <a:bodyPr anchor="ctr" rtlCol="false" tIns="23034" lIns="23034" bIns="23034" rIns="23034"/>
            <a:lstStyle/>
            <a:p>
              <a:pPr algn="ctr">
                <a:lnSpc>
                  <a:spcPts val="1650"/>
                </a:lnSpc>
              </a:pPr>
            </a:p>
          </p:txBody>
        </p:sp>
      </p:grpSp>
      <p:sp>
        <p:nvSpPr>
          <p:cNvPr name="Freeform 25" id="25"/>
          <p:cNvSpPr/>
          <p:nvPr/>
        </p:nvSpPr>
        <p:spPr>
          <a:xfrm flipH="false" flipV="false" rot="0">
            <a:off x="40216" y="8079915"/>
            <a:ext cx="538149" cy="581783"/>
          </a:xfrm>
          <a:custGeom>
            <a:avLst/>
            <a:gdLst/>
            <a:ahLst/>
            <a:cxnLst/>
            <a:rect r="r" b="b" t="t" l="l"/>
            <a:pathLst>
              <a:path h="581783" w="538149">
                <a:moveTo>
                  <a:pt x="0" y="0"/>
                </a:moveTo>
                <a:lnTo>
                  <a:pt x="538149" y="0"/>
                </a:lnTo>
                <a:lnTo>
                  <a:pt x="538149" y="581783"/>
                </a:lnTo>
                <a:lnTo>
                  <a:pt x="0" y="58178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26" id="26"/>
          <p:cNvGrpSpPr/>
          <p:nvPr/>
        </p:nvGrpSpPr>
        <p:grpSpPr>
          <a:xfrm rot="0">
            <a:off x="3518462" y="4104188"/>
            <a:ext cx="812331" cy="812331"/>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8" id="28"/>
            <p:cNvSpPr txBox="true"/>
            <p:nvPr/>
          </p:nvSpPr>
          <p:spPr>
            <a:xfrm>
              <a:off x="76200" y="66675"/>
              <a:ext cx="660400" cy="669925"/>
            </a:xfrm>
            <a:prstGeom prst="rect">
              <a:avLst/>
            </a:prstGeom>
          </p:spPr>
          <p:txBody>
            <a:bodyPr anchor="ctr" rtlCol="false" tIns="23034" lIns="23034" bIns="23034" rIns="23034"/>
            <a:lstStyle/>
            <a:p>
              <a:pPr algn="ctr">
                <a:lnSpc>
                  <a:spcPts val="1650"/>
                </a:lnSpc>
              </a:pPr>
            </a:p>
          </p:txBody>
        </p:sp>
      </p:grpSp>
      <p:grpSp>
        <p:nvGrpSpPr>
          <p:cNvPr name="Group 29" id="29"/>
          <p:cNvGrpSpPr/>
          <p:nvPr/>
        </p:nvGrpSpPr>
        <p:grpSpPr>
          <a:xfrm rot="0">
            <a:off x="3394018" y="5547912"/>
            <a:ext cx="812331" cy="812331"/>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1" id="31"/>
            <p:cNvSpPr txBox="true"/>
            <p:nvPr/>
          </p:nvSpPr>
          <p:spPr>
            <a:xfrm>
              <a:off x="76200" y="66675"/>
              <a:ext cx="660400" cy="669925"/>
            </a:xfrm>
            <a:prstGeom prst="rect">
              <a:avLst/>
            </a:prstGeom>
          </p:spPr>
          <p:txBody>
            <a:bodyPr anchor="ctr" rtlCol="false" tIns="23034" lIns="23034" bIns="23034" rIns="23034"/>
            <a:lstStyle/>
            <a:p>
              <a:pPr algn="ctr">
                <a:lnSpc>
                  <a:spcPts val="1650"/>
                </a:lnSpc>
              </a:pPr>
            </a:p>
          </p:txBody>
        </p:sp>
      </p:grpSp>
      <p:grpSp>
        <p:nvGrpSpPr>
          <p:cNvPr name="Group 32" id="32"/>
          <p:cNvGrpSpPr/>
          <p:nvPr/>
        </p:nvGrpSpPr>
        <p:grpSpPr>
          <a:xfrm rot="0">
            <a:off x="3302699" y="6885596"/>
            <a:ext cx="812331" cy="812331"/>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4" id="34"/>
            <p:cNvSpPr txBox="true"/>
            <p:nvPr/>
          </p:nvSpPr>
          <p:spPr>
            <a:xfrm>
              <a:off x="76200" y="66675"/>
              <a:ext cx="660400" cy="669925"/>
            </a:xfrm>
            <a:prstGeom prst="rect">
              <a:avLst/>
            </a:prstGeom>
          </p:spPr>
          <p:txBody>
            <a:bodyPr anchor="ctr" rtlCol="false" tIns="23034" lIns="23034" bIns="23034" rIns="23034"/>
            <a:lstStyle/>
            <a:p>
              <a:pPr algn="ctr">
                <a:lnSpc>
                  <a:spcPts val="1650"/>
                </a:lnSpc>
              </a:pPr>
            </a:p>
          </p:txBody>
        </p:sp>
      </p:grpSp>
      <p:grpSp>
        <p:nvGrpSpPr>
          <p:cNvPr name="Group 35" id="35"/>
          <p:cNvGrpSpPr/>
          <p:nvPr/>
        </p:nvGrpSpPr>
        <p:grpSpPr>
          <a:xfrm rot="0">
            <a:off x="3537916" y="8152214"/>
            <a:ext cx="812331" cy="812331"/>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7" id="37"/>
            <p:cNvSpPr txBox="true"/>
            <p:nvPr/>
          </p:nvSpPr>
          <p:spPr>
            <a:xfrm>
              <a:off x="76200" y="66675"/>
              <a:ext cx="660400" cy="669925"/>
            </a:xfrm>
            <a:prstGeom prst="rect">
              <a:avLst/>
            </a:prstGeom>
          </p:spPr>
          <p:txBody>
            <a:bodyPr anchor="ctr" rtlCol="false" tIns="23034" lIns="23034" bIns="23034" rIns="23034"/>
            <a:lstStyle/>
            <a:p>
              <a:pPr algn="ctr">
                <a:lnSpc>
                  <a:spcPts val="1650"/>
                </a:lnSpc>
              </a:pPr>
            </a:p>
          </p:txBody>
        </p:sp>
      </p:grpSp>
      <p:sp>
        <p:nvSpPr>
          <p:cNvPr name="Freeform 38" id="38"/>
          <p:cNvSpPr/>
          <p:nvPr/>
        </p:nvSpPr>
        <p:spPr>
          <a:xfrm flipH="false" flipV="false" rot="0">
            <a:off x="3574093" y="5740084"/>
            <a:ext cx="452180" cy="402440"/>
          </a:xfrm>
          <a:custGeom>
            <a:avLst/>
            <a:gdLst/>
            <a:ahLst/>
            <a:cxnLst/>
            <a:rect r="r" b="b" t="t" l="l"/>
            <a:pathLst>
              <a:path h="402440" w="452180">
                <a:moveTo>
                  <a:pt x="0" y="0"/>
                </a:moveTo>
                <a:lnTo>
                  <a:pt x="452180" y="0"/>
                </a:lnTo>
                <a:lnTo>
                  <a:pt x="452180" y="402440"/>
                </a:lnTo>
                <a:lnTo>
                  <a:pt x="0" y="40244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39" id="39"/>
          <p:cNvSpPr/>
          <p:nvPr/>
        </p:nvSpPr>
        <p:spPr>
          <a:xfrm flipH="false" flipV="false" rot="0">
            <a:off x="3474027" y="6977902"/>
            <a:ext cx="469675" cy="556652"/>
          </a:xfrm>
          <a:custGeom>
            <a:avLst/>
            <a:gdLst/>
            <a:ahLst/>
            <a:cxnLst/>
            <a:rect r="r" b="b" t="t" l="l"/>
            <a:pathLst>
              <a:path h="556652" w="469675">
                <a:moveTo>
                  <a:pt x="0" y="0"/>
                </a:moveTo>
                <a:lnTo>
                  <a:pt x="469675" y="0"/>
                </a:lnTo>
                <a:lnTo>
                  <a:pt x="469675" y="556653"/>
                </a:lnTo>
                <a:lnTo>
                  <a:pt x="0" y="55665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40" id="40"/>
          <p:cNvGrpSpPr/>
          <p:nvPr/>
        </p:nvGrpSpPr>
        <p:grpSpPr>
          <a:xfrm rot="0">
            <a:off x="3996874" y="8777203"/>
            <a:ext cx="812331" cy="812331"/>
            <a:chOff x="0" y="0"/>
            <a:chExt cx="812800" cy="812800"/>
          </a:xfrm>
        </p:grpSpPr>
        <p:sp>
          <p:nvSpPr>
            <p:cNvPr name="Freeform 41" id="4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2" id="42"/>
            <p:cNvSpPr txBox="true"/>
            <p:nvPr/>
          </p:nvSpPr>
          <p:spPr>
            <a:xfrm>
              <a:off x="76200" y="66675"/>
              <a:ext cx="660400" cy="669925"/>
            </a:xfrm>
            <a:prstGeom prst="rect">
              <a:avLst/>
            </a:prstGeom>
          </p:spPr>
          <p:txBody>
            <a:bodyPr anchor="ctr" rtlCol="false" tIns="23034" lIns="23034" bIns="23034" rIns="23034"/>
            <a:lstStyle/>
            <a:p>
              <a:pPr algn="ctr">
                <a:lnSpc>
                  <a:spcPts val="1650"/>
                </a:lnSpc>
              </a:pPr>
            </a:p>
          </p:txBody>
        </p:sp>
      </p:grpSp>
      <p:sp>
        <p:nvSpPr>
          <p:cNvPr name="Freeform 43" id="43"/>
          <p:cNvSpPr/>
          <p:nvPr/>
        </p:nvSpPr>
        <p:spPr>
          <a:xfrm flipH="false" flipV="false" rot="0">
            <a:off x="3625917" y="8346056"/>
            <a:ext cx="507121" cy="507121"/>
          </a:xfrm>
          <a:custGeom>
            <a:avLst/>
            <a:gdLst/>
            <a:ahLst/>
            <a:cxnLst/>
            <a:rect r="r" b="b" t="t" l="l"/>
            <a:pathLst>
              <a:path h="507121" w="507121">
                <a:moveTo>
                  <a:pt x="0" y="0"/>
                </a:moveTo>
                <a:lnTo>
                  <a:pt x="507122" y="0"/>
                </a:lnTo>
                <a:lnTo>
                  <a:pt x="507122" y="507121"/>
                </a:lnTo>
                <a:lnTo>
                  <a:pt x="0" y="507121"/>
                </a:lnTo>
                <a:lnTo>
                  <a:pt x="0" y="0"/>
                </a:lnTo>
                <a:close/>
              </a:path>
            </a:pathLst>
          </a:custGeom>
          <a:blipFill>
            <a:blip r:embed="rId16"/>
            <a:stretch>
              <a:fillRect l="0" t="0" r="0" b="0"/>
            </a:stretch>
          </a:blipFill>
        </p:spPr>
      </p:sp>
      <p:sp>
        <p:nvSpPr>
          <p:cNvPr name="Freeform 44" id="44"/>
          <p:cNvSpPr/>
          <p:nvPr/>
        </p:nvSpPr>
        <p:spPr>
          <a:xfrm flipH="false" flipV="false" rot="0">
            <a:off x="4026273" y="9514295"/>
            <a:ext cx="451054" cy="556857"/>
          </a:xfrm>
          <a:custGeom>
            <a:avLst/>
            <a:gdLst/>
            <a:ahLst/>
            <a:cxnLst/>
            <a:rect r="r" b="b" t="t" l="l"/>
            <a:pathLst>
              <a:path h="556857" w="451054">
                <a:moveTo>
                  <a:pt x="0" y="0"/>
                </a:moveTo>
                <a:lnTo>
                  <a:pt x="451054" y="0"/>
                </a:lnTo>
                <a:lnTo>
                  <a:pt x="451054" y="556857"/>
                </a:lnTo>
                <a:lnTo>
                  <a:pt x="0" y="556857"/>
                </a:lnTo>
                <a:lnTo>
                  <a:pt x="0" y="0"/>
                </a:lnTo>
                <a:close/>
              </a:path>
            </a:pathLst>
          </a:custGeom>
          <a:blipFill>
            <a:blip r:embed="rId17"/>
            <a:stretch>
              <a:fillRect l="0" t="0" r="0" b="0"/>
            </a:stretch>
          </a:blipFill>
        </p:spPr>
      </p:sp>
      <p:sp>
        <p:nvSpPr>
          <p:cNvPr name="Freeform 45" id="45"/>
          <p:cNvSpPr/>
          <p:nvPr/>
        </p:nvSpPr>
        <p:spPr>
          <a:xfrm flipH="false" flipV="false" rot="0">
            <a:off x="3309316" y="393451"/>
            <a:ext cx="4433842" cy="3220078"/>
          </a:xfrm>
          <a:custGeom>
            <a:avLst/>
            <a:gdLst/>
            <a:ahLst/>
            <a:cxnLst/>
            <a:rect r="r" b="b" t="t" l="l"/>
            <a:pathLst>
              <a:path h="3220078" w="4433842">
                <a:moveTo>
                  <a:pt x="0" y="0"/>
                </a:moveTo>
                <a:lnTo>
                  <a:pt x="4433842" y="0"/>
                </a:lnTo>
                <a:lnTo>
                  <a:pt x="4433842" y="3220078"/>
                </a:lnTo>
                <a:lnTo>
                  <a:pt x="0" y="3220078"/>
                </a:lnTo>
                <a:lnTo>
                  <a:pt x="0" y="0"/>
                </a:lnTo>
                <a:close/>
              </a:path>
            </a:pathLst>
          </a:custGeom>
          <a:blipFill>
            <a:blip r:embed="rId18"/>
            <a:stretch>
              <a:fillRect l="0" t="0" r="0" b="0"/>
            </a:stretch>
          </a:blipFill>
        </p:spPr>
      </p:sp>
      <p:sp>
        <p:nvSpPr>
          <p:cNvPr name="Freeform 46" id="46"/>
          <p:cNvSpPr/>
          <p:nvPr/>
        </p:nvSpPr>
        <p:spPr>
          <a:xfrm flipH="false" flipV="false" rot="0">
            <a:off x="3935332" y="2149210"/>
            <a:ext cx="4185369" cy="2076989"/>
          </a:xfrm>
          <a:custGeom>
            <a:avLst/>
            <a:gdLst/>
            <a:ahLst/>
            <a:cxnLst/>
            <a:rect r="r" b="b" t="t" l="l"/>
            <a:pathLst>
              <a:path h="2076989" w="4185369">
                <a:moveTo>
                  <a:pt x="0" y="0"/>
                </a:moveTo>
                <a:lnTo>
                  <a:pt x="4185369" y="0"/>
                </a:lnTo>
                <a:lnTo>
                  <a:pt x="4185369" y="2076989"/>
                </a:lnTo>
                <a:lnTo>
                  <a:pt x="0" y="2076989"/>
                </a:lnTo>
                <a:lnTo>
                  <a:pt x="0" y="0"/>
                </a:lnTo>
                <a:close/>
              </a:path>
            </a:pathLst>
          </a:custGeom>
          <a:blipFill>
            <a:blip r:embed="rId19"/>
            <a:stretch>
              <a:fillRect l="0" t="0" r="0" b="0"/>
            </a:stretch>
          </a:blipFill>
        </p:spPr>
      </p:sp>
      <p:grpSp>
        <p:nvGrpSpPr>
          <p:cNvPr name="Group 47" id="47"/>
          <p:cNvGrpSpPr/>
          <p:nvPr/>
        </p:nvGrpSpPr>
        <p:grpSpPr>
          <a:xfrm rot="0">
            <a:off x="384711" y="8599617"/>
            <a:ext cx="812331" cy="812331"/>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9" id="49"/>
            <p:cNvSpPr txBox="true"/>
            <p:nvPr/>
          </p:nvSpPr>
          <p:spPr>
            <a:xfrm>
              <a:off x="76200" y="66675"/>
              <a:ext cx="660400" cy="669925"/>
            </a:xfrm>
            <a:prstGeom prst="rect">
              <a:avLst/>
            </a:prstGeom>
          </p:spPr>
          <p:txBody>
            <a:bodyPr anchor="ctr" rtlCol="false" tIns="23034" lIns="23034" bIns="23034" rIns="23034"/>
            <a:lstStyle/>
            <a:p>
              <a:pPr algn="ctr">
                <a:lnSpc>
                  <a:spcPts val="1650"/>
                </a:lnSpc>
              </a:pPr>
            </a:p>
          </p:txBody>
        </p:sp>
      </p:grpSp>
      <p:sp>
        <p:nvSpPr>
          <p:cNvPr name="Freeform 50" id="50"/>
          <p:cNvSpPr/>
          <p:nvPr/>
        </p:nvSpPr>
        <p:spPr>
          <a:xfrm flipH="false" flipV="false" rot="-1800000">
            <a:off x="26088" y="9146230"/>
            <a:ext cx="566405" cy="345507"/>
          </a:xfrm>
          <a:custGeom>
            <a:avLst/>
            <a:gdLst/>
            <a:ahLst/>
            <a:cxnLst/>
            <a:rect r="r" b="b" t="t" l="l"/>
            <a:pathLst>
              <a:path h="345507" w="566405">
                <a:moveTo>
                  <a:pt x="0" y="0"/>
                </a:moveTo>
                <a:lnTo>
                  <a:pt x="566405" y="0"/>
                </a:lnTo>
                <a:lnTo>
                  <a:pt x="566405" y="345508"/>
                </a:lnTo>
                <a:lnTo>
                  <a:pt x="0" y="34550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51" id="51"/>
          <p:cNvSpPr/>
          <p:nvPr/>
        </p:nvSpPr>
        <p:spPr>
          <a:xfrm flipH="false" flipV="false" rot="0">
            <a:off x="111605" y="3300193"/>
            <a:ext cx="491679" cy="634424"/>
          </a:xfrm>
          <a:custGeom>
            <a:avLst/>
            <a:gdLst/>
            <a:ahLst/>
            <a:cxnLst/>
            <a:rect r="r" b="b" t="t" l="l"/>
            <a:pathLst>
              <a:path h="634424" w="491679">
                <a:moveTo>
                  <a:pt x="0" y="0"/>
                </a:moveTo>
                <a:lnTo>
                  <a:pt x="491679" y="0"/>
                </a:lnTo>
                <a:lnTo>
                  <a:pt x="491679" y="634424"/>
                </a:lnTo>
                <a:lnTo>
                  <a:pt x="0" y="634424"/>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52" id="52"/>
          <p:cNvSpPr/>
          <p:nvPr/>
        </p:nvSpPr>
        <p:spPr>
          <a:xfrm flipH="false" flipV="false" rot="0">
            <a:off x="3730138" y="4230189"/>
            <a:ext cx="427888" cy="560330"/>
          </a:xfrm>
          <a:custGeom>
            <a:avLst/>
            <a:gdLst/>
            <a:ahLst/>
            <a:cxnLst/>
            <a:rect r="r" b="b" t="t" l="l"/>
            <a:pathLst>
              <a:path h="560330" w="427888">
                <a:moveTo>
                  <a:pt x="0" y="0"/>
                </a:moveTo>
                <a:lnTo>
                  <a:pt x="427888" y="0"/>
                </a:lnTo>
                <a:lnTo>
                  <a:pt x="427888" y="560330"/>
                </a:lnTo>
                <a:lnTo>
                  <a:pt x="0" y="560330"/>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53" id="53"/>
          <p:cNvSpPr/>
          <p:nvPr/>
        </p:nvSpPr>
        <p:spPr>
          <a:xfrm flipH="false" flipV="false" rot="0">
            <a:off x="183058" y="344640"/>
            <a:ext cx="728324" cy="921929"/>
          </a:xfrm>
          <a:custGeom>
            <a:avLst/>
            <a:gdLst/>
            <a:ahLst/>
            <a:cxnLst/>
            <a:rect r="r" b="b" t="t" l="l"/>
            <a:pathLst>
              <a:path h="921929" w="728324">
                <a:moveTo>
                  <a:pt x="0" y="0"/>
                </a:moveTo>
                <a:lnTo>
                  <a:pt x="728324" y="0"/>
                </a:lnTo>
                <a:lnTo>
                  <a:pt x="728324" y="921930"/>
                </a:lnTo>
                <a:lnTo>
                  <a:pt x="0" y="921930"/>
                </a:lnTo>
                <a:lnTo>
                  <a:pt x="0" y="0"/>
                </a:lnTo>
                <a:close/>
              </a:path>
            </a:pathLst>
          </a:custGeom>
          <a:blipFill>
            <a:blip r:embed="rId26"/>
            <a:stretch>
              <a:fillRect l="0" t="0" r="0" b="0"/>
            </a:stretch>
          </a:blipFill>
        </p:spPr>
      </p:sp>
      <p:sp>
        <p:nvSpPr>
          <p:cNvPr name="Freeform 54" id="54"/>
          <p:cNvSpPr/>
          <p:nvPr/>
        </p:nvSpPr>
        <p:spPr>
          <a:xfrm flipH="false" flipV="false" rot="0">
            <a:off x="4906373" y="3131568"/>
            <a:ext cx="1239728" cy="787227"/>
          </a:xfrm>
          <a:custGeom>
            <a:avLst/>
            <a:gdLst/>
            <a:ahLst/>
            <a:cxnLst/>
            <a:rect r="r" b="b" t="t" l="l"/>
            <a:pathLst>
              <a:path h="787227" w="1239728">
                <a:moveTo>
                  <a:pt x="0" y="0"/>
                </a:moveTo>
                <a:lnTo>
                  <a:pt x="1239728" y="0"/>
                </a:lnTo>
                <a:lnTo>
                  <a:pt x="1239728" y="787227"/>
                </a:lnTo>
                <a:lnTo>
                  <a:pt x="0" y="787227"/>
                </a:lnTo>
                <a:lnTo>
                  <a:pt x="0" y="0"/>
                </a:lnTo>
                <a:close/>
              </a:path>
            </a:pathLst>
          </a:custGeom>
          <a:blipFill>
            <a:blip r:embed="rId27"/>
            <a:stretch>
              <a:fillRect l="0" t="0" r="0" b="0"/>
            </a:stretch>
          </a:blipFill>
        </p:spPr>
      </p:sp>
      <p:sp>
        <p:nvSpPr>
          <p:cNvPr name="Freeform 55" id="55"/>
          <p:cNvSpPr/>
          <p:nvPr/>
        </p:nvSpPr>
        <p:spPr>
          <a:xfrm flipH="false" flipV="false" rot="0">
            <a:off x="5298697" y="3470487"/>
            <a:ext cx="234000" cy="293836"/>
          </a:xfrm>
          <a:custGeom>
            <a:avLst/>
            <a:gdLst/>
            <a:ahLst/>
            <a:cxnLst/>
            <a:rect r="r" b="b" t="t" l="l"/>
            <a:pathLst>
              <a:path h="293836" w="234000">
                <a:moveTo>
                  <a:pt x="0" y="0"/>
                </a:moveTo>
                <a:lnTo>
                  <a:pt x="234000" y="0"/>
                </a:lnTo>
                <a:lnTo>
                  <a:pt x="234000" y="293836"/>
                </a:lnTo>
                <a:lnTo>
                  <a:pt x="0" y="293836"/>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TextBox 56" id="56"/>
          <p:cNvSpPr txBox="true"/>
          <p:nvPr/>
        </p:nvSpPr>
        <p:spPr>
          <a:xfrm rot="0">
            <a:off x="812331" y="4353845"/>
            <a:ext cx="2496985" cy="387985"/>
          </a:xfrm>
          <a:prstGeom prst="rect">
            <a:avLst/>
          </a:prstGeom>
        </p:spPr>
        <p:txBody>
          <a:bodyPr anchor="t" rtlCol="false" tIns="0" lIns="0" bIns="0" rIns="0">
            <a:spAutoFit/>
          </a:bodyPr>
          <a:lstStyle/>
          <a:p>
            <a:pPr algn="l">
              <a:lnSpc>
                <a:spcPts val="1399"/>
              </a:lnSpc>
            </a:pPr>
            <a:r>
              <a:rPr lang="en-US" sz="1399">
                <a:solidFill>
                  <a:srgbClr val="334731"/>
                </a:solidFill>
                <a:latin typeface="Ample Display"/>
                <a:ea typeface="Ample Display"/>
                <a:cs typeface="Ample Display"/>
                <a:sym typeface="Ample Display"/>
              </a:rPr>
              <a:t>Δημιουργείστε προϊόντα καθαρισμού και ομορφιάς </a:t>
            </a:r>
          </a:p>
        </p:txBody>
      </p:sp>
      <p:sp>
        <p:nvSpPr>
          <p:cNvPr name="TextBox 57" id="57"/>
          <p:cNvSpPr txBox="true"/>
          <p:nvPr/>
        </p:nvSpPr>
        <p:spPr>
          <a:xfrm rot="0">
            <a:off x="842084" y="5353437"/>
            <a:ext cx="2103251" cy="232092"/>
          </a:xfrm>
          <a:prstGeom prst="rect">
            <a:avLst/>
          </a:prstGeom>
        </p:spPr>
        <p:txBody>
          <a:bodyPr anchor="t" rtlCol="false" tIns="0" lIns="0" bIns="0" rIns="0">
            <a:spAutoFit/>
          </a:bodyPr>
          <a:lstStyle/>
          <a:p>
            <a:pPr algn="l">
              <a:lnSpc>
                <a:spcPts val="1539"/>
              </a:lnSpc>
            </a:pPr>
            <a:r>
              <a:rPr lang="en-US" sz="1399">
                <a:solidFill>
                  <a:srgbClr val="334731"/>
                </a:solidFill>
                <a:latin typeface="Ample Display"/>
                <a:ea typeface="Ample Display"/>
                <a:cs typeface="Ample Display"/>
                <a:sym typeface="Ample Display"/>
              </a:rPr>
              <a:t>Βιώσιμη Κηπουρική</a:t>
            </a:r>
          </a:p>
        </p:txBody>
      </p:sp>
      <p:sp>
        <p:nvSpPr>
          <p:cNvPr name="TextBox 58" id="58"/>
          <p:cNvSpPr txBox="true"/>
          <p:nvPr/>
        </p:nvSpPr>
        <p:spPr>
          <a:xfrm rot="0">
            <a:off x="1231996" y="1025712"/>
            <a:ext cx="4717425" cy="504825"/>
          </a:xfrm>
          <a:prstGeom prst="rect">
            <a:avLst/>
          </a:prstGeom>
        </p:spPr>
        <p:txBody>
          <a:bodyPr anchor="t" rtlCol="false" tIns="0" lIns="0" bIns="0" rIns="0">
            <a:spAutoFit/>
          </a:bodyPr>
          <a:lstStyle/>
          <a:p>
            <a:pPr algn="l">
              <a:lnSpc>
                <a:spcPts val="3300"/>
              </a:lnSpc>
            </a:pPr>
            <a:r>
              <a:rPr lang="en-US" sz="3000">
                <a:solidFill>
                  <a:srgbClr val="334731"/>
                </a:solidFill>
                <a:latin typeface="Ample Display"/>
                <a:ea typeface="Ample Display"/>
                <a:cs typeface="Ample Display"/>
                <a:sym typeface="Ample Display"/>
              </a:rPr>
              <a:t>Βιώσιμες Πρακτικές</a:t>
            </a:r>
          </a:p>
        </p:txBody>
      </p:sp>
      <p:sp>
        <p:nvSpPr>
          <p:cNvPr name="TextBox 59" id="59"/>
          <p:cNvSpPr txBox="true"/>
          <p:nvPr/>
        </p:nvSpPr>
        <p:spPr>
          <a:xfrm rot="0">
            <a:off x="812331" y="1921062"/>
            <a:ext cx="3156711" cy="216535"/>
          </a:xfrm>
          <a:prstGeom prst="rect">
            <a:avLst/>
          </a:prstGeom>
        </p:spPr>
        <p:txBody>
          <a:bodyPr anchor="t" rtlCol="false" tIns="0" lIns="0" bIns="0" rIns="0">
            <a:spAutoFit/>
          </a:bodyPr>
          <a:lstStyle/>
          <a:p>
            <a:pPr algn="l">
              <a:lnSpc>
                <a:spcPts val="1400"/>
              </a:lnSpc>
            </a:pPr>
            <a:r>
              <a:rPr lang="en-US" sz="1400">
                <a:solidFill>
                  <a:srgbClr val="334731"/>
                </a:solidFill>
                <a:latin typeface="Ample Display"/>
                <a:ea typeface="Ample Display"/>
                <a:cs typeface="Ample Display"/>
                <a:sym typeface="Ample Display"/>
              </a:rPr>
              <a:t>Αποφύγετε προϊόντα μιας χρήσης </a:t>
            </a:r>
          </a:p>
        </p:txBody>
      </p:sp>
      <p:sp>
        <p:nvSpPr>
          <p:cNvPr name="TextBox 60" id="60"/>
          <p:cNvSpPr txBox="true"/>
          <p:nvPr/>
        </p:nvSpPr>
        <p:spPr>
          <a:xfrm rot="0">
            <a:off x="795950" y="3185617"/>
            <a:ext cx="2903151" cy="211772"/>
          </a:xfrm>
          <a:prstGeom prst="rect">
            <a:avLst/>
          </a:prstGeom>
        </p:spPr>
        <p:txBody>
          <a:bodyPr anchor="t" rtlCol="false" tIns="0" lIns="0" bIns="0" rIns="0">
            <a:spAutoFit/>
          </a:bodyPr>
          <a:lstStyle/>
          <a:p>
            <a:pPr algn="l">
              <a:lnSpc>
                <a:spcPts val="1399"/>
              </a:lnSpc>
            </a:pPr>
            <a:r>
              <a:rPr lang="en-US" sz="1399">
                <a:solidFill>
                  <a:srgbClr val="334731"/>
                </a:solidFill>
                <a:latin typeface="Ample Display"/>
                <a:ea typeface="Ample Display"/>
                <a:cs typeface="Ample Display"/>
                <a:sym typeface="Ample Display"/>
              </a:rPr>
              <a:t>Μειώστε τη σπατάλη φαγητών </a:t>
            </a:r>
          </a:p>
        </p:txBody>
      </p:sp>
      <p:sp>
        <p:nvSpPr>
          <p:cNvPr name="TextBox 61" id="61"/>
          <p:cNvSpPr txBox="true"/>
          <p:nvPr/>
        </p:nvSpPr>
        <p:spPr>
          <a:xfrm rot="0">
            <a:off x="812331" y="2196052"/>
            <a:ext cx="2952162" cy="951464"/>
          </a:xfrm>
          <a:prstGeom prst="rect">
            <a:avLst/>
          </a:prstGeom>
        </p:spPr>
        <p:txBody>
          <a:bodyPr anchor="t" rtlCol="false" tIns="0" lIns="0" bIns="0" rIns="0">
            <a:spAutoFit/>
          </a:bodyPr>
          <a:lstStyle/>
          <a:p>
            <a:pPr algn="l">
              <a:lnSpc>
                <a:spcPts val="1075"/>
              </a:lnSpc>
            </a:pPr>
            <a:r>
              <a:rPr lang="en-US" sz="978">
                <a:solidFill>
                  <a:srgbClr val="334731"/>
                </a:solidFill>
                <a:latin typeface="Barlow SemiCondensed"/>
                <a:ea typeface="Barlow SemiCondensed"/>
                <a:cs typeface="Barlow SemiCondensed"/>
                <a:sym typeface="Barlow SemiCondensed"/>
              </a:rPr>
              <a:t>Χρησιμοποιήστε επαναχρησιμοποιούμενα προϊόντα και αποφύγετε το χαρτί, το φελιζόλ, το πλαστικό και άλλα προϊόντα  μιας χρήσης. Αντί αυτών, επιλέξτε ανακυκλώσιμα υλικά που μπορούν να χρησιμοποιηθούν ξανά και ξανά. Επίσης αποφύγετε προϊόντα που είναι επικίνδυνα για τον πλανήτη μας. </a:t>
            </a:r>
          </a:p>
        </p:txBody>
      </p:sp>
      <p:sp>
        <p:nvSpPr>
          <p:cNvPr name="TextBox 62" id="62"/>
          <p:cNvSpPr txBox="true"/>
          <p:nvPr/>
        </p:nvSpPr>
        <p:spPr>
          <a:xfrm rot="0">
            <a:off x="4215986" y="3934617"/>
            <a:ext cx="2053510" cy="211772"/>
          </a:xfrm>
          <a:prstGeom prst="rect">
            <a:avLst/>
          </a:prstGeom>
        </p:spPr>
        <p:txBody>
          <a:bodyPr anchor="t" rtlCol="false" tIns="0" lIns="0" bIns="0" rIns="0">
            <a:spAutoFit/>
          </a:bodyPr>
          <a:lstStyle/>
          <a:p>
            <a:pPr algn="l">
              <a:lnSpc>
                <a:spcPts val="1399"/>
              </a:lnSpc>
            </a:pPr>
            <a:r>
              <a:rPr lang="en-US" sz="1399">
                <a:solidFill>
                  <a:srgbClr val="334731"/>
                </a:solidFill>
                <a:latin typeface="Ample Display"/>
                <a:ea typeface="Ample Display"/>
                <a:cs typeface="Ample Display"/>
                <a:sym typeface="Ample Display"/>
              </a:rPr>
              <a:t>ΚΟΜΠΟΣΤΟΠΟΙΗΣΗ</a:t>
            </a:r>
          </a:p>
        </p:txBody>
      </p:sp>
      <p:sp>
        <p:nvSpPr>
          <p:cNvPr name="TextBox 63" id="63"/>
          <p:cNvSpPr txBox="true"/>
          <p:nvPr/>
        </p:nvSpPr>
        <p:spPr>
          <a:xfrm rot="0">
            <a:off x="812331" y="3450568"/>
            <a:ext cx="3156711" cy="853507"/>
          </a:xfrm>
          <a:prstGeom prst="rect">
            <a:avLst/>
          </a:prstGeom>
        </p:spPr>
        <p:txBody>
          <a:bodyPr anchor="t" rtlCol="false" tIns="0" lIns="0" bIns="0" rIns="0">
            <a:spAutoFit/>
          </a:bodyPr>
          <a:lstStyle/>
          <a:p>
            <a:pPr algn="l">
              <a:lnSpc>
                <a:spcPts val="1136"/>
              </a:lnSpc>
            </a:pPr>
            <a:r>
              <a:rPr lang="en-US" sz="1032">
                <a:solidFill>
                  <a:srgbClr val="334731"/>
                </a:solidFill>
                <a:latin typeface="Barlow SemiCondensed"/>
                <a:ea typeface="Barlow SemiCondensed"/>
                <a:cs typeface="Barlow SemiCondensed"/>
                <a:sym typeface="Barlow SemiCondensed"/>
              </a:rPr>
              <a:t>Μειώστε τη σπατάλη τροφίμων αποθηκεύοντας σωστά τα τρόφιμα, κομποστοποιώντας, δημιουργώντας πλάνα γευμάτων, χρησιμοποιώντας δημιουργικά τα υπολείμματα, αποφεύγοντας την υπερβολική αγορά και αποφεύγοντας την αγορά προϊόντων με σύντομη ημερομηνία λήξεως </a:t>
            </a:r>
          </a:p>
        </p:txBody>
      </p:sp>
      <p:sp>
        <p:nvSpPr>
          <p:cNvPr name="TextBox 64" id="64"/>
          <p:cNvSpPr txBox="true"/>
          <p:nvPr/>
        </p:nvSpPr>
        <p:spPr>
          <a:xfrm rot="0">
            <a:off x="812331" y="4748341"/>
            <a:ext cx="2929816" cy="575056"/>
          </a:xfrm>
          <a:prstGeom prst="rect">
            <a:avLst/>
          </a:prstGeom>
        </p:spPr>
        <p:txBody>
          <a:bodyPr anchor="t" rtlCol="false" tIns="0" lIns="0" bIns="0" rIns="0">
            <a:spAutoFit/>
          </a:bodyPr>
          <a:lstStyle/>
          <a:p>
            <a:pPr algn="l">
              <a:lnSpc>
                <a:spcPts val="1132"/>
              </a:lnSpc>
            </a:pPr>
            <a:r>
              <a:rPr lang="en-US" sz="1029">
                <a:solidFill>
                  <a:srgbClr val="334731"/>
                </a:solidFill>
                <a:latin typeface="Barlow SemiCondensed"/>
                <a:ea typeface="Barlow SemiCondensed"/>
                <a:cs typeface="Barlow SemiCondensed"/>
                <a:sym typeface="Barlow SemiCondensed"/>
              </a:rPr>
              <a:t>Η παρασκευή δικών σας προϊόντων καθαρισμού και ομορφιάς, αποτελεί απλή και πιο οικονομική, χωρίς χημικά, μη τοξική και ασφαλέστερη επιλογή για εσάς και τον πλανήτη. </a:t>
            </a:r>
          </a:p>
        </p:txBody>
      </p:sp>
      <p:sp>
        <p:nvSpPr>
          <p:cNvPr name="TextBox 65" id="65"/>
          <p:cNvSpPr txBox="true"/>
          <p:nvPr/>
        </p:nvSpPr>
        <p:spPr>
          <a:xfrm rot="0">
            <a:off x="842084" y="5632844"/>
            <a:ext cx="2929524" cy="1003935"/>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Εξοικονομήστε νερό, χρησιμοποιείστε στρώματα εδαφοκάλυψης, επαναχρησιμοποιήστε το νερό της βροχής, κομποστοποιήστε, φυτέψτε δέντρα και επιλέξτε φυτά και γρασίδι ανθεκτικά στη ξηρασία. Επίσης, η καλλιέργεια των τροφών σας γίνεται επωφελής και βιώσιμη </a:t>
            </a:r>
          </a:p>
        </p:txBody>
      </p:sp>
      <p:sp>
        <p:nvSpPr>
          <p:cNvPr name="TextBox 66" id="66"/>
          <p:cNvSpPr txBox="true"/>
          <p:nvPr/>
        </p:nvSpPr>
        <p:spPr>
          <a:xfrm rot="0">
            <a:off x="596648" y="6779343"/>
            <a:ext cx="2866391" cy="387985"/>
          </a:xfrm>
          <a:prstGeom prst="rect">
            <a:avLst/>
          </a:prstGeom>
        </p:spPr>
        <p:txBody>
          <a:bodyPr anchor="t" rtlCol="false" tIns="0" lIns="0" bIns="0" rIns="0">
            <a:spAutoFit/>
          </a:bodyPr>
          <a:lstStyle/>
          <a:p>
            <a:pPr algn="l">
              <a:lnSpc>
                <a:spcPts val="1399"/>
              </a:lnSpc>
            </a:pPr>
            <a:r>
              <a:rPr lang="en-US" sz="1399">
                <a:solidFill>
                  <a:srgbClr val="334731"/>
                </a:solidFill>
                <a:latin typeface="Ample Display"/>
                <a:ea typeface="Ample Display"/>
                <a:cs typeface="Ample Display"/>
                <a:sym typeface="Ample Display"/>
              </a:rPr>
              <a:t>Φιλικές προς το Περιβάλλον συσκευασίες</a:t>
            </a:r>
          </a:p>
        </p:txBody>
      </p:sp>
      <p:sp>
        <p:nvSpPr>
          <p:cNvPr name="TextBox 67" id="67"/>
          <p:cNvSpPr txBox="true"/>
          <p:nvPr/>
        </p:nvSpPr>
        <p:spPr>
          <a:xfrm rot="0">
            <a:off x="183058" y="7234003"/>
            <a:ext cx="3133490" cy="861060"/>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Λάβετε υπόψιν σας τα υλικά και τις συσκευασίες που χρησιμοποιείτε. Επιλέξτε συσκευασίες κομποστοποίησης, αποστείλτε  προϊόντα σε μεγάλες ποσότητες και χρησιμοποιήστε υλικά που μπορούν να επαναχρησιμοποιηθούν ή να ανακυκλωθούν </a:t>
            </a:r>
          </a:p>
        </p:txBody>
      </p:sp>
      <p:sp>
        <p:nvSpPr>
          <p:cNvPr name="TextBox 68" id="68"/>
          <p:cNvSpPr txBox="true"/>
          <p:nvPr/>
        </p:nvSpPr>
        <p:spPr>
          <a:xfrm rot="0">
            <a:off x="547220" y="8095064"/>
            <a:ext cx="2103251" cy="232092"/>
          </a:xfrm>
          <a:prstGeom prst="rect">
            <a:avLst/>
          </a:prstGeom>
        </p:spPr>
        <p:txBody>
          <a:bodyPr anchor="t" rtlCol="false" tIns="0" lIns="0" bIns="0" rIns="0">
            <a:spAutoFit/>
          </a:bodyPr>
          <a:lstStyle/>
          <a:p>
            <a:pPr algn="l">
              <a:lnSpc>
                <a:spcPts val="1539"/>
              </a:lnSpc>
            </a:pPr>
            <a:r>
              <a:rPr lang="en-US" sz="1399">
                <a:solidFill>
                  <a:srgbClr val="334731"/>
                </a:solidFill>
                <a:latin typeface="Ample Display"/>
                <a:ea typeface="Ample Display"/>
                <a:cs typeface="Ample Display"/>
                <a:sym typeface="Ample Display"/>
              </a:rPr>
              <a:t>Ανακύκλωσε σωστά</a:t>
            </a:r>
          </a:p>
        </p:txBody>
      </p:sp>
      <p:sp>
        <p:nvSpPr>
          <p:cNvPr name="TextBox 69" id="69"/>
          <p:cNvSpPr txBox="true"/>
          <p:nvPr/>
        </p:nvSpPr>
        <p:spPr>
          <a:xfrm rot="0">
            <a:off x="486539" y="8393831"/>
            <a:ext cx="3148568" cy="718185"/>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Βεβαιωθείτε ότι τα απόβλητα είναι καθαρά, άδεια και στεγνά πριν από την ανακύκλωση. Συνδυάστε παρόμοια υλικά, γνωρίστε τους τύπους πλαστικών και ενημερωθείτε για τις πρακτικές ανακύκλωσης στη περιοχή σας </a:t>
            </a:r>
          </a:p>
        </p:txBody>
      </p:sp>
      <p:sp>
        <p:nvSpPr>
          <p:cNvPr name="TextBox 70" id="70"/>
          <p:cNvSpPr txBox="true"/>
          <p:nvPr/>
        </p:nvSpPr>
        <p:spPr>
          <a:xfrm rot="0">
            <a:off x="4172313" y="4174964"/>
            <a:ext cx="3310932" cy="1432560"/>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Αγοράστε κάδο κομποστοποίησης ανθεκτικό σε τρωκτικά. Επιλέξτε το κατάλληλο σημείο που επιτρέπει τη σωστή αποστράγγιση και τη παρουσία σκουληκιών. Χρησιμοποιήστε σωστά υλικά: φλούδες λαχανικών, υπολείμματα φρούτων, φακελάκια τσαγιού- πράσινα υλικά καθώς και κομμένα  φυτά και χόρτα, τεμαχισμένο χαρτόνι/εφημερίδες και τσόφλια αυγών -καφέ υλικά. Επιτρέψτε τον καλό αερισμό και προσθέστε κατακάθι και άλλους μικροοργανισμούς για να επιτυχανύτετε τη διαδικασία αποσύνθεσης.  </a:t>
            </a:r>
          </a:p>
        </p:txBody>
      </p:sp>
      <p:sp>
        <p:nvSpPr>
          <p:cNvPr name="TextBox 71" id="71"/>
          <p:cNvSpPr txBox="true"/>
          <p:nvPr/>
        </p:nvSpPr>
        <p:spPr>
          <a:xfrm rot="0">
            <a:off x="3699100" y="6180612"/>
            <a:ext cx="3784145" cy="718185"/>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Χρησιμοποιήστε ότι έχετε, αποφύγετε την υπερκατανάλωση και σκεφτείτε τη δυνατότητα ενοικίασης, αγοράς μεταχειρισμένων προϊόντων ή κατασκευής τους από εσάς. Αγοράστε καλύτερα προϊόντα, ανθεκτικά, ηθικά παραγόμενα, εύκολα επισκευάσιμα και βιώσιμα. </a:t>
            </a:r>
          </a:p>
        </p:txBody>
      </p:sp>
      <p:sp>
        <p:nvSpPr>
          <p:cNvPr name="TextBox 72" id="72"/>
          <p:cNvSpPr txBox="true"/>
          <p:nvPr/>
        </p:nvSpPr>
        <p:spPr>
          <a:xfrm rot="0">
            <a:off x="4128532" y="5764052"/>
            <a:ext cx="3344014" cy="387985"/>
          </a:xfrm>
          <a:prstGeom prst="rect">
            <a:avLst/>
          </a:prstGeom>
        </p:spPr>
        <p:txBody>
          <a:bodyPr anchor="t" rtlCol="false" tIns="0" lIns="0" bIns="0" rIns="0">
            <a:spAutoFit/>
          </a:bodyPr>
          <a:lstStyle/>
          <a:p>
            <a:pPr algn="l">
              <a:lnSpc>
                <a:spcPts val="1399"/>
              </a:lnSpc>
            </a:pPr>
            <a:r>
              <a:rPr lang="en-US" sz="1399">
                <a:solidFill>
                  <a:srgbClr val="334731"/>
                </a:solidFill>
                <a:latin typeface="Ample Display"/>
                <a:ea typeface="Ample Display"/>
                <a:cs typeface="Ample Display"/>
                <a:sym typeface="Ample Display"/>
              </a:rPr>
              <a:t>Αγοράστε λιγότερα, αγοράστε καλύτερα </a:t>
            </a:r>
          </a:p>
        </p:txBody>
      </p:sp>
      <p:sp>
        <p:nvSpPr>
          <p:cNvPr name="TextBox 73" id="73"/>
          <p:cNvSpPr txBox="true"/>
          <p:nvPr/>
        </p:nvSpPr>
        <p:spPr>
          <a:xfrm rot="0">
            <a:off x="4133039" y="6963769"/>
            <a:ext cx="3387687" cy="211772"/>
          </a:xfrm>
          <a:prstGeom prst="rect">
            <a:avLst/>
          </a:prstGeom>
        </p:spPr>
        <p:txBody>
          <a:bodyPr anchor="t" rtlCol="false" tIns="0" lIns="0" bIns="0" rIns="0">
            <a:spAutoFit/>
          </a:bodyPr>
          <a:lstStyle/>
          <a:p>
            <a:pPr algn="l">
              <a:lnSpc>
                <a:spcPts val="1399"/>
              </a:lnSpc>
            </a:pPr>
            <a:r>
              <a:rPr lang="en-US" sz="1399">
                <a:solidFill>
                  <a:srgbClr val="334731"/>
                </a:solidFill>
                <a:latin typeface="Ample Display"/>
                <a:ea typeface="Ample Display"/>
                <a:cs typeface="Ample Display"/>
                <a:sym typeface="Ample Display"/>
              </a:rPr>
              <a:t>Χρησιμοποιήστε το νερό με σύνεση </a:t>
            </a:r>
          </a:p>
        </p:txBody>
      </p:sp>
      <p:sp>
        <p:nvSpPr>
          <p:cNvPr name="TextBox 74" id="74"/>
          <p:cNvSpPr txBox="true"/>
          <p:nvPr/>
        </p:nvSpPr>
        <p:spPr>
          <a:xfrm rot="0">
            <a:off x="3985184" y="7232691"/>
            <a:ext cx="3503503" cy="1146810"/>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Επιδιορθώστε διαρροές και επαναχρησιμοποιήστε το βρόχινο νερό ή το νερό μπάνιου/κήπου. Χρησιμοποι-είστε το πλυντήριο ρούχων και πιάτων όταν είναι πλήρη. Κλείστε το νερό όταν βουρτσίζετε τα δόντια σας ή σαπουνίζετε τα χέρια σας. Καθαρίστε βρύσες και αεριστήρες από ιζήματα και συσσωρεύσεις. Χρησιμοποιείστε κουβά για πλύσιμο του αυτοκινήτου.  Μειώστε το χρόνο στο ντους. </a:t>
            </a:r>
          </a:p>
        </p:txBody>
      </p:sp>
      <p:sp>
        <p:nvSpPr>
          <p:cNvPr name="TextBox 75" id="75"/>
          <p:cNvSpPr txBox="true"/>
          <p:nvPr/>
        </p:nvSpPr>
        <p:spPr>
          <a:xfrm rot="0">
            <a:off x="3944082" y="8710385"/>
            <a:ext cx="3544606" cy="718185"/>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Σβήστε ή αποσυνδέστε φώτα και συσκευές που δεν χρησιμοποιούνται και χρησιμοποιείτε λαμπτήρες LED. Κλείστε πόρτες, διαχειριστείτε θέρμανση και ψύξη, μονώστε σωστά το σπίτι σας και χρησιμοποιείστε ηλιακή ενέργεια. Αποφύγετε τη χρήση στεγνωτηρίου ρούχων. </a:t>
            </a:r>
          </a:p>
        </p:txBody>
      </p:sp>
      <p:sp>
        <p:nvSpPr>
          <p:cNvPr name="TextBox 76" id="76"/>
          <p:cNvSpPr txBox="true"/>
          <p:nvPr/>
        </p:nvSpPr>
        <p:spPr>
          <a:xfrm rot="0">
            <a:off x="4251800" y="8465226"/>
            <a:ext cx="3353651" cy="211772"/>
          </a:xfrm>
          <a:prstGeom prst="rect">
            <a:avLst/>
          </a:prstGeom>
        </p:spPr>
        <p:txBody>
          <a:bodyPr anchor="t" rtlCol="false" tIns="0" lIns="0" bIns="0" rIns="0">
            <a:spAutoFit/>
          </a:bodyPr>
          <a:lstStyle/>
          <a:p>
            <a:pPr algn="l">
              <a:lnSpc>
                <a:spcPts val="1399"/>
              </a:lnSpc>
            </a:pPr>
            <a:r>
              <a:rPr lang="en-US" sz="1399">
                <a:solidFill>
                  <a:srgbClr val="334731"/>
                </a:solidFill>
                <a:latin typeface="Ample Display"/>
                <a:ea typeface="Ample Display"/>
                <a:cs typeface="Ample Display"/>
                <a:sym typeface="Ample Display"/>
              </a:rPr>
              <a:t>Μειώστε τη χρήση ενέργειας </a:t>
            </a:r>
          </a:p>
        </p:txBody>
      </p:sp>
      <p:sp>
        <p:nvSpPr>
          <p:cNvPr name="TextBox 77" id="77"/>
          <p:cNvSpPr txBox="true"/>
          <p:nvPr/>
        </p:nvSpPr>
        <p:spPr>
          <a:xfrm rot="0">
            <a:off x="309290" y="9369658"/>
            <a:ext cx="3841034" cy="1289685"/>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Αγοράζοντας, επενδύοντας, τρώγοντας και υποστηρίζοντας τοπικά προϊόντα  και επιχειρήσεις αντί για διαδικτυακές ή μεγάλες αλυσίδες, ενισχύετε τη βιωσιμότητα, το περιβάλλον και τη τοπική οικονομία. Επισκεφθείτε λαϊκές αγορές, αγοράστε και δωρίστε τοπικά έργα τέχνης και διακοσμητικά, φάτε σε τοπικά εστιατόρια, παρακολουθήστε τοπικά μαθήματα και εκδηλώσεις, υποστηρίξτε τοπικές επιχειρήσεις στα Μέσα Κοινωνικής Δικτύωσης, αφήστε  κριτικές και προσλάβετε μικρότερες επιχειρήσεις.</a:t>
            </a:r>
          </a:p>
        </p:txBody>
      </p:sp>
      <p:sp>
        <p:nvSpPr>
          <p:cNvPr name="TextBox 78" id="78"/>
          <p:cNvSpPr txBox="true"/>
          <p:nvPr/>
        </p:nvSpPr>
        <p:spPr>
          <a:xfrm rot="0">
            <a:off x="477117" y="9153567"/>
            <a:ext cx="2693485" cy="211772"/>
          </a:xfrm>
          <a:prstGeom prst="rect">
            <a:avLst/>
          </a:prstGeom>
        </p:spPr>
        <p:txBody>
          <a:bodyPr anchor="t" rtlCol="false" tIns="0" lIns="0" bIns="0" rIns="0">
            <a:spAutoFit/>
          </a:bodyPr>
          <a:lstStyle/>
          <a:p>
            <a:pPr algn="l">
              <a:lnSpc>
                <a:spcPts val="1399"/>
              </a:lnSpc>
            </a:pPr>
            <a:r>
              <a:rPr lang="en-US" sz="1399">
                <a:solidFill>
                  <a:srgbClr val="334731"/>
                </a:solidFill>
                <a:latin typeface="Ample Display"/>
                <a:ea typeface="Ample Display"/>
                <a:cs typeface="Ample Display"/>
                <a:sym typeface="Ample Display"/>
              </a:rPr>
              <a:t>Υποστήριξε τοπικά προϊόντα </a:t>
            </a:r>
          </a:p>
        </p:txBody>
      </p:sp>
      <p:sp>
        <p:nvSpPr>
          <p:cNvPr name="TextBox 79" id="79"/>
          <p:cNvSpPr txBox="true"/>
          <p:nvPr/>
        </p:nvSpPr>
        <p:spPr>
          <a:xfrm rot="0">
            <a:off x="4405634" y="9514295"/>
            <a:ext cx="3337525" cy="211772"/>
          </a:xfrm>
          <a:prstGeom prst="rect">
            <a:avLst/>
          </a:prstGeom>
        </p:spPr>
        <p:txBody>
          <a:bodyPr anchor="t" rtlCol="false" tIns="0" lIns="0" bIns="0" rIns="0">
            <a:spAutoFit/>
          </a:bodyPr>
          <a:lstStyle/>
          <a:p>
            <a:pPr algn="l">
              <a:lnSpc>
                <a:spcPts val="1399"/>
              </a:lnSpc>
            </a:pPr>
            <a:r>
              <a:rPr lang="en-US" sz="1399">
                <a:solidFill>
                  <a:srgbClr val="334731"/>
                </a:solidFill>
                <a:latin typeface="Ample Display"/>
                <a:ea typeface="Ample Display"/>
                <a:cs typeface="Ample Display"/>
                <a:sym typeface="Ample Display"/>
              </a:rPr>
              <a:t>Μετακινηθείτε χωρίς αυτοκίνητο </a:t>
            </a:r>
          </a:p>
        </p:txBody>
      </p:sp>
      <p:sp>
        <p:nvSpPr>
          <p:cNvPr name="TextBox 80" id="80"/>
          <p:cNvSpPr txBox="true"/>
          <p:nvPr/>
        </p:nvSpPr>
        <p:spPr>
          <a:xfrm rot="0">
            <a:off x="4330793" y="9783218"/>
            <a:ext cx="3229207" cy="861060"/>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Το περπάτημα είναι ο πιο βιώσιμος τρόπος μετακίνησης και είναι εξαιρετικό για την υγεία σας. Η ποδηλασία είναι επίσης άλλη εξαιρετική επιλογή. Εάν αυτές οι επιλογές δεν είναι διαθέσιμες, τότε η χρήση των μέσων μαζικής μεταφοράς είναι η επόμενη καλύτερη επιλογή. </a:t>
            </a:r>
          </a:p>
        </p:txBody>
      </p:sp>
      <p:sp>
        <p:nvSpPr>
          <p:cNvPr name="TextBox 81" id="81"/>
          <p:cNvSpPr txBox="true"/>
          <p:nvPr/>
        </p:nvSpPr>
        <p:spPr>
          <a:xfrm rot="0">
            <a:off x="1095384" y="465834"/>
            <a:ext cx="6977417" cy="610235"/>
          </a:xfrm>
          <a:prstGeom prst="rect">
            <a:avLst/>
          </a:prstGeom>
        </p:spPr>
        <p:txBody>
          <a:bodyPr anchor="t" rtlCol="false" tIns="0" lIns="0" bIns="0" rIns="0">
            <a:spAutoFit/>
          </a:bodyPr>
          <a:lstStyle/>
          <a:p>
            <a:pPr algn="l">
              <a:lnSpc>
                <a:spcPts val="4180"/>
              </a:lnSpc>
            </a:pPr>
            <a:r>
              <a:rPr lang="en-US" sz="3800">
                <a:solidFill>
                  <a:srgbClr val="334731"/>
                </a:solidFill>
                <a:latin typeface="Aerospace bold"/>
                <a:ea typeface="Aerospace bold"/>
                <a:cs typeface="Aerospace bold"/>
                <a:sym typeface="Aerospace bold"/>
              </a:rPr>
              <a:t>ΣΥΜΒΟΥΛΕΣ ΓΙΑ ΤΟ ΣΠΙΤΙ</a:t>
            </a:r>
          </a:p>
        </p:txBody>
      </p:sp>
      <p:sp>
        <p:nvSpPr>
          <p:cNvPr name="Freeform 82" id="82"/>
          <p:cNvSpPr/>
          <p:nvPr/>
        </p:nvSpPr>
        <p:spPr>
          <a:xfrm flipH="false" flipV="false" rot="0">
            <a:off x="5850480" y="132184"/>
            <a:ext cx="1435388" cy="333650"/>
          </a:xfrm>
          <a:custGeom>
            <a:avLst/>
            <a:gdLst/>
            <a:ahLst/>
            <a:cxnLst/>
            <a:rect r="r" b="b" t="t" l="l"/>
            <a:pathLst>
              <a:path h="333650" w="1435388">
                <a:moveTo>
                  <a:pt x="0" y="0"/>
                </a:moveTo>
                <a:lnTo>
                  <a:pt x="1435388" y="0"/>
                </a:lnTo>
                <a:lnTo>
                  <a:pt x="1435388" y="333650"/>
                </a:lnTo>
                <a:lnTo>
                  <a:pt x="0" y="333650"/>
                </a:lnTo>
                <a:lnTo>
                  <a:pt x="0" y="0"/>
                </a:lnTo>
                <a:close/>
              </a:path>
            </a:pathLst>
          </a:custGeom>
          <a:blipFill>
            <a:blip r:embed="rId30"/>
            <a:stretch>
              <a:fillRect l="-11608" t="-1270" r="0" b="-5762"/>
            </a:stretch>
          </a:blipFill>
        </p:spPr>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DCE4B8"/>
        </a:solidFill>
      </p:bgPr>
    </p:bg>
    <p:spTree>
      <p:nvGrpSpPr>
        <p:cNvPr id="1" name=""/>
        <p:cNvGrpSpPr/>
        <p:nvPr/>
      </p:nvGrpSpPr>
      <p:grpSpPr>
        <a:xfrm>
          <a:off x="0" y="0"/>
          <a:ext cx="0" cy="0"/>
          <a:chOff x="0" y="0"/>
          <a:chExt cx="0" cy="0"/>
        </a:xfrm>
      </p:grpSpPr>
      <p:grpSp>
        <p:nvGrpSpPr>
          <p:cNvPr name="Group 2" id="2"/>
          <p:cNvGrpSpPr/>
          <p:nvPr/>
        </p:nvGrpSpPr>
        <p:grpSpPr>
          <a:xfrm rot="0">
            <a:off x="1248273" y="1795383"/>
            <a:ext cx="3686573" cy="465157"/>
            <a:chOff x="0" y="0"/>
            <a:chExt cx="1321184" cy="166702"/>
          </a:xfrm>
        </p:grpSpPr>
        <p:sp>
          <p:nvSpPr>
            <p:cNvPr name="Freeform 3" id="3"/>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4" id="4"/>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Μηδενική Σπατάλη Τροφίμων</a:t>
              </a:r>
            </a:p>
          </p:txBody>
        </p:sp>
      </p:grpSp>
      <p:grpSp>
        <p:nvGrpSpPr>
          <p:cNvPr name="Group 5" id="5"/>
          <p:cNvGrpSpPr/>
          <p:nvPr/>
        </p:nvGrpSpPr>
        <p:grpSpPr>
          <a:xfrm rot="0">
            <a:off x="1248273" y="2679882"/>
            <a:ext cx="3686573" cy="465157"/>
            <a:chOff x="0" y="0"/>
            <a:chExt cx="1321184" cy="166702"/>
          </a:xfrm>
        </p:grpSpPr>
        <p:sp>
          <p:nvSpPr>
            <p:cNvPr name="Freeform 6" id="6"/>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7" id="7"/>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Έναρξη Κομποστοποίησης</a:t>
              </a:r>
            </a:p>
          </p:txBody>
        </p:sp>
      </p:grpSp>
      <p:sp>
        <p:nvSpPr>
          <p:cNvPr name="Freeform 8" id="8"/>
          <p:cNvSpPr/>
          <p:nvPr/>
        </p:nvSpPr>
        <p:spPr>
          <a:xfrm flipH="false" flipV="false" rot="0">
            <a:off x="843698" y="1647261"/>
            <a:ext cx="809149" cy="790943"/>
          </a:xfrm>
          <a:custGeom>
            <a:avLst/>
            <a:gdLst/>
            <a:ahLst/>
            <a:cxnLst/>
            <a:rect r="r" b="b" t="t" l="l"/>
            <a:pathLst>
              <a:path h="790943" w="809149">
                <a:moveTo>
                  <a:pt x="0" y="0"/>
                </a:moveTo>
                <a:lnTo>
                  <a:pt x="809149" y="0"/>
                </a:lnTo>
                <a:lnTo>
                  <a:pt x="809149" y="790943"/>
                </a:lnTo>
                <a:lnTo>
                  <a:pt x="0" y="79094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892781" y="2504879"/>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0" id="10"/>
          <p:cNvGrpSpPr/>
          <p:nvPr/>
        </p:nvGrpSpPr>
        <p:grpSpPr>
          <a:xfrm rot="0">
            <a:off x="1304392" y="3524148"/>
            <a:ext cx="3686573" cy="465157"/>
            <a:chOff x="0" y="0"/>
            <a:chExt cx="1321184" cy="166702"/>
          </a:xfrm>
        </p:grpSpPr>
        <p:sp>
          <p:nvSpPr>
            <p:cNvPr name="Freeform 11" id="11"/>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12" id="12"/>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      Ημέρα Περπατήματος και Ποδηλασίας</a:t>
              </a:r>
            </a:p>
          </p:txBody>
        </p:sp>
      </p:grpSp>
      <p:sp>
        <p:nvSpPr>
          <p:cNvPr name="Freeform 13" id="13"/>
          <p:cNvSpPr/>
          <p:nvPr/>
        </p:nvSpPr>
        <p:spPr>
          <a:xfrm flipH="false" flipV="false" rot="0">
            <a:off x="899767" y="3376994"/>
            <a:ext cx="753080" cy="736135"/>
          </a:xfrm>
          <a:custGeom>
            <a:avLst/>
            <a:gdLst/>
            <a:ahLst/>
            <a:cxnLst/>
            <a:rect r="r" b="b" t="t" l="l"/>
            <a:pathLst>
              <a:path h="736135" w="753080">
                <a:moveTo>
                  <a:pt x="0" y="0"/>
                </a:moveTo>
                <a:lnTo>
                  <a:pt x="753080" y="0"/>
                </a:lnTo>
                <a:lnTo>
                  <a:pt x="753080" y="736135"/>
                </a:lnTo>
                <a:lnTo>
                  <a:pt x="0" y="7361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4" id="14"/>
          <p:cNvGrpSpPr/>
          <p:nvPr/>
        </p:nvGrpSpPr>
        <p:grpSpPr>
          <a:xfrm rot="0">
            <a:off x="1360512" y="4446504"/>
            <a:ext cx="3574333" cy="465157"/>
            <a:chOff x="0" y="0"/>
            <a:chExt cx="1280960" cy="166702"/>
          </a:xfrm>
        </p:grpSpPr>
        <p:sp>
          <p:nvSpPr>
            <p:cNvPr name="Freeform 15" id="15"/>
            <p:cNvSpPr/>
            <p:nvPr/>
          </p:nvSpPr>
          <p:spPr>
            <a:xfrm flipH="false" flipV="false" rot="0">
              <a:off x="0" y="0"/>
              <a:ext cx="1280960" cy="166702"/>
            </a:xfrm>
            <a:custGeom>
              <a:avLst/>
              <a:gdLst/>
              <a:ahLst/>
              <a:cxnLst/>
              <a:rect r="r" b="b" t="t" l="l"/>
              <a:pathLst>
                <a:path h="166702" w="1280960">
                  <a:moveTo>
                    <a:pt x="80141" y="0"/>
                  </a:moveTo>
                  <a:lnTo>
                    <a:pt x="1200819" y="0"/>
                  </a:lnTo>
                  <a:cubicBezTo>
                    <a:pt x="1222074" y="0"/>
                    <a:pt x="1242458" y="8443"/>
                    <a:pt x="1257488" y="23473"/>
                  </a:cubicBezTo>
                  <a:cubicBezTo>
                    <a:pt x="1272517" y="38502"/>
                    <a:pt x="1280960" y="58886"/>
                    <a:pt x="1280960" y="80141"/>
                  </a:cubicBezTo>
                  <a:lnTo>
                    <a:pt x="1280960" y="86561"/>
                  </a:lnTo>
                  <a:cubicBezTo>
                    <a:pt x="1280960" y="130821"/>
                    <a:pt x="1245080" y="166702"/>
                    <a:pt x="1200819" y="166702"/>
                  </a:cubicBezTo>
                  <a:lnTo>
                    <a:pt x="80141" y="166702"/>
                  </a:lnTo>
                  <a:cubicBezTo>
                    <a:pt x="58886" y="166702"/>
                    <a:pt x="38502" y="158258"/>
                    <a:pt x="23473" y="143229"/>
                  </a:cubicBezTo>
                  <a:cubicBezTo>
                    <a:pt x="8443" y="128200"/>
                    <a:pt x="0" y="107815"/>
                    <a:pt x="0" y="86561"/>
                  </a:cubicBezTo>
                  <a:lnTo>
                    <a:pt x="0" y="80141"/>
                  </a:lnTo>
                  <a:cubicBezTo>
                    <a:pt x="0" y="58886"/>
                    <a:pt x="8443" y="38502"/>
                    <a:pt x="23473" y="23473"/>
                  </a:cubicBezTo>
                  <a:cubicBezTo>
                    <a:pt x="38502" y="8443"/>
                    <a:pt x="58886" y="0"/>
                    <a:pt x="80141" y="0"/>
                  </a:cubicBezTo>
                  <a:close/>
                </a:path>
              </a:pathLst>
            </a:custGeom>
            <a:solidFill>
              <a:srgbClr val="FFF6E4"/>
            </a:solidFill>
          </p:spPr>
        </p:sp>
        <p:sp>
          <p:nvSpPr>
            <p:cNvPr name="TextBox 16" id="16"/>
            <p:cNvSpPr txBox="true"/>
            <p:nvPr/>
          </p:nvSpPr>
          <p:spPr>
            <a:xfrm>
              <a:off x="0" y="-28575"/>
              <a:ext cx="1280960"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Δημιουργία Κήπου για επικονιαστές</a:t>
              </a:r>
            </a:p>
          </p:txBody>
        </p:sp>
      </p:grpSp>
      <p:grpSp>
        <p:nvGrpSpPr>
          <p:cNvPr name="Group 17" id="17"/>
          <p:cNvGrpSpPr/>
          <p:nvPr/>
        </p:nvGrpSpPr>
        <p:grpSpPr>
          <a:xfrm rot="0">
            <a:off x="1248273" y="5382353"/>
            <a:ext cx="3686573" cy="465157"/>
            <a:chOff x="0" y="0"/>
            <a:chExt cx="1321184" cy="166702"/>
          </a:xfrm>
        </p:grpSpPr>
        <p:sp>
          <p:nvSpPr>
            <p:cNvPr name="Freeform 18" id="18"/>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19" id="19"/>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Ημέρα Συλλογής Σκουπιδιών</a:t>
              </a:r>
            </a:p>
          </p:txBody>
        </p:sp>
      </p:grpSp>
      <p:grpSp>
        <p:nvGrpSpPr>
          <p:cNvPr name="Group 20" id="20"/>
          <p:cNvGrpSpPr/>
          <p:nvPr/>
        </p:nvGrpSpPr>
        <p:grpSpPr>
          <a:xfrm rot="0">
            <a:off x="1248273" y="6264579"/>
            <a:ext cx="3686573" cy="465157"/>
            <a:chOff x="0" y="0"/>
            <a:chExt cx="1321184" cy="166702"/>
          </a:xfrm>
        </p:grpSpPr>
        <p:sp>
          <p:nvSpPr>
            <p:cNvPr name="Freeform 21" id="21"/>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22" id="22"/>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Φυτέψτε ένα Δέντρο</a:t>
              </a:r>
            </a:p>
          </p:txBody>
        </p:sp>
      </p:grpSp>
      <p:grpSp>
        <p:nvGrpSpPr>
          <p:cNvPr name="Group 23" id="23"/>
          <p:cNvGrpSpPr/>
          <p:nvPr/>
        </p:nvGrpSpPr>
        <p:grpSpPr>
          <a:xfrm rot="0">
            <a:off x="1248273" y="7063902"/>
            <a:ext cx="3686573" cy="465157"/>
            <a:chOff x="0" y="0"/>
            <a:chExt cx="1321184" cy="166702"/>
          </a:xfrm>
        </p:grpSpPr>
        <p:sp>
          <p:nvSpPr>
            <p:cNvPr name="Freeform 24" id="24"/>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25" id="25"/>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Ημέρα χωρίς Φώτα </a:t>
              </a:r>
            </a:p>
          </p:txBody>
        </p:sp>
      </p:grpSp>
      <p:sp>
        <p:nvSpPr>
          <p:cNvPr name="Freeform 26" id="26"/>
          <p:cNvSpPr/>
          <p:nvPr/>
        </p:nvSpPr>
        <p:spPr>
          <a:xfrm flipH="false" flipV="false" rot="0">
            <a:off x="1116359" y="10045196"/>
            <a:ext cx="1367093" cy="1351143"/>
          </a:xfrm>
          <a:custGeom>
            <a:avLst/>
            <a:gdLst/>
            <a:ahLst/>
            <a:cxnLst/>
            <a:rect r="r" b="b" t="t" l="l"/>
            <a:pathLst>
              <a:path h="1351143" w="1367093">
                <a:moveTo>
                  <a:pt x="0" y="0"/>
                </a:moveTo>
                <a:lnTo>
                  <a:pt x="1367092" y="0"/>
                </a:lnTo>
                <a:lnTo>
                  <a:pt x="1367092" y="1351143"/>
                </a:lnTo>
                <a:lnTo>
                  <a:pt x="0" y="1351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7" id="27"/>
          <p:cNvSpPr/>
          <p:nvPr/>
        </p:nvSpPr>
        <p:spPr>
          <a:xfrm flipH="false" flipV="false" rot="0">
            <a:off x="-930484" y="9744033"/>
            <a:ext cx="1558168" cy="1539989"/>
          </a:xfrm>
          <a:custGeom>
            <a:avLst/>
            <a:gdLst/>
            <a:ahLst/>
            <a:cxnLst/>
            <a:rect r="r" b="b" t="t" l="l"/>
            <a:pathLst>
              <a:path h="1539989" w="1558168">
                <a:moveTo>
                  <a:pt x="0" y="0"/>
                </a:moveTo>
                <a:lnTo>
                  <a:pt x="1558168" y="0"/>
                </a:lnTo>
                <a:lnTo>
                  <a:pt x="1558168" y="1539989"/>
                </a:lnTo>
                <a:lnTo>
                  <a:pt x="0" y="15399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49981" y="10259720"/>
            <a:ext cx="1367093" cy="1351143"/>
          </a:xfrm>
          <a:custGeom>
            <a:avLst/>
            <a:gdLst/>
            <a:ahLst/>
            <a:cxnLst/>
            <a:rect r="r" b="b" t="t" l="l"/>
            <a:pathLst>
              <a:path h="1351143" w="1367093">
                <a:moveTo>
                  <a:pt x="0" y="0"/>
                </a:moveTo>
                <a:lnTo>
                  <a:pt x="1367093" y="0"/>
                </a:lnTo>
                <a:lnTo>
                  <a:pt x="1367093" y="1351143"/>
                </a:lnTo>
                <a:lnTo>
                  <a:pt x="0" y="1351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true" flipV="false" rot="0">
            <a:off x="3786828" y="9909876"/>
            <a:ext cx="1367093" cy="1351143"/>
          </a:xfrm>
          <a:custGeom>
            <a:avLst/>
            <a:gdLst/>
            <a:ahLst/>
            <a:cxnLst/>
            <a:rect r="r" b="b" t="t" l="l"/>
            <a:pathLst>
              <a:path h="1351143" w="1367093">
                <a:moveTo>
                  <a:pt x="1367092" y="0"/>
                </a:moveTo>
                <a:lnTo>
                  <a:pt x="0" y="0"/>
                </a:lnTo>
                <a:lnTo>
                  <a:pt x="0" y="1351144"/>
                </a:lnTo>
                <a:lnTo>
                  <a:pt x="1367092" y="1351144"/>
                </a:lnTo>
                <a:lnTo>
                  <a:pt x="1367092"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true" flipV="false" rot="0">
            <a:off x="2483451" y="10180721"/>
            <a:ext cx="1367093" cy="1351143"/>
          </a:xfrm>
          <a:custGeom>
            <a:avLst/>
            <a:gdLst/>
            <a:ahLst/>
            <a:cxnLst/>
            <a:rect r="r" b="b" t="t" l="l"/>
            <a:pathLst>
              <a:path h="1351143" w="1367093">
                <a:moveTo>
                  <a:pt x="1367093" y="0"/>
                </a:moveTo>
                <a:lnTo>
                  <a:pt x="0" y="0"/>
                </a:lnTo>
                <a:lnTo>
                  <a:pt x="0" y="1351143"/>
                </a:lnTo>
                <a:lnTo>
                  <a:pt x="1367093" y="1351143"/>
                </a:lnTo>
                <a:lnTo>
                  <a:pt x="1367093"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31" id="31"/>
          <p:cNvGrpSpPr/>
          <p:nvPr/>
        </p:nvGrpSpPr>
        <p:grpSpPr>
          <a:xfrm rot="0">
            <a:off x="-560851" y="-1081546"/>
            <a:ext cx="8467007" cy="1344075"/>
            <a:chOff x="0" y="0"/>
            <a:chExt cx="3034384" cy="481686"/>
          </a:xfrm>
        </p:grpSpPr>
        <p:sp>
          <p:nvSpPr>
            <p:cNvPr name="Freeform 32" id="32"/>
            <p:cNvSpPr/>
            <p:nvPr/>
          </p:nvSpPr>
          <p:spPr>
            <a:xfrm flipH="false" flipV="false" rot="0">
              <a:off x="0" y="0"/>
              <a:ext cx="3034384" cy="481686"/>
            </a:xfrm>
            <a:custGeom>
              <a:avLst/>
              <a:gdLst/>
              <a:ahLst/>
              <a:cxnLst/>
              <a:rect r="r" b="b" t="t" l="l"/>
              <a:pathLst>
                <a:path h="481686" w="3034384">
                  <a:moveTo>
                    <a:pt x="0" y="0"/>
                  </a:moveTo>
                  <a:lnTo>
                    <a:pt x="3034384" y="0"/>
                  </a:lnTo>
                  <a:lnTo>
                    <a:pt x="3034384" y="481686"/>
                  </a:lnTo>
                  <a:lnTo>
                    <a:pt x="0" y="481686"/>
                  </a:lnTo>
                  <a:close/>
                </a:path>
              </a:pathLst>
            </a:custGeom>
            <a:solidFill>
              <a:srgbClr val="66B600"/>
            </a:solidFill>
          </p:spPr>
        </p:sp>
        <p:sp>
          <p:nvSpPr>
            <p:cNvPr name="TextBox 33" id="33"/>
            <p:cNvSpPr txBox="true"/>
            <p:nvPr/>
          </p:nvSpPr>
          <p:spPr>
            <a:xfrm>
              <a:off x="0" y="-28575"/>
              <a:ext cx="3034384" cy="510261"/>
            </a:xfrm>
            <a:prstGeom prst="rect">
              <a:avLst/>
            </a:prstGeom>
          </p:spPr>
          <p:txBody>
            <a:bodyPr anchor="ctr" rtlCol="false" tIns="50800" lIns="50800" bIns="50800" rIns="50800"/>
            <a:lstStyle/>
            <a:p>
              <a:pPr algn="ctr">
                <a:lnSpc>
                  <a:spcPts val="1960"/>
                </a:lnSpc>
              </a:pPr>
            </a:p>
          </p:txBody>
        </p:sp>
      </p:grpSp>
      <p:sp>
        <p:nvSpPr>
          <p:cNvPr name="Freeform 34" id="34"/>
          <p:cNvSpPr/>
          <p:nvPr/>
        </p:nvSpPr>
        <p:spPr>
          <a:xfrm flipH="false" flipV="false" rot="5982958">
            <a:off x="-1417469" y="-1016638"/>
            <a:ext cx="2159465" cy="2134271"/>
          </a:xfrm>
          <a:custGeom>
            <a:avLst/>
            <a:gdLst/>
            <a:ahLst/>
            <a:cxnLst/>
            <a:rect r="r" b="b" t="t" l="l"/>
            <a:pathLst>
              <a:path h="2134271" w="2159465">
                <a:moveTo>
                  <a:pt x="0" y="0"/>
                </a:moveTo>
                <a:lnTo>
                  <a:pt x="2159464" y="0"/>
                </a:lnTo>
                <a:lnTo>
                  <a:pt x="2159464" y="2134270"/>
                </a:lnTo>
                <a:lnTo>
                  <a:pt x="0" y="21342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true" flipV="false" rot="-6454856">
            <a:off x="6225975" y="-960458"/>
            <a:ext cx="2668049" cy="2636922"/>
          </a:xfrm>
          <a:custGeom>
            <a:avLst/>
            <a:gdLst/>
            <a:ahLst/>
            <a:cxnLst/>
            <a:rect r="r" b="b" t="t" l="l"/>
            <a:pathLst>
              <a:path h="2636922" w="2668049">
                <a:moveTo>
                  <a:pt x="2668050" y="0"/>
                </a:moveTo>
                <a:lnTo>
                  <a:pt x="0" y="0"/>
                </a:lnTo>
                <a:lnTo>
                  <a:pt x="0" y="2636922"/>
                </a:lnTo>
                <a:lnTo>
                  <a:pt x="2668050" y="2636922"/>
                </a:lnTo>
                <a:lnTo>
                  <a:pt x="266805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249624" y="10585448"/>
            <a:ext cx="2410563" cy="657883"/>
          </a:xfrm>
          <a:custGeom>
            <a:avLst/>
            <a:gdLst/>
            <a:ahLst/>
            <a:cxnLst/>
            <a:rect r="r" b="b" t="t" l="l"/>
            <a:pathLst>
              <a:path h="657883" w="2410563">
                <a:moveTo>
                  <a:pt x="0" y="0"/>
                </a:moveTo>
                <a:lnTo>
                  <a:pt x="2410563" y="0"/>
                </a:lnTo>
                <a:lnTo>
                  <a:pt x="2410563" y="657883"/>
                </a:lnTo>
                <a:lnTo>
                  <a:pt x="0" y="6578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7" id="37"/>
          <p:cNvSpPr/>
          <p:nvPr/>
        </p:nvSpPr>
        <p:spPr>
          <a:xfrm flipH="false" flipV="false" rot="0">
            <a:off x="1991070" y="10585448"/>
            <a:ext cx="1984817" cy="541690"/>
          </a:xfrm>
          <a:custGeom>
            <a:avLst/>
            <a:gdLst/>
            <a:ahLst/>
            <a:cxnLst/>
            <a:rect r="r" b="b" t="t" l="l"/>
            <a:pathLst>
              <a:path h="541690" w="1984817">
                <a:moveTo>
                  <a:pt x="0" y="0"/>
                </a:moveTo>
                <a:lnTo>
                  <a:pt x="1984818" y="0"/>
                </a:lnTo>
                <a:lnTo>
                  <a:pt x="1984818" y="541690"/>
                </a:lnTo>
                <a:lnTo>
                  <a:pt x="0" y="54169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8" id="38"/>
          <p:cNvSpPr/>
          <p:nvPr/>
        </p:nvSpPr>
        <p:spPr>
          <a:xfrm flipH="false" flipV="false" rot="0">
            <a:off x="5153920" y="1757899"/>
            <a:ext cx="522602" cy="4977161"/>
          </a:xfrm>
          <a:custGeom>
            <a:avLst/>
            <a:gdLst/>
            <a:ahLst/>
            <a:cxnLst/>
            <a:rect r="r" b="b" t="t" l="l"/>
            <a:pathLst>
              <a:path h="4977161" w="522602">
                <a:moveTo>
                  <a:pt x="0" y="0"/>
                </a:moveTo>
                <a:lnTo>
                  <a:pt x="522602" y="0"/>
                </a:lnTo>
                <a:lnTo>
                  <a:pt x="522602" y="4977161"/>
                </a:lnTo>
                <a:lnTo>
                  <a:pt x="0" y="497716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9" id="39"/>
          <p:cNvSpPr/>
          <p:nvPr/>
        </p:nvSpPr>
        <p:spPr>
          <a:xfrm flipH="false" flipV="false" rot="0">
            <a:off x="5132978" y="6993546"/>
            <a:ext cx="543544" cy="5176609"/>
          </a:xfrm>
          <a:custGeom>
            <a:avLst/>
            <a:gdLst/>
            <a:ahLst/>
            <a:cxnLst/>
            <a:rect r="r" b="b" t="t" l="l"/>
            <a:pathLst>
              <a:path h="5176609" w="543544">
                <a:moveTo>
                  <a:pt x="0" y="0"/>
                </a:moveTo>
                <a:lnTo>
                  <a:pt x="543544" y="0"/>
                </a:lnTo>
                <a:lnTo>
                  <a:pt x="543544" y="5176609"/>
                </a:lnTo>
                <a:lnTo>
                  <a:pt x="0" y="51766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40" id="40"/>
          <p:cNvGrpSpPr/>
          <p:nvPr/>
        </p:nvGrpSpPr>
        <p:grpSpPr>
          <a:xfrm rot="0">
            <a:off x="1248273" y="7948159"/>
            <a:ext cx="3686573" cy="465157"/>
            <a:chOff x="0" y="0"/>
            <a:chExt cx="1321184" cy="166702"/>
          </a:xfrm>
        </p:grpSpPr>
        <p:sp>
          <p:nvSpPr>
            <p:cNvPr name="Freeform 41" id="41"/>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42" id="42"/>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Ημέρα χωρίς Κρέας</a:t>
              </a:r>
            </a:p>
          </p:txBody>
        </p:sp>
      </p:grpSp>
      <p:grpSp>
        <p:nvGrpSpPr>
          <p:cNvPr name="Group 43" id="43"/>
          <p:cNvGrpSpPr/>
          <p:nvPr/>
        </p:nvGrpSpPr>
        <p:grpSpPr>
          <a:xfrm rot="0">
            <a:off x="1210023" y="8859519"/>
            <a:ext cx="3724823" cy="465157"/>
            <a:chOff x="0" y="0"/>
            <a:chExt cx="1334892" cy="166702"/>
          </a:xfrm>
        </p:grpSpPr>
        <p:sp>
          <p:nvSpPr>
            <p:cNvPr name="Freeform 44" id="44"/>
            <p:cNvSpPr/>
            <p:nvPr/>
          </p:nvSpPr>
          <p:spPr>
            <a:xfrm flipH="false" flipV="false" rot="0">
              <a:off x="0" y="0"/>
              <a:ext cx="1334892" cy="166702"/>
            </a:xfrm>
            <a:custGeom>
              <a:avLst/>
              <a:gdLst/>
              <a:ahLst/>
              <a:cxnLst/>
              <a:rect r="r" b="b" t="t" l="l"/>
              <a:pathLst>
                <a:path h="166702" w="1334892">
                  <a:moveTo>
                    <a:pt x="76903" y="0"/>
                  </a:moveTo>
                  <a:lnTo>
                    <a:pt x="1257989" y="0"/>
                  </a:lnTo>
                  <a:cubicBezTo>
                    <a:pt x="1300462" y="0"/>
                    <a:pt x="1334892" y="34431"/>
                    <a:pt x="1334892" y="76903"/>
                  </a:cubicBezTo>
                  <a:lnTo>
                    <a:pt x="1334892" y="89798"/>
                  </a:lnTo>
                  <a:cubicBezTo>
                    <a:pt x="1334892" y="132271"/>
                    <a:pt x="1300462" y="166702"/>
                    <a:pt x="1257989" y="166702"/>
                  </a:cubicBezTo>
                  <a:lnTo>
                    <a:pt x="76903" y="166702"/>
                  </a:lnTo>
                  <a:cubicBezTo>
                    <a:pt x="34431" y="166702"/>
                    <a:pt x="0" y="132271"/>
                    <a:pt x="0" y="89798"/>
                  </a:cubicBezTo>
                  <a:lnTo>
                    <a:pt x="0" y="76903"/>
                  </a:lnTo>
                  <a:cubicBezTo>
                    <a:pt x="0" y="34431"/>
                    <a:pt x="34431" y="0"/>
                    <a:pt x="76903" y="0"/>
                  </a:cubicBezTo>
                  <a:close/>
                </a:path>
              </a:pathLst>
            </a:custGeom>
            <a:solidFill>
              <a:srgbClr val="FFF6E4"/>
            </a:solidFill>
          </p:spPr>
        </p:sp>
        <p:sp>
          <p:nvSpPr>
            <p:cNvPr name="TextBox 45" id="45"/>
            <p:cNvSpPr txBox="true"/>
            <p:nvPr/>
          </p:nvSpPr>
          <p:spPr>
            <a:xfrm>
              <a:off x="0" y="-28575"/>
              <a:ext cx="1334892"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  Ημέρα χωρίς Πλαστικό </a:t>
              </a:r>
            </a:p>
          </p:txBody>
        </p:sp>
      </p:grpSp>
      <p:grpSp>
        <p:nvGrpSpPr>
          <p:cNvPr name="Group 46" id="46"/>
          <p:cNvGrpSpPr/>
          <p:nvPr/>
        </p:nvGrpSpPr>
        <p:grpSpPr>
          <a:xfrm rot="0">
            <a:off x="1512188" y="9733339"/>
            <a:ext cx="3357725" cy="439987"/>
            <a:chOff x="0" y="0"/>
            <a:chExt cx="1203333" cy="157681"/>
          </a:xfrm>
        </p:grpSpPr>
        <p:sp>
          <p:nvSpPr>
            <p:cNvPr name="Freeform 47" id="47"/>
            <p:cNvSpPr/>
            <p:nvPr/>
          </p:nvSpPr>
          <p:spPr>
            <a:xfrm flipH="false" flipV="false" rot="0">
              <a:off x="0" y="0"/>
              <a:ext cx="1203333" cy="157681"/>
            </a:xfrm>
            <a:custGeom>
              <a:avLst/>
              <a:gdLst/>
              <a:ahLst/>
              <a:cxnLst/>
              <a:rect r="r" b="b" t="t" l="l"/>
              <a:pathLst>
                <a:path h="157681" w="1203333">
                  <a:moveTo>
                    <a:pt x="78841" y="0"/>
                  </a:moveTo>
                  <a:lnTo>
                    <a:pt x="1124492" y="0"/>
                  </a:lnTo>
                  <a:cubicBezTo>
                    <a:pt x="1168035" y="0"/>
                    <a:pt x="1203333" y="35298"/>
                    <a:pt x="1203333" y="78841"/>
                  </a:cubicBezTo>
                  <a:lnTo>
                    <a:pt x="1203333" y="78841"/>
                  </a:lnTo>
                  <a:cubicBezTo>
                    <a:pt x="1203333" y="99751"/>
                    <a:pt x="1195027" y="119804"/>
                    <a:pt x="1180241" y="134589"/>
                  </a:cubicBezTo>
                  <a:cubicBezTo>
                    <a:pt x="1165456" y="149375"/>
                    <a:pt x="1145402" y="157681"/>
                    <a:pt x="1124492" y="157681"/>
                  </a:cubicBezTo>
                  <a:lnTo>
                    <a:pt x="78841" y="157681"/>
                  </a:lnTo>
                  <a:cubicBezTo>
                    <a:pt x="35298" y="157681"/>
                    <a:pt x="0" y="122383"/>
                    <a:pt x="0" y="78841"/>
                  </a:cubicBezTo>
                  <a:lnTo>
                    <a:pt x="0" y="78841"/>
                  </a:lnTo>
                  <a:cubicBezTo>
                    <a:pt x="0" y="35298"/>
                    <a:pt x="35298" y="0"/>
                    <a:pt x="78841" y="0"/>
                  </a:cubicBezTo>
                  <a:close/>
                </a:path>
              </a:pathLst>
            </a:custGeom>
            <a:solidFill>
              <a:srgbClr val="FFF6E4"/>
            </a:solidFill>
          </p:spPr>
        </p:sp>
        <p:sp>
          <p:nvSpPr>
            <p:cNvPr name="TextBox 48" id="48"/>
            <p:cNvSpPr txBox="true"/>
            <p:nvPr/>
          </p:nvSpPr>
          <p:spPr>
            <a:xfrm>
              <a:off x="0" y="-38100"/>
              <a:ext cx="1203333" cy="195781"/>
            </a:xfrm>
            <a:prstGeom prst="rect">
              <a:avLst/>
            </a:prstGeom>
          </p:spPr>
          <p:txBody>
            <a:bodyPr anchor="ctr" rtlCol="false" tIns="50800" lIns="50800" bIns="50800" rIns="50800"/>
            <a:lstStyle/>
            <a:p>
              <a:pPr algn="ctr">
                <a:lnSpc>
                  <a:spcPts val="1820"/>
                </a:lnSpc>
              </a:pPr>
              <a:r>
                <a:rPr lang="en-US" sz="1300">
                  <a:solidFill>
                    <a:srgbClr val="000000"/>
                  </a:solidFill>
                  <a:latin typeface="Open Sans Light"/>
                  <a:ea typeface="Open Sans Light"/>
                  <a:cs typeface="Open Sans Light"/>
                  <a:sym typeface="Open Sans Light"/>
                </a:rPr>
                <a:t>    Αγοράστε Τοπικά Παραγόμενα Προϊόντα</a:t>
              </a:r>
            </a:p>
          </p:txBody>
        </p:sp>
      </p:grpSp>
      <p:sp>
        <p:nvSpPr>
          <p:cNvPr name="Freeform 49" id="49"/>
          <p:cNvSpPr/>
          <p:nvPr/>
        </p:nvSpPr>
        <p:spPr>
          <a:xfrm flipH="false" flipV="false" rot="0">
            <a:off x="899767" y="4246479"/>
            <a:ext cx="760066" cy="742965"/>
          </a:xfrm>
          <a:custGeom>
            <a:avLst/>
            <a:gdLst/>
            <a:ahLst/>
            <a:cxnLst/>
            <a:rect r="r" b="b" t="t" l="l"/>
            <a:pathLst>
              <a:path h="742965" w="760066">
                <a:moveTo>
                  <a:pt x="0" y="0"/>
                </a:moveTo>
                <a:lnTo>
                  <a:pt x="760067" y="0"/>
                </a:lnTo>
                <a:lnTo>
                  <a:pt x="760067"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0" id="50"/>
          <p:cNvSpPr/>
          <p:nvPr/>
        </p:nvSpPr>
        <p:spPr>
          <a:xfrm flipH="false" flipV="false" rot="0">
            <a:off x="892781" y="5255529"/>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1" id="51"/>
          <p:cNvSpPr/>
          <p:nvPr/>
        </p:nvSpPr>
        <p:spPr>
          <a:xfrm flipH="false" flipV="false" rot="0">
            <a:off x="899767" y="6131844"/>
            <a:ext cx="760066" cy="742965"/>
          </a:xfrm>
          <a:custGeom>
            <a:avLst/>
            <a:gdLst/>
            <a:ahLst/>
            <a:cxnLst/>
            <a:rect r="r" b="b" t="t" l="l"/>
            <a:pathLst>
              <a:path h="742965" w="760066">
                <a:moveTo>
                  <a:pt x="0" y="0"/>
                </a:moveTo>
                <a:lnTo>
                  <a:pt x="760067" y="0"/>
                </a:lnTo>
                <a:lnTo>
                  <a:pt x="760067"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2" id="52"/>
          <p:cNvSpPr/>
          <p:nvPr/>
        </p:nvSpPr>
        <p:spPr>
          <a:xfrm flipH="false" flipV="false" rot="0">
            <a:off x="980479" y="6924998"/>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3" id="53"/>
          <p:cNvSpPr/>
          <p:nvPr/>
        </p:nvSpPr>
        <p:spPr>
          <a:xfrm flipH="false" flipV="false" rot="0">
            <a:off x="1011720" y="7801313"/>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039839" y="8677628"/>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5" id="55"/>
          <p:cNvSpPr/>
          <p:nvPr/>
        </p:nvSpPr>
        <p:spPr>
          <a:xfrm flipH="false" flipV="false" rot="0">
            <a:off x="1011720" y="9581850"/>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6" id="56"/>
          <p:cNvSpPr/>
          <p:nvPr/>
        </p:nvSpPr>
        <p:spPr>
          <a:xfrm flipH="false" flipV="false" rot="0">
            <a:off x="919425" y="1732383"/>
            <a:ext cx="657695" cy="620699"/>
          </a:xfrm>
          <a:custGeom>
            <a:avLst/>
            <a:gdLst/>
            <a:ahLst/>
            <a:cxnLst/>
            <a:rect r="r" b="b" t="t" l="l"/>
            <a:pathLst>
              <a:path h="620699" w="657695">
                <a:moveTo>
                  <a:pt x="0" y="0"/>
                </a:moveTo>
                <a:lnTo>
                  <a:pt x="657695" y="0"/>
                </a:lnTo>
                <a:lnTo>
                  <a:pt x="657695" y="620700"/>
                </a:lnTo>
                <a:lnTo>
                  <a:pt x="0" y="6207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7" id="57"/>
          <p:cNvSpPr/>
          <p:nvPr/>
        </p:nvSpPr>
        <p:spPr>
          <a:xfrm flipH="false" flipV="false" rot="0">
            <a:off x="919425" y="2507804"/>
            <a:ext cx="682549" cy="592965"/>
          </a:xfrm>
          <a:custGeom>
            <a:avLst/>
            <a:gdLst/>
            <a:ahLst/>
            <a:cxnLst/>
            <a:rect r="r" b="b" t="t" l="l"/>
            <a:pathLst>
              <a:path h="592965" w="682549">
                <a:moveTo>
                  <a:pt x="0" y="0"/>
                </a:moveTo>
                <a:lnTo>
                  <a:pt x="682550" y="0"/>
                </a:lnTo>
                <a:lnTo>
                  <a:pt x="682550" y="592965"/>
                </a:lnTo>
                <a:lnTo>
                  <a:pt x="0" y="592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8" id="58"/>
          <p:cNvSpPr/>
          <p:nvPr/>
        </p:nvSpPr>
        <p:spPr>
          <a:xfrm flipH="false" flipV="false" rot="0">
            <a:off x="1017677" y="3471144"/>
            <a:ext cx="559443" cy="441960"/>
          </a:xfrm>
          <a:custGeom>
            <a:avLst/>
            <a:gdLst/>
            <a:ahLst/>
            <a:cxnLst/>
            <a:rect r="r" b="b" t="t" l="l"/>
            <a:pathLst>
              <a:path h="441960" w="559443">
                <a:moveTo>
                  <a:pt x="0" y="0"/>
                </a:moveTo>
                <a:lnTo>
                  <a:pt x="559443" y="0"/>
                </a:lnTo>
                <a:lnTo>
                  <a:pt x="559443" y="441960"/>
                </a:lnTo>
                <a:lnTo>
                  <a:pt x="0" y="44196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59" id="59"/>
          <p:cNvSpPr/>
          <p:nvPr/>
        </p:nvSpPr>
        <p:spPr>
          <a:xfrm flipH="false" flipV="false" rot="0">
            <a:off x="1022652" y="4371691"/>
            <a:ext cx="514298" cy="464738"/>
          </a:xfrm>
          <a:custGeom>
            <a:avLst/>
            <a:gdLst/>
            <a:ahLst/>
            <a:cxnLst/>
            <a:rect r="r" b="b" t="t" l="l"/>
            <a:pathLst>
              <a:path h="464738" w="514298">
                <a:moveTo>
                  <a:pt x="0" y="0"/>
                </a:moveTo>
                <a:lnTo>
                  <a:pt x="514297" y="0"/>
                </a:lnTo>
                <a:lnTo>
                  <a:pt x="514297" y="464738"/>
                </a:lnTo>
                <a:lnTo>
                  <a:pt x="0" y="46473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0" id="60"/>
          <p:cNvSpPr/>
          <p:nvPr/>
        </p:nvSpPr>
        <p:spPr>
          <a:xfrm flipH="false" flipV="false" rot="0">
            <a:off x="883096" y="5340144"/>
            <a:ext cx="653853" cy="534525"/>
          </a:xfrm>
          <a:custGeom>
            <a:avLst/>
            <a:gdLst/>
            <a:ahLst/>
            <a:cxnLst/>
            <a:rect r="r" b="b" t="t" l="l"/>
            <a:pathLst>
              <a:path h="534525" w="653853">
                <a:moveTo>
                  <a:pt x="0" y="0"/>
                </a:moveTo>
                <a:lnTo>
                  <a:pt x="653853" y="0"/>
                </a:lnTo>
                <a:lnTo>
                  <a:pt x="653853" y="534525"/>
                </a:lnTo>
                <a:lnTo>
                  <a:pt x="0" y="53452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1" id="61"/>
          <p:cNvSpPr/>
          <p:nvPr/>
        </p:nvSpPr>
        <p:spPr>
          <a:xfrm flipH="false" flipV="false" rot="0">
            <a:off x="1082609" y="6236619"/>
            <a:ext cx="429580" cy="536975"/>
          </a:xfrm>
          <a:custGeom>
            <a:avLst/>
            <a:gdLst/>
            <a:ahLst/>
            <a:cxnLst/>
            <a:rect r="r" b="b" t="t" l="l"/>
            <a:pathLst>
              <a:path h="536975" w="429580">
                <a:moveTo>
                  <a:pt x="0" y="0"/>
                </a:moveTo>
                <a:lnTo>
                  <a:pt x="429579" y="0"/>
                </a:lnTo>
                <a:lnTo>
                  <a:pt x="429579" y="536975"/>
                </a:lnTo>
                <a:lnTo>
                  <a:pt x="0" y="53697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62" id="62"/>
          <p:cNvSpPr/>
          <p:nvPr/>
        </p:nvSpPr>
        <p:spPr>
          <a:xfrm flipH="false" flipV="false" rot="0">
            <a:off x="1116359" y="6941484"/>
            <a:ext cx="422142" cy="609591"/>
          </a:xfrm>
          <a:custGeom>
            <a:avLst/>
            <a:gdLst/>
            <a:ahLst/>
            <a:cxnLst/>
            <a:rect r="r" b="b" t="t" l="l"/>
            <a:pathLst>
              <a:path h="609591" w="422142">
                <a:moveTo>
                  <a:pt x="0" y="0"/>
                </a:moveTo>
                <a:lnTo>
                  <a:pt x="422142" y="0"/>
                </a:lnTo>
                <a:lnTo>
                  <a:pt x="422142" y="609591"/>
                </a:lnTo>
                <a:lnTo>
                  <a:pt x="0" y="609591"/>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63" id="63"/>
          <p:cNvSpPr/>
          <p:nvPr/>
        </p:nvSpPr>
        <p:spPr>
          <a:xfrm flipH="false" flipV="false" rot="0">
            <a:off x="1054581" y="7858463"/>
            <a:ext cx="611862" cy="611862"/>
          </a:xfrm>
          <a:custGeom>
            <a:avLst/>
            <a:gdLst/>
            <a:ahLst/>
            <a:cxnLst/>
            <a:rect r="r" b="b" t="t" l="l"/>
            <a:pathLst>
              <a:path h="611862" w="611862">
                <a:moveTo>
                  <a:pt x="0" y="0"/>
                </a:moveTo>
                <a:lnTo>
                  <a:pt x="611862" y="0"/>
                </a:lnTo>
                <a:lnTo>
                  <a:pt x="611862" y="611863"/>
                </a:lnTo>
                <a:lnTo>
                  <a:pt x="0" y="61186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64" id="64"/>
          <p:cNvSpPr/>
          <p:nvPr/>
        </p:nvSpPr>
        <p:spPr>
          <a:xfrm flipH="false" flipV="false" rot="0">
            <a:off x="1164975" y="8800786"/>
            <a:ext cx="487872" cy="523890"/>
          </a:xfrm>
          <a:custGeom>
            <a:avLst/>
            <a:gdLst/>
            <a:ahLst/>
            <a:cxnLst/>
            <a:rect r="r" b="b" t="t" l="l"/>
            <a:pathLst>
              <a:path h="523890" w="487872">
                <a:moveTo>
                  <a:pt x="0" y="0"/>
                </a:moveTo>
                <a:lnTo>
                  <a:pt x="487872" y="0"/>
                </a:lnTo>
                <a:lnTo>
                  <a:pt x="487872" y="523889"/>
                </a:lnTo>
                <a:lnTo>
                  <a:pt x="0" y="52388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65" id="65"/>
          <p:cNvSpPr/>
          <p:nvPr/>
        </p:nvSpPr>
        <p:spPr>
          <a:xfrm flipH="false" flipV="false" rot="0">
            <a:off x="1189630" y="9753968"/>
            <a:ext cx="348871" cy="426753"/>
          </a:xfrm>
          <a:custGeom>
            <a:avLst/>
            <a:gdLst/>
            <a:ahLst/>
            <a:cxnLst/>
            <a:rect r="r" b="b" t="t" l="l"/>
            <a:pathLst>
              <a:path h="426753" w="348871">
                <a:moveTo>
                  <a:pt x="0" y="0"/>
                </a:moveTo>
                <a:lnTo>
                  <a:pt x="348871" y="0"/>
                </a:lnTo>
                <a:lnTo>
                  <a:pt x="348871" y="426753"/>
                </a:lnTo>
                <a:lnTo>
                  <a:pt x="0" y="426753"/>
                </a:lnTo>
                <a:lnTo>
                  <a:pt x="0" y="0"/>
                </a:lnTo>
                <a:close/>
              </a:path>
            </a:pathLst>
          </a:custGeom>
          <a:blipFill>
            <a:blip r:embed="rId28"/>
            <a:stretch>
              <a:fillRect l="0" t="0" r="0" b="0"/>
            </a:stretch>
          </a:blipFill>
        </p:spPr>
      </p:sp>
      <p:sp>
        <p:nvSpPr>
          <p:cNvPr name="TextBox 66" id="66"/>
          <p:cNvSpPr txBox="true"/>
          <p:nvPr/>
        </p:nvSpPr>
        <p:spPr>
          <a:xfrm rot="0">
            <a:off x="821509" y="269484"/>
            <a:ext cx="6218395" cy="928761"/>
          </a:xfrm>
          <a:prstGeom prst="rect">
            <a:avLst/>
          </a:prstGeom>
        </p:spPr>
        <p:txBody>
          <a:bodyPr anchor="t" rtlCol="false" tIns="0" lIns="0" bIns="0" rIns="0">
            <a:spAutoFit/>
          </a:bodyPr>
          <a:lstStyle/>
          <a:p>
            <a:pPr algn="ctr">
              <a:lnSpc>
                <a:spcPts val="3399"/>
              </a:lnSpc>
            </a:pPr>
            <a:r>
              <a:rPr lang="en-US" sz="3177">
                <a:solidFill>
                  <a:srgbClr val="000000"/>
                </a:solidFill>
                <a:latin typeface="Ample Display"/>
                <a:ea typeface="Ample Display"/>
                <a:cs typeface="Ample Display"/>
                <a:sym typeface="Ample Display"/>
              </a:rPr>
              <a:t>Λίστα Ελέγχου για </a:t>
            </a:r>
          </a:p>
          <a:p>
            <a:pPr algn="ctr">
              <a:lnSpc>
                <a:spcPts val="3399"/>
              </a:lnSpc>
            </a:pPr>
            <a:r>
              <a:rPr lang="en-US" sz="3177">
                <a:solidFill>
                  <a:srgbClr val="000000"/>
                </a:solidFill>
                <a:latin typeface="Ample Display"/>
                <a:ea typeface="Ample Display"/>
                <a:cs typeface="Ample Display"/>
                <a:sym typeface="Ample Display"/>
              </a:rPr>
              <a:t>Πράσινες Πρωτοβουλίες </a:t>
            </a:r>
          </a:p>
        </p:txBody>
      </p:sp>
      <p:sp>
        <p:nvSpPr>
          <p:cNvPr name="Freeform 67" id="67"/>
          <p:cNvSpPr/>
          <p:nvPr/>
        </p:nvSpPr>
        <p:spPr>
          <a:xfrm flipH="false" flipV="false" rot="0">
            <a:off x="570222" y="221960"/>
            <a:ext cx="727176" cy="920477"/>
          </a:xfrm>
          <a:custGeom>
            <a:avLst/>
            <a:gdLst/>
            <a:ahLst/>
            <a:cxnLst/>
            <a:rect r="r" b="b" t="t" l="l"/>
            <a:pathLst>
              <a:path h="920477" w="727176">
                <a:moveTo>
                  <a:pt x="0" y="0"/>
                </a:moveTo>
                <a:lnTo>
                  <a:pt x="727176" y="0"/>
                </a:lnTo>
                <a:lnTo>
                  <a:pt x="727176" y="920476"/>
                </a:lnTo>
                <a:lnTo>
                  <a:pt x="0" y="920476"/>
                </a:lnTo>
                <a:lnTo>
                  <a:pt x="0" y="0"/>
                </a:lnTo>
                <a:close/>
              </a:path>
            </a:pathLst>
          </a:custGeom>
          <a:blipFill>
            <a:blip r:embed="rId29"/>
            <a:stretch>
              <a:fillRect l="0" t="0" r="0" b="0"/>
            </a:stretch>
          </a:blipFill>
        </p:spPr>
      </p:sp>
      <p:grpSp>
        <p:nvGrpSpPr>
          <p:cNvPr name="Group 68" id="68"/>
          <p:cNvGrpSpPr/>
          <p:nvPr/>
        </p:nvGrpSpPr>
        <p:grpSpPr>
          <a:xfrm rot="0">
            <a:off x="1642359" y="1060477"/>
            <a:ext cx="697422" cy="697422"/>
            <a:chOff x="0" y="0"/>
            <a:chExt cx="929896" cy="929896"/>
          </a:xfrm>
        </p:grpSpPr>
        <p:sp>
          <p:nvSpPr>
            <p:cNvPr name="Freeform 69" id="69"/>
            <p:cNvSpPr/>
            <p:nvPr/>
          </p:nvSpPr>
          <p:spPr>
            <a:xfrm flipH="false" flipV="false" rot="0">
              <a:off x="0" y="0"/>
              <a:ext cx="929896" cy="929896"/>
            </a:xfrm>
            <a:custGeom>
              <a:avLst/>
              <a:gdLst/>
              <a:ahLst/>
              <a:cxnLst/>
              <a:rect r="r" b="b" t="t" l="l"/>
              <a:pathLst>
                <a:path h="929896" w="929896">
                  <a:moveTo>
                    <a:pt x="0" y="0"/>
                  </a:moveTo>
                  <a:lnTo>
                    <a:pt x="929896" y="0"/>
                  </a:lnTo>
                  <a:lnTo>
                    <a:pt x="929896" y="929896"/>
                  </a:lnTo>
                  <a:lnTo>
                    <a:pt x="0" y="929896"/>
                  </a:lnTo>
                  <a:lnTo>
                    <a:pt x="0" y="0"/>
                  </a:lnTo>
                  <a:close/>
                </a:path>
              </a:pathLst>
            </a:custGeom>
            <a:blipFill>
              <a:blip r:embed="rId30"/>
              <a:stretch>
                <a:fillRect l="0" t="0" r="0" b="0"/>
              </a:stretch>
            </a:blipFill>
          </p:spPr>
        </p:sp>
        <p:sp>
          <p:nvSpPr>
            <p:cNvPr name="Freeform 70" id="70"/>
            <p:cNvSpPr/>
            <p:nvPr/>
          </p:nvSpPr>
          <p:spPr>
            <a:xfrm flipH="false" flipV="false" rot="0">
              <a:off x="311780" y="505649"/>
              <a:ext cx="316435" cy="283641"/>
            </a:xfrm>
            <a:custGeom>
              <a:avLst/>
              <a:gdLst/>
              <a:ahLst/>
              <a:cxnLst/>
              <a:rect r="r" b="b" t="t" l="l"/>
              <a:pathLst>
                <a:path h="283641" w="316435">
                  <a:moveTo>
                    <a:pt x="0" y="0"/>
                  </a:moveTo>
                  <a:lnTo>
                    <a:pt x="316435" y="0"/>
                  </a:lnTo>
                  <a:lnTo>
                    <a:pt x="316435" y="283641"/>
                  </a:lnTo>
                  <a:lnTo>
                    <a:pt x="0" y="283641"/>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grpSp>
      <p:sp>
        <p:nvSpPr>
          <p:cNvPr name="Freeform 71" id="71"/>
          <p:cNvSpPr/>
          <p:nvPr/>
        </p:nvSpPr>
        <p:spPr>
          <a:xfrm flipH="true" flipV="false" rot="0">
            <a:off x="4690263" y="10045196"/>
            <a:ext cx="1367093" cy="1351143"/>
          </a:xfrm>
          <a:custGeom>
            <a:avLst/>
            <a:gdLst/>
            <a:ahLst/>
            <a:cxnLst/>
            <a:rect r="r" b="b" t="t" l="l"/>
            <a:pathLst>
              <a:path h="1351143" w="1367093">
                <a:moveTo>
                  <a:pt x="1367092" y="0"/>
                </a:moveTo>
                <a:lnTo>
                  <a:pt x="0" y="0"/>
                </a:lnTo>
                <a:lnTo>
                  <a:pt x="0" y="1351143"/>
                </a:lnTo>
                <a:lnTo>
                  <a:pt x="1367092" y="1351143"/>
                </a:lnTo>
                <a:lnTo>
                  <a:pt x="1367092"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2" id="72"/>
          <p:cNvSpPr/>
          <p:nvPr/>
        </p:nvSpPr>
        <p:spPr>
          <a:xfrm flipH="false" flipV="false" rot="0">
            <a:off x="5404750" y="9838456"/>
            <a:ext cx="1367093" cy="1351143"/>
          </a:xfrm>
          <a:custGeom>
            <a:avLst/>
            <a:gdLst/>
            <a:ahLst/>
            <a:cxnLst/>
            <a:rect r="r" b="b" t="t" l="l"/>
            <a:pathLst>
              <a:path h="1351143" w="1367093">
                <a:moveTo>
                  <a:pt x="0" y="0"/>
                </a:moveTo>
                <a:lnTo>
                  <a:pt x="1367093" y="0"/>
                </a:lnTo>
                <a:lnTo>
                  <a:pt x="1367093" y="1351143"/>
                </a:lnTo>
                <a:lnTo>
                  <a:pt x="0" y="1351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3" id="73"/>
          <p:cNvSpPr/>
          <p:nvPr/>
        </p:nvSpPr>
        <p:spPr>
          <a:xfrm flipH="false" flipV="false" rot="0">
            <a:off x="3850544" y="10469255"/>
            <a:ext cx="2410563" cy="657883"/>
          </a:xfrm>
          <a:custGeom>
            <a:avLst/>
            <a:gdLst/>
            <a:ahLst/>
            <a:cxnLst/>
            <a:rect r="r" b="b" t="t" l="l"/>
            <a:pathLst>
              <a:path h="657883" w="2410563">
                <a:moveTo>
                  <a:pt x="0" y="0"/>
                </a:moveTo>
                <a:lnTo>
                  <a:pt x="2410563" y="0"/>
                </a:lnTo>
                <a:lnTo>
                  <a:pt x="2410563" y="657883"/>
                </a:lnTo>
                <a:lnTo>
                  <a:pt x="0" y="6578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4" id="74"/>
          <p:cNvSpPr/>
          <p:nvPr/>
        </p:nvSpPr>
        <p:spPr>
          <a:xfrm flipH="false" flipV="false" rot="0">
            <a:off x="2969226" y="10259720"/>
            <a:ext cx="1367093" cy="1351143"/>
          </a:xfrm>
          <a:custGeom>
            <a:avLst/>
            <a:gdLst/>
            <a:ahLst/>
            <a:cxnLst/>
            <a:rect r="r" b="b" t="t" l="l"/>
            <a:pathLst>
              <a:path h="1351143" w="1367093">
                <a:moveTo>
                  <a:pt x="0" y="0"/>
                </a:moveTo>
                <a:lnTo>
                  <a:pt x="1367093" y="0"/>
                </a:lnTo>
                <a:lnTo>
                  <a:pt x="1367093" y="1351143"/>
                </a:lnTo>
                <a:lnTo>
                  <a:pt x="0" y="1351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5" id="75"/>
          <p:cNvSpPr/>
          <p:nvPr/>
        </p:nvSpPr>
        <p:spPr>
          <a:xfrm flipH="true" flipV="false" rot="0">
            <a:off x="6356357" y="10122625"/>
            <a:ext cx="1367093" cy="1351143"/>
          </a:xfrm>
          <a:custGeom>
            <a:avLst/>
            <a:gdLst/>
            <a:ahLst/>
            <a:cxnLst/>
            <a:rect r="r" b="b" t="t" l="l"/>
            <a:pathLst>
              <a:path h="1351143" w="1367093">
                <a:moveTo>
                  <a:pt x="1367093" y="0"/>
                </a:moveTo>
                <a:lnTo>
                  <a:pt x="0" y="0"/>
                </a:lnTo>
                <a:lnTo>
                  <a:pt x="0" y="1351143"/>
                </a:lnTo>
                <a:lnTo>
                  <a:pt x="1367093" y="1351143"/>
                </a:lnTo>
                <a:lnTo>
                  <a:pt x="1367093"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6" id="76"/>
          <p:cNvSpPr/>
          <p:nvPr/>
        </p:nvSpPr>
        <p:spPr>
          <a:xfrm flipH="false" flipV="false" rot="0">
            <a:off x="6159600" y="10259720"/>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33"/>
            <a:stretch>
              <a:fillRect l="0" t="0" r="0" b="0"/>
            </a:stretch>
          </a:blipFill>
        </p:spPr>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93F598"/>
        </a:solidFill>
      </p:bgPr>
    </p:bg>
    <p:spTree>
      <p:nvGrpSpPr>
        <p:cNvPr id="1" name=""/>
        <p:cNvGrpSpPr/>
        <p:nvPr/>
      </p:nvGrpSpPr>
      <p:grpSpPr>
        <a:xfrm>
          <a:off x="0" y="0"/>
          <a:ext cx="0" cy="0"/>
          <a:chOff x="0" y="0"/>
          <a:chExt cx="0" cy="0"/>
        </a:xfrm>
      </p:grpSpPr>
      <p:sp>
        <p:nvSpPr>
          <p:cNvPr name="Freeform 2" id="2"/>
          <p:cNvSpPr/>
          <p:nvPr/>
        </p:nvSpPr>
        <p:spPr>
          <a:xfrm flipH="false" flipV="false" rot="0">
            <a:off x="2190049" y="2089592"/>
            <a:ext cx="1589951" cy="1150547"/>
          </a:xfrm>
          <a:custGeom>
            <a:avLst/>
            <a:gdLst/>
            <a:ahLst/>
            <a:cxnLst/>
            <a:rect r="r" b="b" t="t" l="l"/>
            <a:pathLst>
              <a:path h="1150547" w="1589951">
                <a:moveTo>
                  <a:pt x="0" y="0"/>
                </a:moveTo>
                <a:lnTo>
                  <a:pt x="1589951" y="0"/>
                </a:lnTo>
                <a:lnTo>
                  <a:pt x="1589951" y="1150546"/>
                </a:lnTo>
                <a:lnTo>
                  <a:pt x="0" y="11505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79644" y="1900551"/>
            <a:ext cx="1039202" cy="1065848"/>
          </a:xfrm>
          <a:custGeom>
            <a:avLst/>
            <a:gdLst/>
            <a:ahLst/>
            <a:cxnLst/>
            <a:rect r="r" b="b" t="t" l="l"/>
            <a:pathLst>
              <a:path h="1065848" w="1039202">
                <a:moveTo>
                  <a:pt x="0" y="0"/>
                </a:moveTo>
                <a:lnTo>
                  <a:pt x="1039202" y="0"/>
                </a:lnTo>
                <a:lnTo>
                  <a:pt x="1039202" y="1065848"/>
                </a:lnTo>
                <a:lnTo>
                  <a:pt x="0" y="10658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99245" y="3480749"/>
            <a:ext cx="1102625" cy="1130898"/>
          </a:xfrm>
          <a:custGeom>
            <a:avLst/>
            <a:gdLst/>
            <a:ahLst/>
            <a:cxnLst/>
            <a:rect r="r" b="b" t="t" l="l"/>
            <a:pathLst>
              <a:path h="1130898" w="1102625">
                <a:moveTo>
                  <a:pt x="0" y="0"/>
                </a:moveTo>
                <a:lnTo>
                  <a:pt x="1102625" y="0"/>
                </a:lnTo>
                <a:lnTo>
                  <a:pt x="1102625" y="1130898"/>
                </a:lnTo>
                <a:lnTo>
                  <a:pt x="0" y="113089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605844" y="5129946"/>
            <a:ext cx="1085568" cy="1113403"/>
          </a:xfrm>
          <a:custGeom>
            <a:avLst/>
            <a:gdLst/>
            <a:ahLst/>
            <a:cxnLst/>
            <a:rect r="r" b="b" t="t" l="l"/>
            <a:pathLst>
              <a:path h="1113403" w="1085568">
                <a:moveTo>
                  <a:pt x="0" y="0"/>
                </a:moveTo>
                <a:lnTo>
                  <a:pt x="1085568" y="0"/>
                </a:lnTo>
                <a:lnTo>
                  <a:pt x="1085568" y="1113403"/>
                </a:lnTo>
                <a:lnTo>
                  <a:pt x="0" y="111340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605844" y="8280529"/>
            <a:ext cx="1135676" cy="1164298"/>
          </a:xfrm>
          <a:custGeom>
            <a:avLst/>
            <a:gdLst/>
            <a:ahLst/>
            <a:cxnLst/>
            <a:rect r="r" b="b" t="t" l="l"/>
            <a:pathLst>
              <a:path h="1164298" w="1135676">
                <a:moveTo>
                  <a:pt x="0" y="0"/>
                </a:moveTo>
                <a:lnTo>
                  <a:pt x="1135676" y="0"/>
                </a:lnTo>
                <a:lnTo>
                  <a:pt x="1135676" y="1164297"/>
                </a:lnTo>
                <a:lnTo>
                  <a:pt x="0" y="11642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041751" y="6757699"/>
            <a:ext cx="1045842" cy="1072200"/>
          </a:xfrm>
          <a:custGeom>
            <a:avLst/>
            <a:gdLst/>
            <a:ahLst/>
            <a:cxnLst/>
            <a:rect r="r" b="b" t="t" l="l"/>
            <a:pathLst>
              <a:path h="1072200" w="1045842">
                <a:moveTo>
                  <a:pt x="0" y="0"/>
                </a:moveTo>
                <a:lnTo>
                  <a:pt x="1045842" y="0"/>
                </a:lnTo>
                <a:lnTo>
                  <a:pt x="1045842" y="1072200"/>
                </a:lnTo>
                <a:lnTo>
                  <a:pt x="0" y="10722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false" flipV="false" rot="0">
            <a:off x="2570733" y="3754488"/>
            <a:ext cx="1280863" cy="755709"/>
          </a:xfrm>
          <a:custGeom>
            <a:avLst/>
            <a:gdLst/>
            <a:ahLst/>
            <a:cxnLst/>
            <a:rect r="r" b="b" t="t" l="l"/>
            <a:pathLst>
              <a:path h="755709" w="1280863">
                <a:moveTo>
                  <a:pt x="0" y="0"/>
                </a:moveTo>
                <a:lnTo>
                  <a:pt x="1280863" y="0"/>
                </a:lnTo>
                <a:lnTo>
                  <a:pt x="1280863" y="755709"/>
                </a:lnTo>
                <a:lnTo>
                  <a:pt x="0" y="75570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2241380" y="5287708"/>
            <a:ext cx="818151" cy="743494"/>
          </a:xfrm>
          <a:custGeom>
            <a:avLst/>
            <a:gdLst/>
            <a:ahLst/>
            <a:cxnLst/>
            <a:rect r="r" b="b" t="t" l="l"/>
            <a:pathLst>
              <a:path h="743494" w="818151">
                <a:moveTo>
                  <a:pt x="0" y="0"/>
                </a:moveTo>
                <a:lnTo>
                  <a:pt x="818151" y="0"/>
                </a:lnTo>
                <a:lnTo>
                  <a:pt x="818151" y="743495"/>
                </a:lnTo>
                <a:lnTo>
                  <a:pt x="0" y="74349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0" id="10"/>
          <p:cNvSpPr/>
          <p:nvPr/>
        </p:nvSpPr>
        <p:spPr>
          <a:xfrm flipH="false" flipV="false" rot="0">
            <a:off x="2396348" y="6959118"/>
            <a:ext cx="1262201" cy="959273"/>
          </a:xfrm>
          <a:custGeom>
            <a:avLst/>
            <a:gdLst/>
            <a:ahLst/>
            <a:cxnLst/>
            <a:rect r="r" b="b" t="t" l="l"/>
            <a:pathLst>
              <a:path h="959273" w="1262201">
                <a:moveTo>
                  <a:pt x="0" y="0"/>
                </a:moveTo>
                <a:lnTo>
                  <a:pt x="1262201" y="0"/>
                </a:lnTo>
                <a:lnTo>
                  <a:pt x="1262201" y="959273"/>
                </a:lnTo>
                <a:lnTo>
                  <a:pt x="0" y="959273"/>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1" id="11"/>
          <p:cNvSpPr/>
          <p:nvPr/>
        </p:nvSpPr>
        <p:spPr>
          <a:xfrm flipH="false" flipV="false" rot="0">
            <a:off x="2087593" y="8432741"/>
            <a:ext cx="1570441" cy="1370209"/>
          </a:xfrm>
          <a:custGeom>
            <a:avLst/>
            <a:gdLst/>
            <a:ahLst/>
            <a:cxnLst/>
            <a:rect r="r" b="b" t="t" l="l"/>
            <a:pathLst>
              <a:path h="1370209" w="1570441">
                <a:moveTo>
                  <a:pt x="0" y="0"/>
                </a:moveTo>
                <a:lnTo>
                  <a:pt x="1570441" y="0"/>
                </a:lnTo>
                <a:lnTo>
                  <a:pt x="1570441" y="1370209"/>
                </a:lnTo>
                <a:lnTo>
                  <a:pt x="0" y="137020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2" id="12"/>
          <p:cNvSpPr txBox="true"/>
          <p:nvPr/>
        </p:nvSpPr>
        <p:spPr>
          <a:xfrm rot="0">
            <a:off x="1679215" y="632976"/>
            <a:ext cx="5458130" cy="1472400"/>
          </a:xfrm>
          <a:prstGeom prst="rect">
            <a:avLst/>
          </a:prstGeom>
        </p:spPr>
        <p:txBody>
          <a:bodyPr anchor="t" rtlCol="false" tIns="0" lIns="0" bIns="0" rIns="0">
            <a:spAutoFit/>
          </a:bodyPr>
          <a:lstStyle/>
          <a:p>
            <a:pPr algn="r">
              <a:lnSpc>
                <a:spcPts val="3680"/>
              </a:lnSpc>
              <a:spcBef>
                <a:spcPct val="0"/>
              </a:spcBef>
            </a:pPr>
            <a:r>
              <a:rPr lang="en-US" sz="3228">
                <a:solidFill>
                  <a:srgbClr val="6A8248"/>
                </a:solidFill>
                <a:latin typeface="Aerospace bold"/>
                <a:ea typeface="Aerospace bold"/>
                <a:cs typeface="Aerospace bold"/>
                <a:sym typeface="Aerospace bold"/>
              </a:rPr>
              <a:t>ΜΕΙΩΣΗ</a:t>
            </a:r>
            <a:r>
              <a:rPr lang="en-US" sz="3228">
                <a:solidFill>
                  <a:srgbClr val="000000"/>
                </a:solidFill>
                <a:latin typeface="Aerospace bold"/>
                <a:ea typeface="Aerospace bold"/>
                <a:cs typeface="Aerospace bold"/>
                <a:sym typeface="Aerospace bold"/>
              </a:rPr>
              <a:t>, </a:t>
            </a:r>
          </a:p>
          <a:p>
            <a:pPr algn="r">
              <a:lnSpc>
                <a:spcPts val="3680"/>
              </a:lnSpc>
              <a:spcBef>
                <a:spcPct val="0"/>
              </a:spcBef>
            </a:pPr>
            <a:r>
              <a:rPr lang="en-US" sz="3228">
                <a:solidFill>
                  <a:srgbClr val="000000"/>
                </a:solidFill>
                <a:latin typeface="Aerospace bold"/>
                <a:ea typeface="Aerospace bold"/>
                <a:cs typeface="Aerospace bold"/>
                <a:sym typeface="Aerospace bold"/>
              </a:rPr>
              <a:t>ΕΠΑΝΑΧΡΗΣΙΜΟΠΟΙΗΣΗ, </a:t>
            </a:r>
            <a:r>
              <a:rPr lang="en-US" sz="3228">
                <a:solidFill>
                  <a:srgbClr val="9D4F4F"/>
                </a:solidFill>
                <a:latin typeface="Aerospace bold"/>
                <a:ea typeface="Aerospace bold"/>
                <a:cs typeface="Aerospace bold"/>
                <a:sym typeface="Aerospace bold"/>
              </a:rPr>
              <a:t>ΑΝΑΚΥΚΛΩΣΗ</a:t>
            </a:r>
          </a:p>
        </p:txBody>
      </p:sp>
      <p:sp>
        <p:nvSpPr>
          <p:cNvPr name="TextBox 13" id="13"/>
          <p:cNvSpPr txBox="true"/>
          <p:nvPr/>
        </p:nvSpPr>
        <p:spPr>
          <a:xfrm rot="0">
            <a:off x="3658549" y="2454039"/>
            <a:ext cx="3036263" cy="233649"/>
          </a:xfrm>
          <a:prstGeom prst="rect">
            <a:avLst/>
          </a:prstGeom>
        </p:spPr>
        <p:txBody>
          <a:bodyPr anchor="t" rtlCol="false" tIns="0" lIns="0" bIns="0" rIns="0">
            <a:spAutoFit/>
          </a:bodyPr>
          <a:lstStyle/>
          <a:p>
            <a:pPr algn="ctr">
              <a:lnSpc>
                <a:spcPts val="1783"/>
              </a:lnSpc>
            </a:pPr>
            <a:r>
              <a:rPr lang="en-US" sz="1273">
                <a:solidFill>
                  <a:srgbClr val="000000"/>
                </a:solidFill>
                <a:latin typeface="Calibri (MS)"/>
                <a:ea typeface="Calibri (MS)"/>
                <a:cs typeface="Calibri (MS)"/>
                <a:sym typeface="Calibri (MS)"/>
              </a:rPr>
              <a:t>Ελέγξτε τα απορρίματα σας</a:t>
            </a:r>
          </a:p>
        </p:txBody>
      </p:sp>
      <p:sp>
        <p:nvSpPr>
          <p:cNvPr name="TextBox 14" id="14"/>
          <p:cNvSpPr txBox="true"/>
          <p:nvPr/>
        </p:nvSpPr>
        <p:spPr>
          <a:xfrm rot="0">
            <a:off x="4058017" y="4159621"/>
            <a:ext cx="3258796" cy="452025"/>
          </a:xfrm>
          <a:prstGeom prst="rect">
            <a:avLst/>
          </a:prstGeom>
        </p:spPr>
        <p:txBody>
          <a:bodyPr anchor="t" rtlCol="false" tIns="0" lIns="0" bIns="0" rIns="0">
            <a:spAutoFit/>
          </a:bodyPr>
          <a:lstStyle/>
          <a:p>
            <a:pPr algn="ctr">
              <a:lnSpc>
                <a:spcPts val="1783"/>
              </a:lnSpc>
            </a:pPr>
            <a:r>
              <a:rPr lang="en-US" sz="1273">
                <a:solidFill>
                  <a:srgbClr val="000000"/>
                </a:solidFill>
                <a:latin typeface="Calibri (MS)"/>
                <a:ea typeface="Calibri (MS)"/>
                <a:cs typeface="Calibri (MS)"/>
                <a:sym typeface="Calibri (MS)"/>
              </a:rPr>
              <a:t>Βρείτε αντικείμενα που μπορείτε να επαναχρησιμοποιήσετε ή να ανακυκλώσετε </a:t>
            </a:r>
          </a:p>
        </p:txBody>
      </p:sp>
      <p:sp>
        <p:nvSpPr>
          <p:cNvPr name="TextBox 15" id="15"/>
          <p:cNvSpPr txBox="true"/>
          <p:nvPr/>
        </p:nvSpPr>
        <p:spPr>
          <a:xfrm rot="0">
            <a:off x="3445431" y="5358375"/>
            <a:ext cx="3587622" cy="453752"/>
          </a:xfrm>
          <a:prstGeom prst="rect">
            <a:avLst/>
          </a:prstGeom>
        </p:spPr>
        <p:txBody>
          <a:bodyPr anchor="t" rtlCol="false" tIns="0" lIns="0" bIns="0" rIns="0">
            <a:spAutoFit/>
          </a:bodyPr>
          <a:lstStyle/>
          <a:p>
            <a:pPr algn="l">
              <a:lnSpc>
                <a:spcPts val="1765"/>
              </a:lnSpc>
            </a:pPr>
            <a:r>
              <a:rPr lang="en-US" sz="1260">
                <a:solidFill>
                  <a:srgbClr val="000000"/>
                </a:solidFill>
                <a:latin typeface="Calibri (MS)"/>
                <a:ea typeface="Calibri (MS)"/>
                <a:cs typeface="Calibri (MS)"/>
                <a:sym typeface="Calibri (MS)"/>
              </a:rPr>
              <a:t>Καταγράψτε όλα τα αντικείμενα και τις χρήσεις                για το καθ’ένα</a:t>
            </a:r>
          </a:p>
        </p:txBody>
      </p:sp>
      <p:sp>
        <p:nvSpPr>
          <p:cNvPr name="TextBox 16" id="16"/>
          <p:cNvSpPr txBox="true"/>
          <p:nvPr/>
        </p:nvSpPr>
        <p:spPr>
          <a:xfrm rot="0">
            <a:off x="4058017" y="7298117"/>
            <a:ext cx="2550945" cy="233649"/>
          </a:xfrm>
          <a:prstGeom prst="rect">
            <a:avLst/>
          </a:prstGeom>
        </p:spPr>
        <p:txBody>
          <a:bodyPr anchor="t" rtlCol="false" tIns="0" lIns="0" bIns="0" rIns="0">
            <a:spAutoFit/>
          </a:bodyPr>
          <a:lstStyle/>
          <a:p>
            <a:pPr algn="ctr">
              <a:lnSpc>
                <a:spcPts val="1783"/>
              </a:lnSpc>
            </a:pPr>
            <a:r>
              <a:rPr lang="en-US" sz="1273">
                <a:solidFill>
                  <a:srgbClr val="000000"/>
                </a:solidFill>
                <a:latin typeface="Calibri (MS)"/>
                <a:ea typeface="Calibri (MS)"/>
                <a:cs typeface="Calibri (MS)"/>
                <a:sym typeface="Calibri (MS)"/>
              </a:rPr>
              <a:t>Συζητήστε τη λίστα με την Ομάδα </a:t>
            </a:r>
          </a:p>
        </p:txBody>
      </p:sp>
      <p:sp>
        <p:nvSpPr>
          <p:cNvPr name="TextBox 17" id="17"/>
          <p:cNvSpPr txBox="true"/>
          <p:nvPr/>
        </p:nvSpPr>
        <p:spPr>
          <a:xfrm rot="0">
            <a:off x="4058017" y="8991403"/>
            <a:ext cx="2550945" cy="234348"/>
          </a:xfrm>
          <a:prstGeom prst="rect">
            <a:avLst/>
          </a:prstGeom>
        </p:spPr>
        <p:txBody>
          <a:bodyPr anchor="t" rtlCol="false" tIns="0" lIns="0" bIns="0" rIns="0">
            <a:spAutoFit/>
          </a:bodyPr>
          <a:lstStyle/>
          <a:p>
            <a:pPr algn="l">
              <a:lnSpc>
                <a:spcPts val="1783"/>
              </a:lnSpc>
            </a:pPr>
            <a:r>
              <a:rPr lang="en-US" sz="1273">
                <a:solidFill>
                  <a:srgbClr val="000000"/>
                </a:solidFill>
                <a:latin typeface="Calibri (MS)"/>
                <a:ea typeface="Calibri (MS)"/>
                <a:cs typeface="Calibri (MS)"/>
                <a:sym typeface="Calibri (MS)"/>
              </a:rPr>
              <a:t>Πως μπορείτε να βελτιωθείτε; </a:t>
            </a:r>
          </a:p>
        </p:txBody>
      </p:sp>
      <p:sp>
        <p:nvSpPr>
          <p:cNvPr name="Freeform 18" id="18"/>
          <p:cNvSpPr/>
          <p:nvPr/>
        </p:nvSpPr>
        <p:spPr>
          <a:xfrm flipH="false" flipV="false" rot="0">
            <a:off x="85409" y="0"/>
            <a:ext cx="1341183" cy="1697700"/>
          </a:xfrm>
          <a:custGeom>
            <a:avLst/>
            <a:gdLst/>
            <a:ahLst/>
            <a:cxnLst/>
            <a:rect r="r" b="b" t="t" l="l"/>
            <a:pathLst>
              <a:path h="1697700" w="1341183">
                <a:moveTo>
                  <a:pt x="0" y="0"/>
                </a:moveTo>
                <a:lnTo>
                  <a:pt x="1341182" y="0"/>
                </a:lnTo>
                <a:lnTo>
                  <a:pt x="1341182" y="1697700"/>
                </a:lnTo>
                <a:lnTo>
                  <a:pt x="0" y="1697700"/>
                </a:lnTo>
                <a:lnTo>
                  <a:pt x="0" y="0"/>
                </a:lnTo>
                <a:close/>
              </a:path>
            </a:pathLst>
          </a:custGeom>
          <a:blipFill>
            <a:blip r:embed="rId22"/>
            <a:stretch>
              <a:fillRect l="0" t="0" r="0" b="0"/>
            </a:stretch>
          </a:blipFill>
        </p:spPr>
      </p:sp>
      <p:grpSp>
        <p:nvGrpSpPr>
          <p:cNvPr name="Group 19" id="19"/>
          <p:cNvGrpSpPr/>
          <p:nvPr/>
        </p:nvGrpSpPr>
        <p:grpSpPr>
          <a:xfrm rot="0">
            <a:off x="3274074" y="35780"/>
            <a:ext cx="1134205" cy="720220"/>
            <a:chOff x="0" y="0"/>
            <a:chExt cx="1512274" cy="960294"/>
          </a:xfrm>
        </p:grpSpPr>
        <p:sp>
          <p:nvSpPr>
            <p:cNvPr name="Freeform 20" id="20"/>
            <p:cNvSpPr/>
            <p:nvPr/>
          </p:nvSpPr>
          <p:spPr>
            <a:xfrm flipH="false" flipV="false" rot="0">
              <a:off x="0" y="0"/>
              <a:ext cx="1512274" cy="960294"/>
            </a:xfrm>
            <a:custGeom>
              <a:avLst/>
              <a:gdLst/>
              <a:ahLst/>
              <a:cxnLst/>
              <a:rect r="r" b="b" t="t" l="l"/>
              <a:pathLst>
                <a:path h="960294" w="1512274">
                  <a:moveTo>
                    <a:pt x="0" y="0"/>
                  </a:moveTo>
                  <a:lnTo>
                    <a:pt x="1512274" y="0"/>
                  </a:lnTo>
                  <a:lnTo>
                    <a:pt x="1512274" y="960294"/>
                  </a:lnTo>
                  <a:lnTo>
                    <a:pt x="0" y="960294"/>
                  </a:lnTo>
                  <a:lnTo>
                    <a:pt x="0" y="0"/>
                  </a:lnTo>
                  <a:close/>
                </a:path>
              </a:pathLst>
            </a:custGeom>
            <a:blipFill>
              <a:blip r:embed="rId23"/>
              <a:stretch>
                <a:fillRect l="0" t="0" r="0" b="0"/>
              </a:stretch>
            </a:blipFill>
          </p:spPr>
        </p:sp>
        <p:sp>
          <p:nvSpPr>
            <p:cNvPr name="Freeform 21" id="21"/>
            <p:cNvSpPr/>
            <p:nvPr/>
          </p:nvSpPr>
          <p:spPr>
            <a:xfrm flipH="false" flipV="false" rot="0">
              <a:off x="498896" y="480147"/>
              <a:ext cx="326692" cy="310357"/>
            </a:xfrm>
            <a:custGeom>
              <a:avLst/>
              <a:gdLst/>
              <a:ahLst/>
              <a:cxnLst/>
              <a:rect r="r" b="b" t="t" l="l"/>
              <a:pathLst>
                <a:path h="310357" w="326692">
                  <a:moveTo>
                    <a:pt x="0" y="0"/>
                  </a:moveTo>
                  <a:lnTo>
                    <a:pt x="326692" y="0"/>
                  </a:lnTo>
                  <a:lnTo>
                    <a:pt x="326692" y="310357"/>
                  </a:lnTo>
                  <a:lnTo>
                    <a:pt x="0" y="31035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grpSp>
      <p:sp>
        <p:nvSpPr>
          <p:cNvPr name="Freeform 22" id="22"/>
          <p:cNvSpPr/>
          <p:nvPr/>
        </p:nvSpPr>
        <p:spPr>
          <a:xfrm flipH="false" flipV="false" rot="0">
            <a:off x="6149258" y="10296505"/>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26"/>
            <a:stretch>
              <a:fillRect l="0" t="0" r="0" b="0"/>
            </a:stretch>
          </a:blipFill>
        </p:spPr>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C3DEE4"/>
        </a:solidFill>
      </p:bgPr>
    </p:bg>
    <p:spTree>
      <p:nvGrpSpPr>
        <p:cNvPr id="1" name=""/>
        <p:cNvGrpSpPr/>
        <p:nvPr/>
      </p:nvGrpSpPr>
      <p:grpSpPr>
        <a:xfrm>
          <a:off x="0" y="0"/>
          <a:ext cx="0" cy="0"/>
          <a:chOff x="0" y="0"/>
          <a:chExt cx="0" cy="0"/>
        </a:xfrm>
      </p:grpSpPr>
      <p:sp>
        <p:nvSpPr>
          <p:cNvPr name="Freeform 2" id="2"/>
          <p:cNvSpPr/>
          <p:nvPr/>
        </p:nvSpPr>
        <p:spPr>
          <a:xfrm flipH="false" flipV="false" rot="0">
            <a:off x="327182" y="173562"/>
            <a:ext cx="1129605" cy="1429880"/>
          </a:xfrm>
          <a:custGeom>
            <a:avLst/>
            <a:gdLst/>
            <a:ahLst/>
            <a:cxnLst/>
            <a:rect r="r" b="b" t="t" l="l"/>
            <a:pathLst>
              <a:path h="1429880" w="1129605">
                <a:moveTo>
                  <a:pt x="0" y="0"/>
                </a:moveTo>
                <a:lnTo>
                  <a:pt x="1129606" y="0"/>
                </a:lnTo>
                <a:lnTo>
                  <a:pt x="1129606" y="1429881"/>
                </a:lnTo>
                <a:lnTo>
                  <a:pt x="0" y="1429881"/>
                </a:lnTo>
                <a:lnTo>
                  <a:pt x="0" y="0"/>
                </a:lnTo>
                <a:close/>
              </a:path>
            </a:pathLst>
          </a:custGeom>
          <a:blipFill>
            <a:blip r:embed="rId2"/>
            <a:stretch>
              <a:fillRect l="0" t="0" r="0" b="0"/>
            </a:stretch>
          </a:blipFill>
        </p:spPr>
      </p:sp>
      <p:sp>
        <p:nvSpPr>
          <p:cNvPr name="Freeform 3" id="3"/>
          <p:cNvSpPr/>
          <p:nvPr/>
        </p:nvSpPr>
        <p:spPr>
          <a:xfrm flipH="false" flipV="false" rot="0">
            <a:off x="2033686" y="2454143"/>
            <a:ext cx="746093" cy="746093"/>
          </a:xfrm>
          <a:custGeom>
            <a:avLst/>
            <a:gdLst/>
            <a:ahLst/>
            <a:cxnLst/>
            <a:rect r="r" b="b" t="t" l="l"/>
            <a:pathLst>
              <a:path h="746093" w="746093">
                <a:moveTo>
                  <a:pt x="0" y="0"/>
                </a:moveTo>
                <a:lnTo>
                  <a:pt x="746092" y="0"/>
                </a:lnTo>
                <a:lnTo>
                  <a:pt x="746092" y="746092"/>
                </a:lnTo>
                <a:lnTo>
                  <a:pt x="0" y="7460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169452" y="2557102"/>
            <a:ext cx="658466" cy="610728"/>
          </a:xfrm>
          <a:custGeom>
            <a:avLst/>
            <a:gdLst/>
            <a:ahLst/>
            <a:cxnLst/>
            <a:rect r="r" b="b" t="t" l="l"/>
            <a:pathLst>
              <a:path h="610728" w="658466">
                <a:moveTo>
                  <a:pt x="0" y="0"/>
                </a:moveTo>
                <a:lnTo>
                  <a:pt x="658466" y="0"/>
                </a:lnTo>
                <a:lnTo>
                  <a:pt x="658466" y="610727"/>
                </a:lnTo>
                <a:lnTo>
                  <a:pt x="0" y="6107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3166042" y="2506118"/>
            <a:ext cx="590647" cy="712696"/>
          </a:xfrm>
          <a:custGeom>
            <a:avLst/>
            <a:gdLst/>
            <a:ahLst/>
            <a:cxnLst/>
            <a:rect r="r" b="b" t="t" l="l"/>
            <a:pathLst>
              <a:path h="712696" w="590647">
                <a:moveTo>
                  <a:pt x="0" y="0"/>
                </a:moveTo>
                <a:lnTo>
                  <a:pt x="590646" y="0"/>
                </a:lnTo>
                <a:lnTo>
                  <a:pt x="590646" y="712695"/>
                </a:lnTo>
                <a:lnTo>
                  <a:pt x="0" y="712695"/>
                </a:lnTo>
                <a:lnTo>
                  <a:pt x="0" y="0"/>
                </a:lnTo>
                <a:close/>
              </a:path>
            </a:pathLst>
          </a:custGeom>
          <a:blipFill>
            <a:blip r:embed="rId7"/>
            <a:stretch>
              <a:fillRect l="0" t="0" r="0" b="0"/>
            </a:stretch>
          </a:blipFill>
        </p:spPr>
      </p:sp>
      <p:sp>
        <p:nvSpPr>
          <p:cNvPr name="Freeform 6" id="6"/>
          <p:cNvSpPr/>
          <p:nvPr/>
        </p:nvSpPr>
        <p:spPr>
          <a:xfrm flipH="false" flipV="false" rot="0">
            <a:off x="600006" y="2536162"/>
            <a:ext cx="1027727" cy="652607"/>
          </a:xfrm>
          <a:custGeom>
            <a:avLst/>
            <a:gdLst/>
            <a:ahLst/>
            <a:cxnLst/>
            <a:rect r="r" b="b" t="t" l="l"/>
            <a:pathLst>
              <a:path h="652607" w="1027727">
                <a:moveTo>
                  <a:pt x="0" y="0"/>
                </a:moveTo>
                <a:lnTo>
                  <a:pt x="1027727" y="0"/>
                </a:lnTo>
                <a:lnTo>
                  <a:pt x="1027727" y="652607"/>
                </a:lnTo>
                <a:lnTo>
                  <a:pt x="0" y="65260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683751" y="3484044"/>
            <a:ext cx="773036" cy="961787"/>
          </a:xfrm>
          <a:custGeom>
            <a:avLst/>
            <a:gdLst/>
            <a:ahLst/>
            <a:cxnLst/>
            <a:rect r="r" b="b" t="t" l="l"/>
            <a:pathLst>
              <a:path h="961787" w="773036">
                <a:moveTo>
                  <a:pt x="0" y="0"/>
                </a:moveTo>
                <a:lnTo>
                  <a:pt x="773037" y="0"/>
                </a:lnTo>
                <a:lnTo>
                  <a:pt x="773037" y="961787"/>
                </a:lnTo>
                <a:lnTo>
                  <a:pt x="0" y="9617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5335794" y="2568874"/>
            <a:ext cx="547563" cy="631361"/>
          </a:xfrm>
          <a:custGeom>
            <a:avLst/>
            <a:gdLst/>
            <a:ahLst/>
            <a:cxnLst/>
            <a:rect r="r" b="b" t="t" l="l"/>
            <a:pathLst>
              <a:path h="631361" w="547563">
                <a:moveTo>
                  <a:pt x="0" y="0"/>
                </a:moveTo>
                <a:lnTo>
                  <a:pt x="547563" y="0"/>
                </a:lnTo>
                <a:lnTo>
                  <a:pt x="547563" y="631361"/>
                </a:lnTo>
                <a:lnTo>
                  <a:pt x="0" y="63136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1627733" y="3572017"/>
            <a:ext cx="544195" cy="785841"/>
          </a:xfrm>
          <a:custGeom>
            <a:avLst/>
            <a:gdLst/>
            <a:ahLst/>
            <a:cxnLst/>
            <a:rect r="r" b="b" t="t" l="l"/>
            <a:pathLst>
              <a:path h="785841" w="544195">
                <a:moveTo>
                  <a:pt x="0" y="0"/>
                </a:moveTo>
                <a:lnTo>
                  <a:pt x="544195" y="0"/>
                </a:lnTo>
                <a:lnTo>
                  <a:pt x="544195" y="785841"/>
                </a:lnTo>
                <a:lnTo>
                  <a:pt x="0" y="78584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5414560" y="3710096"/>
            <a:ext cx="636745" cy="735735"/>
          </a:xfrm>
          <a:custGeom>
            <a:avLst/>
            <a:gdLst/>
            <a:ahLst/>
            <a:cxnLst/>
            <a:rect r="r" b="b" t="t" l="l"/>
            <a:pathLst>
              <a:path h="735735" w="636745">
                <a:moveTo>
                  <a:pt x="0" y="0"/>
                </a:moveTo>
                <a:lnTo>
                  <a:pt x="636746" y="0"/>
                </a:lnTo>
                <a:lnTo>
                  <a:pt x="636746" y="735735"/>
                </a:lnTo>
                <a:lnTo>
                  <a:pt x="0" y="73573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0">
            <a:off x="3461365" y="3593296"/>
            <a:ext cx="637270" cy="852535"/>
          </a:xfrm>
          <a:custGeom>
            <a:avLst/>
            <a:gdLst/>
            <a:ahLst/>
            <a:cxnLst/>
            <a:rect r="r" b="b" t="t" l="l"/>
            <a:pathLst>
              <a:path h="852535" w="637270">
                <a:moveTo>
                  <a:pt x="0" y="0"/>
                </a:moveTo>
                <a:lnTo>
                  <a:pt x="637270" y="0"/>
                </a:lnTo>
                <a:lnTo>
                  <a:pt x="637270" y="852535"/>
                </a:lnTo>
                <a:lnTo>
                  <a:pt x="0" y="852535"/>
                </a:lnTo>
                <a:lnTo>
                  <a:pt x="0" y="0"/>
                </a:lnTo>
                <a:close/>
              </a:path>
            </a:pathLst>
          </a:custGeom>
          <a:blipFill>
            <a:blip r:embed="rId18"/>
            <a:stretch>
              <a:fillRect l="0" t="0" r="0" b="0"/>
            </a:stretch>
          </a:blipFill>
        </p:spPr>
      </p:sp>
      <p:sp>
        <p:nvSpPr>
          <p:cNvPr name="Freeform 12" id="12"/>
          <p:cNvSpPr/>
          <p:nvPr/>
        </p:nvSpPr>
        <p:spPr>
          <a:xfrm flipH="false" flipV="false" rot="0">
            <a:off x="4270085" y="3846587"/>
            <a:ext cx="751387" cy="523153"/>
          </a:xfrm>
          <a:custGeom>
            <a:avLst/>
            <a:gdLst/>
            <a:ahLst/>
            <a:cxnLst/>
            <a:rect r="r" b="b" t="t" l="l"/>
            <a:pathLst>
              <a:path h="523153" w="751387">
                <a:moveTo>
                  <a:pt x="0" y="0"/>
                </a:moveTo>
                <a:lnTo>
                  <a:pt x="751387" y="0"/>
                </a:lnTo>
                <a:lnTo>
                  <a:pt x="751387" y="523153"/>
                </a:lnTo>
                <a:lnTo>
                  <a:pt x="0" y="52315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3" id="13"/>
          <p:cNvSpPr/>
          <p:nvPr/>
        </p:nvSpPr>
        <p:spPr>
          <a:xfrm flipH="false" flipV="false" rot="0">
            <a:off x="6388182" y="2536162"/>
            <a:ext cx="478498" cy="741857"/>
          </a:xfrm>
          <a:custGeom>
            <a:avLst/>
            <a:gdLst/>
            <a:ahLst/>
            <a:cxnLst/>
            <a:rect r="r" b="b" t="t" l="l"/>
            <a:pathLst>
              <a:path h="741857" w="478498">
                <a:moveTo>
                  <a:pt x="0" y="0"/>
                </a:moveTo>
                <a:lnTo>
                  <a:pt x="478497" y="0"/>
                </a:lnTo>
                <a:lnTo>
                  <a:pt x="478497" y="741857"/>
                </a:lnTo>
                <a:lnTo>
                  <a:pt x="0" y="74185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4" id="14"/>
          <p:cNvSpPr/>
          <p:nvPr/>
        </p:nvSpPr>
        <p:spPr>
          <a:xfrm flipH="false" flipV="false" rot="0">
            <a:off x="1113870" y="4993940"/>
            <a:ext cx="5664252" cy="4942060"/>
          </a:xfrm>
          <a:custGeom>
            <a:avLst/>
            <a:gdLst/>
            <a:ahLst/>
            <a:cxnLst/>
            <a:rect r="r" b="b" t="t" l="l"/>
            <a:pathLst>
              <a:path h="4942060" w="5664252">
                <a:moveTo>
                  <a:pt x="0" y="0"/>
                </a:moveTo>
                <a:lnTo>
                  <a:pt x="5664252" y="0"/>
                </a:lnTo>
                <a:lnTo>
                  <a:pt x="5664252" y="4942060"/>
                </a:lnTo>
                <a:lnTo>
                  <a:pt x="0" y="4942060"/>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5" id="15"/>
          <p:cNvSpPr/>
          <p:nvPr/>
        </p:nvSpPr>
        <p:spPr>
          <a:xfrm flipH="false" flipV="false" rot="0">
            <a:off x="2519140" y="3786954"/>
            <a:ext cx="595013" cy="595013"/>
          </a:xfrm>
          <a:custGeom>
            <a:avLst/>
            <a:gdLst/>
            <a:ahLst/>
            <a:cxnLst/>
            <a:rect r="r" b="b" t="t" l="l"/>
            <a:pathLst>
              <a:path h="595013" w="595013">
                <a:moveTo>
                  <a:pt x="0" y="0"/>
                </a:moveTo>
                <a:lnTo>
                  <a:pt x="595013" y="0"/>
                </a:lnTo>
                <a:lnTo>
                  <a:pt x="595013" y="595013"/>
                </a:lnTo>
                <a:lnTo>
                  <a:pt x="0" y="595013"/>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6" id="16"/>
          <p:cNvSpPr/>
          <p:nvPr/>
        </p:nvSpPr>
        <p:spPr>
          <a:xfrm flipH="false" flipV="false" rot="0">
            <a:off x="6444394" y="3670997"/>
            <a:ext cx="484271" cy="774834"/>
          </a:xfrm>
          <a:custGeom>
            <a:avLst/>
            <a:gdLst/>
            <a:ahLst/>
            <a:cxnLst/>
            <a:rect r="r" b="b" t="t" l="l"/>
            <a:pathLst>
              <a:path h="774834" w="484271">
                <a:moveTo>
                  <a:pt x="0" y="0"/>
                </a:moveTo>
                <a:lnTo>
                  <a:pt x="484272" y="0"/>
                </a:lnTo>
                <a:lnTo>
                  <a:pt x="484272" y="774834"/>
                </a:lnTo>
                <a:lnTo>
                  <a:pt x="0" y="774834"/>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TextBox 17" id="17"/>
          <p:cNvSpPr txBox="true"/>
          <p:nvPr/>
        </p:nvSpPr>
        <p:spPr>
          <a:xfrm rot="0">
            <a:off x="1647927" y="453715"/>
            <a:ext cx="4596137" cy="556944"/>
          </a:xfrm>
          <a:prstGeom prst="rect">
            <a:avLst/>
          </a:prstGeom>
        </p:spPr>
        <p:txBody>
          <a:bodyPr anchor="t" rtlCol="false" tIns="0" lIns="0" bIns="0" rIns="0">
            <a:spAutoFit/>
          </a:bodyPr>
          <a:lstStyle/>
          <a:p>
            <a:pPr algn="ctr">
              <a:lnSpc>
                <a:spcPts val="3858"/>
              </a:lnSpc>
              <a:spcBef>
                <a:spcPct val="0"/>
              </a:spcBef>
            </a:pPr>
            <a:r>
              <a:rPr lang="en-US" sz="3384">
                <a:solidFill>
                  <a:srgbClr val="000000"/>
                </a:solidFill>
                <a:latin typeface="Aerospace bold"/>
                <a:ea typeface="Aerospace bold"/>
                <a:cs typeface="Aerospace bold"/>
                <a:sym typeface="Aerospace bold"/>
              </a:rPr>
              <a:t>ΑΝΑΝΕΩΣΙΜΟ Ή ΌΧΙ</a:t>
            </a:r>
          </a:p>
        </p:txBody>
      </p:sp>
      <p:sp>
        <p:nvSpPr>
          <p:cNvPr name="TextBox 18" id="18"/>
          <p:cNvSpPr txBox="true"/>
          <p:nvPr/>
        </p:nvSpPr>
        <p:spPr>
          <a:xfrm rot="0">
            <a:off x="1873650" y="1898894"/>
            <a:ext cx="3812700" cy="389812"/>
          </a:xfrm>
          <a:prstGeom prst="rect">
            <a:avLst/>
          </a:prstGeom>
        </p:spPr>
        <p:txBody>
          <a:bodyPr anchor="t" rtlCol="false" tIns="0" lIns="0" bIns="0" rIns="0">
            <a:spAutoFit/>
          </a:bodyPr>
          <a:lstStyle/>
          <a:p>
            <a:pPr algn="ctr">
              <a:lnSpc>
                <a:spcPts val="1403"/>
              </a:lnSpc>
            </a:pPr>
            <a:r>
              <a:rPr lang="en-US" sz="1231">
                <a:solidFill>
                  <a:srgbClr val="000000"/>
                </a:solidFill>
                <a:latin typeface="Aerospace bold"/>
                <a:ea typeface="Aerospace bold"/>
                <a:cs typeface="Aerospace bold"/>
                <a:sym typeface="Aerospace bold"/>
              </a:rPr>
              <a:t>ΤΑΞΙΝΟΜΗΣΗ ΣΤΟΙΧΕΙΩΝ ΣΕ ΑΝΑΝΕΩΣΙΜΑ ΚΑΙ </a:t>
            </a:r>
          </a:p>
          <a:p>
            <a:pPr algn="ctr">
              <a:lnSpc>
                <a:spcPts val="1403"/>
              </a:lnSpc>
              <a:spcBef>
                <a:spcPct val="0"/>
              </a:spcBef>
            </a:pPr>
            <a:r>
              <a:rPr lang="en-US" sz="1231">
                <a:solidFill>
                  <a:srgbClr val="000000"/>
                </a:solidFill>
                <a:latin typeface="Aerospace bold"/>
                <a:ea typeface="Aerospace bold"/>
                <a:cs typeface="Aerospace bold"/>
                <a:sym typeface="Aerospace bold"/>
              </a:rPr>
              <a:t>ΜΗ - ΑΝΑΝΕΩΣΙΜΑ </a:t>
            </a:r>
          </a:p>
        </p:txBody>
      </p:sp>
      <p:sp>
        <p:nvSpPr>
          <p:cNvPr name="TextBox 19" id="19"/>
          <p:cNvSpPr txBox="true"/>
          <p:nvPr/>
        </p:nvSpPr>
        <p:spPr>
          <a:xfrm rot="0">
            <a:off x="1904728" y="5210607"/>
            <a:ext cx="1319047" cy="242211"/>
          </a:xfrm>
          <a:prstGeom prst="rect">
            <a:avLst/>
          </a:prstGeom>
        </p:spPr>
        <p:txBody>
          <a:bodyPr anchor="t" rtlCol="false" tIns="0" lIns="0" bIns="0" rIns="0">
            <a:spAutoFit/>
          </a:bodyPr>
          <a:lstStyle/>
          <a:p>
            <a:pPr algn="ctr">
              <a:lnSpc>
                <a:spcPts val="1618"/>
              </a:lnSpc>
              <a:spcBef>
                <a:spcPct val="0"/>
              </a:spcBef>
            </a:pPr>
            <a:r>
              <a:rPr lang="en-US" sz="1419">
                <a:solidFill>
                  <a:srgbClr val="000000"/>
                </a:solidFill>
                <a:latin typeface="Aerospace bold"/>
                <a:ea typeface="Aerospace bold"/>
                <a:cs typeface="Aerospace bold"/>
                <a:sym typeface="Aerospace bold"/>
              </a:rPr>
              <a:t>ΑΝΑΝΕΩΣΙΜΟ</a:t>
            </a:r>
          </a:p>
        </p:txBody>
      </p:sp>
      <p:sp>
        <p:nvSpPr>
          <p:cNvPr name="TextBox 20" id="20"/>
          <p:cNvSpPr txBox="true"/>
          <p:nvPr/>
        </p:nvSpPr>
        <p:spPr>
          <a:xfrm rot="0">
            <a:off x="4239007" y="5210607"/>
            <a:ext cx="1975234" cy="226895"/>
          </a:xfrm>
          <a:prstGeom prst="rect">
            <a:avLst/>
          </a:prstGeom>
        </p:spPr>
        <p:txBody>
          <a:bodyPr anchor="t" rtlCol="false" tIns="0" lIns="0" bIns="0" rIns="0">
            <a:spAutoFit/>
          </a:bodyPr>
          <a:lstStyle/>
          <a:p>
            <a:pPr algn="ctr">
              <a:lnSpc>
                <a:spcPts val="1502"/>
              </a:lnSpc>
              <a:spcBef>
                <a:spcPct val="0"/>
              </a:spcBef>
            </a:pPr>
            <a:r>
              <a:rPr lang="en-US" sz="1317">
                <a:solidFill>
                  <a:srgbClr val="000000"/>
                </a:solidFill>
                <a:latin typeface="Aerospace bold"/>
                <a:ea typeface="Aerospace bold"/>
                <a:cs typeface="Aerospace bold"/>
                <a:sym typeface="Aerospace bold"/>
              </a:rPr>
              <a:t>ΜΗ - ΑΝΑΝΕΩΣΙΜΟ</a:t>
            </a:r>
          </a:p>
        </p:txBody>
      </p:sp>
      <p:grpSp>
        <p:nvGrpSpPr>
          <p:cNvPr name="Group 21" id="21"/>
          <p:cNvGrpSpPr/>
          <p:nvPr/>
        </p:nvGrpSpPr>
        <p:grpSpPr>
          <a:xfrm rot="0">
            <a:off x="3272128" y="1052445"/>
            <a:ext cx="1117461" cy="709587"/>
            <a:chOff x="0" y="0"/>
            <a:chExt cx="1489947" cy="946117"/>
          </a:xfrm>
        </p:grpSpPr>
        <p:sp>
          <p:nvSpPr>
            <p:cNvPr name="Freeform 22" id="22"/>
            <p:cNvSpPr/>
            <p:nvPr/>
          </p:nvSpPr>
          <p:spPr>
            <a:xfrm flipH="false" flipV="false" rot="0">
              <a:off x="0" y="0"/>
              <a:ext cx="1489947" cy="946117"/>
            </a:xfrm>
            <a:custGeom>
              <a:avLst/>
              <a:gdLst/>
              <a:ahLst/>
              <a:cxnLst/>
              <a:rect r="r" b="b" t="t" l="l"/>
              <a:pathLst>
                <a:path h="946117" w="1489947">
                  <a:moveTo>
                    <a:pt x="0" y="0"/>
                  </a:moveTo>
                  <a:lnTo>
                    <a:pt x="1489947" y="0"/>
                  </a:lnTo>
                  <a:lnTo>
                    <a:pt x="1489947" y="946117"/>
                  </a:lnTo>
                  <a:lnTo>
                    <a:pt x="0" y="946117"/>
                  </a:lnTo>
                  <a:lnTo>
                    <a:pt x="0" y="0"/>
                  </a:lnTo>
                  <a:close/>
                </a:path>
              </a:pathLst>
            </a:custGeom>
            <a:blipFill>
              <a:blip r:embed="rId29"/>
              <a:stretch>
                <a:fillRect l="0" t="0" r="0" b="0"/>
              </a:stretch>
            </a:blipFill>
          </p:spPr>
        </p:sp>
        <p:sp>
          <p:nvSpPr>
            <p:cNvPr name="Freeform 23" id="23"/>
            <p:cNvSpPr/>
            <p:nvPr/>
          </p:nvSpPr>
          <p:spPr>
            <a:xfrm flipH="false" flipV="false" rot="0">
              <a:off x="495804" y="445816"/>
              <a:ext cx="282979" cy="274490"/>
            </a:xfrm>
            <a:custGeom>
              <a:avLst/>
              <a:gdLst/>
              <a:ahLst/>
              <a:cxnLst/>
              <a:rect r="r" b="b" t="t" l="l"/>
              <a:pathLst>
                <a:path h="274490" w="282979">
                  <a:moveTo>
                    <a:pt x="0" y="0"/>
                  </a:moveTo>
                  <a:lnTo>
                    <a:pt x="282979" y="0"/>
                  </a:lnTo>
                  <a:lnTo>
                    <a:pt x="282979" y="274490"/>
                  </a:lnTo>
                  <a:lnTo>
                    <a:pt x="0" y="274490"/>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grpSp>
      <p:sp>
        <p:nvSpPr>
          <p:cNvPr name="Freeform 24" id="24"/>
          <p:cNvSpPr/>
          <p:nvPr/>
        </p:nvSpPr>
        <p:spPr>
          <a:xfrm flipH="false" flipV="false" rot="0">
            <a:off x="6149258" y="10296505"/>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32"/>
            <a:stretch>
              <a:fillRect l="0" t="0" r="0" b="0"/>
            </a:stretch>
          </a:blipFill>
        </p:spPr>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FCF49F"/>
        </a:solidFill>
      </p:bgPr>
    </p:bg>
    <p:spTree>
      <p:nvGrpSpPr>
        <p:cNvPr id="1" name=""/>
        <p:cNvGrpSpPr/>
        <p:nvPr/>
      </p:nvGrpSpPr>
      <p:grpSpPr>
        <a:xfrm>
          <a:off x="0" y="0"/>
          <a:ext cx="0" cy="0"/>
          <a:chOff x="0" y="0"/>
          <a:chExt cx="0" cy="0"/>
        </a:xfrm>
      </p:grpSpPr>
      <p:sp>
        <p:nvSpPr>
          <p:cNvPr name="Freeform 2" id="2"/>
          <p:cNvSpPr/>
          <p:nvPr/>
        </p:nvSpPr>
        <p:spPr>
          <a:xfrm flipH="false" flipV="false" rot="0">
            <a:off x="176300" y="133954"/>
            <a:ext cx="1129605" cy="1429880"/>
          </a:xfrm>
          <a:custGeom>
            <a:avLst/>
            <a:gdLst/>
            <a:ahLst/>
            <a:cxnLst/>
            <a:rect r="r" b="b" t="t" l="l"/>
            <a:pathLst>
              <a:path h="1429880" w="1129605">
                <a:moveTo>
                  <a:pt x="0" y="0"/>
                </a:moveTo>
                <a:lnTo>
                  <a:pt x="1129606" y="0"/>
                </a:lnTo>
                <a:lnTo>
                  <a:pt x="1129606" y="1429880"/>
                </a:lnTo>
                <a:lnTo>
                  <a:pt x="0" y="1429880"/>
                </a:lnTo>
                <a:lnTo>
                  <a:pt x="0" y="0"/>
                </a:lnTo>
                <a:close/>
              </a:path>
            </a:pathLst>
          </a:custGeom>
          <a:blipFill>
            <a:blip r:embed="rId2"/>
            <a:stretch>
              <a:fillRect l="0" t="0" r="0" b="0"/>
            </a:stretch>
          </a:blipFill>
        </p:spPr>
      </p:sp>
      <p:sp>
        <p:nvSpPr>
          <p:cNvPr name="Freeform 3" id="3"/>
          <p:cNvSpPr/>
          <p:nvPr/>
        </p:nvSpPr>
        <p:spPr>
          <a:xfrm flipH="false" flipV="false" rot="0">
            <a:off x="671069" y="4200733"/>
            <a:ext cx="6535917" cy="5735267"/>
          </a:xfrm>
          <a:custGeom>
            <a:avLst/>
            <a:gdLst/>
            <a:ahLst/>
            <a:cxnLst/>
            <a:rect r="r" b="b" t="t" l="l"/>
            <a:pathLst>
              <a:path h="5735267" w="6535917">
                <a:moveTo>
                  <a:pt x="0" y="0"/>
                </a:moveTo>
                <a:lnTo>
                  <a:pt x="6535917" y="0"/>
                </a:lnTo>
                <a:lnTo>
                  <a:pt x="6535917" y="5735267"/>
                </a:lnTo>
                <a:lnTo>
                  <a:pt x="0" y="57352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855985" y="1678134"/>
            <a:ext cx="286785" cy="1137538"/>
          </a:xfrm>
          <a:custGeom>
            <a:avLst/>
            <a:gdLst/>
            <a:ahLst/>
            <a:cxnLst/>
            <a:rect r="r" b="b" t="t" l="l"/>
            <a:pathLst>
              <a:path h="1137538" w="286785">
                <a:moveTo>
                  <a:pt x="0" y="0"/>
                </a:moveTo>
                <a:lnTo>
                  <a:pt x="286785" y="0"/>
                </a:lnTo>
                <a:lnTo>
                  <a:pt x="286785" y="1137538"/>
                </a:lnTo>
                <a:lnTo>
                  <a:pt x="0" y="1137538"/>
                </a:lnTo>
                <a:lnTo>
                  <a:pt x="0" y="0"/>
                </a:lnTo>
                <a:close/>
              </a:path>
            </a:pathLst>
          </a:custGeom>
          <a:blipFill>
            <a:blip r:embed="rId5"/>
            <a:stretch>
              <a:fillRect l="0" t="0" r="-9574" b="0"/>
            </a:stretch>
          </a:blipFill>
        </p:spPr>
      </p:sp>
      <p:sp>
        <p:nvSpPr>
          <p:cNvPr name="Freeform 5" id="5"/>
          <p:cNvSpPr/>
          <p:nvPr/>
        </p:nvSpPr>
        <p:spPr>
          <a:xfrm flipH="false" flipV="false" rot="0">
            <a:off x="1350497" y="1959584"/>
            <a:ext cx="801706" cy="717527"/>
          </a:xfrm>
          <a:custGeom>
            <a:avLst/>
            <a:gdLst/>
            <a:ahLst/>
            <a:cxnLst/>
            <a:rect r="r" b="b" t="t" l="l"/>
            <a:pathLst>
              <a:path h="717527" w="801706">
                <a:moveTo>
                  <a:pt x="0" y="0"/>
                </a:moveTo>
                <a:lnTo>
                  <a:pt x="801706" y="0"/>
                </a:lnTo>
                <a:lnTo>
                  <a:pt x="801706" y="717527"/>
                </a:lnTo>
                <a:lnTo>
                  <a:pt x="0" y="7175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2484901" y="1953798"/>
            <a:ext cx="657768" cy="663574"/>
          </a:xfrm>
          <a:custGeom>
            <a:avLst/>
            <a:gdLst/>
            <a:ahLst/>
            <a:cxnLst/>
            <a:rect r="r" b="b" t="t" l="l"/>
            <a:pathLst>
              <a:path h="663574" w="657768">
                <a:moveTo>
                  <a:pt x="0" y="0"/>
                </a:moveTo>
                <a:lnTo>
                  <a:pt x="657768" y="0"/>
                </a:lnTo>
                <a:lnTo>
                  <a:pt x="657768" y="663574"/>
                </a:lnTo>
                <a:lnTo>
                  <a:pt x="0" y="66357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3430900" y="2033968"/>
            <a:ext cx="833513" cy="503233"/>
          </a:xfrm>
          <a:custGeom>
            <a:avLst/>
            <a:gdLst/>
            <a:ahLst/>
            <a:cxnLst/>
            <a:rect r="r" b="b" t="t" l="l"/>
            <a:pathLst>
              <a:path h="503233" w="833513">
                <a:moveTo>
                  <a:pt x="0" y="0"/>
                </a:moveTo>
                <a:lnTo>
                  <a:pt x="833513" y="0"/>
                </a:lnTo>
                <a:lnTo>
                  <a:pt x="833513" y="503234"/>
                </a:lnTo>
                <a:lnTo>
                  <a:pt x="0" y="503234"/>
                </a:lnTo>
                <a:lnTo>
                  <a:pt x="0" y="0"/>
                </a:lnTo>
                <a:close/>
              </a:path>
            </a:pathLst>
          </a:custGeom>
          <a:blipFill>
            <a:blip r:embed="rId10"/>
            <a:stretch>
              <a:fillRect l="0" t="0" r="0" b="0"/>
            </a:stretch>
          </a:blipFill>
        </p:spPr>
      </p:sp>
      <p:sp>
        <p:nvSpPr>
          <p:cNvPr name="Freeform 8" id="8"/>
          <p:cNvSpPr/>
          <p:nvPr/>
        </p:nvSpPr>
        <p:spPr>
          <a:xfrm flipH="false" flipV="false" rot="0">
            <a:off x="4554869" y="2062130"/>
            <a:ext cx="599340" cy="512436"/>
          </a:xfrm>
          <a:custGeom>
            <a:avLst/>
            <a:gdLst/>
            <a:ahLst/>
            <a:cxnLst/>
            <a:rect r="r" b="b" t="t" l="l"/>
            <a:pathLst>
              <a:path h="512436" w="599340">
                <a:moveTo>
                  <a:pt x="0" y="0"/>
                </a:moveTo>
                <a:lnTo>
                  <a:pt x="599340" y="0"/>
                </a:lnTo>
                <a:lnTo>
                  <a:pt x="599340" y="512436"/>
                </a:lnTo>
                <a:lnTo>
                  <a:pt x="0" y="51243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750854" y="3452387"/>
            <a:ext cx="766506" cy="604582"/>
          </a:xfrm>
          <a:custGeom>
            <a:avLst/>
            <a:gdLst/>
            <a:ahLst/>
            <a:cxnLst/>
            <a:rect r="r" b="b" t="t" l="l"/>
            <a:pathLst>
              <a:path h="604582" w="766506">
                <a:moveTo>
                  <a:pt x="0" y="0"/>
                </a:moveTo>
                <a:lnTo>
                  <a:pt x="766506" y="0"/>
                </a:lnTo>
                <a:lnTo>
                  <a:pt x="766506" y="604581"/>
                </a:lnTo>
                <a:lnTo>
                  <a:pt x="0" y="60458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0">
            <a:off x="1671511" y="3564497"/>
            <a:ext cx="813391" cy="492471"/>
          </a:xfrm>
          <a:custGeom>
            <a:avLst/>
            <a:gdLst/>
            <a:ahLst/>
            <a:cxnLst/>
            <a:rect r="r" b="b" t="t" l="l"/>
            <a:pathLst>
              <a:path h="492471" w="813391">
                <a:moveTo>
                  <a:pt x="0" y="0"/>
                </a:moveTo>
                <a:lnTo>
                  <a:pt x="813390" y="0"/>
                </a:lnTo>
                <a:lnTo>
                  <a:pt x="813390" y="492471"/>
                </a:lnTo>
                <a:lnTo>
                  <a:pt x="0" y="4924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0">
            <a:off x="2765375" y="3482767"/>
            <a:ext cx="657185" cy="543821"/>
          </a:xfrm>
          <a:custGeom>
            <a:avLst/>
            <a:gdLst/>
            <a:ahLst/>
            <a:cxnLst/>
            <a:rect r="r" b="b" t="t" l="l"/>
            <a:pathLst>
              <a:path h="543821" w="657185">
                <a:moveTo>
                  <a:pt x="0" y="0"/>
                </a:moveTo>
                <a:lnTo>
                  <a:pt x="657185" y="0"/>
                </a:lnTo>
                <a:lnTo>
                  <a:pt x="657185" y="543821"/>
                </a:lnTo>
                <a:lnTo>
                  <a:pt x="0" y="54382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2" id="12"/>
          <p:cNvSpPr/>
          <p:nvPr/>
        </p:nvSpPr>
        <p:spPr>
          <a:xfrm flipH="false" flipV="false" rot="0">
            <a:off x="3574960" y="3525825"/>
            <a:ext cx="529364" cy="542243"/>
          </a:xfrm>
          <a:custGeom>
            <a:avLst/>
            <a:gdLst/>
            <a:ahLst/>
            <a:cxnLst/>
            <a:rect r="r" b="b" t="t" l="l"/>
            <a:pathLst>
              <a:path h="542243" w="529364">
                <a:moveTo>
                  <a:pt x="0" y="0"/>
                </a:moveTo>
                <a:lnTo>
                  <a:pt x="529364" y="0"/>
                </a:lnTo>
                <a:lnTo>
                  <a:pt x="529364" y="542242"/>
                </a:lnTo>
                <a:lnTo>
                  <a:pt x="0" y="542242"/>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3" id="13"/>
          <p:cNvSpPr/>
          <p:nvPr/>
        </p:nvSpPr>
        <p:spPr>
          <a:xfrm flipH="false" flipV="false" rot="0">
            <a:off x="4380549" y="3587736"/>
            <a:ext cx="530486" cy="480331"/>
          </a:xfrm>
          <a:custGeom>
            <a:avLst/>
            <a:gdLst/>
            <a:ahLst/>
            <a:cxnLst/>
            <a:rect r="r" b="b" t="t" l="l"/>
            <a:pathLst>
              <a:path h="480331" w="530486">
                <a:moveTo>
                  <a:pt x="0" y="0"/>
                </a:moveTo>
                <a:lnTo>
                  <a:pt x="530487" y="0"/>
                </a:lnTo>
                <a:lnTo>
                  <a:pt x="530487" y="480331"/>
                </a:lnTo>
                <a:lnTo>
                  <a:pt x="0" y="480331"/>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4" id="14"/>
          <p:cNvSpPr/>
          <p:nvPr/>
        </p:nvSpPr>
        <p:spPr>
          <a:xfrm flipH="false" flipV="false" rot="0">
            <a:off x="5512989" y="2002299"/>
            <a:ext cx="672452" cy="489209"/>
          </a:xfrm>
          <a:custGeom>
            <a:avLst/>
            <a:gdLst/>
            <a:ahLst/>
            <a:cxnLst/>
            <a:rect r="r" b="b" t="t" l="l"/>
            <a:pathLst>
              <a:path h="489209" w="672452">
                <a:moveTo>
                  <a:pt x="0" y="0"/>
                </a:moveTo>
                <a:lnTo>
                  <a:pt x="672452" y="0"/>
                </a:lnTo>
                <a:lnTo>
                  <a:pt x="672452" y="489209"/>
                </a:lnTo>
                <a:lnTo>
                  <a:pt x="0" y="489209"/>
                </a:lnTo>
                <a:lnTo>
                  <a:pt x="0" y="0"/>
                </a:lnTo>
                <a:close/>
              </a:path>
            </a:pathLst>
          </a:custGeom>
          <a:blipFill>
            <a:blip r:embed="rId23"/>
            <a:stretch>
              <a:fillRect l="0" t="0" r="0" b="0"/>
            </a:stretch>
          </a:blipFill>
        </p:spPr>
      </p:sp>
      <p:sp>
        <p:nvSpPr>
          <p:cNvPr name="Freeform 15" id="15"/>
          <p:cNvSpPr/>
          <p:nvPr/>
        </p:nvSpPr>
        <p:spPr>
          <a:xfrm flipH="false" flipV="false" rot="0">
            <a:off x="5112151" y="3622155"/>
            <a:ext cx="634751" cy="445913"/>
          </a:xfrm>
          <a:custGeom>
            <a:avLst/>
            <a:gdLst/>
            <a:ahLst/>
            <a:cxnLst/>
            <a:rect r="r" b="b" t="t" l="l"/>
            <a:pathLst>
              <a:path h="445913" w="634751">
                <a:moveTo>
                  <a:pt x="0" y="0"/>
                </a:moveTo>
                <a:lnTo>
                  <a:pt x="634751" y="0"/>
                </a:lnTo>
                <a:lnTo>
                  <a:pt x="634751" y="445912"/>
                </a:lnTo>
                <a:lnTo>
                  <a:pt x="0" y="445912"/>
                </a:lnTo>
                <a:lnTo>
                  <a:pt x="0" y="0"/>
                </a:lnTo>
                <a:close/>
              </a:path>
            </a:pathLst>
          </a:custGeom>
          <a:blipFill>
            <a:blip r:embed="rId24"/>
            <a:stretch>
              <a:fillRect l="0" t="0" r="0" b="0"/>
            </a:stretch>
          </a:blipFill>
        </p:spPr>
      </p:sp>
      <p:sp>
        <p:nvSpPr>
          <p:cNvPr name="Freeform 16" id="16"/>
          <p:cNvSpPr/>
          <p:nvPr/>
        </p:nvSpPr>
        <p:spPr>
          <a:xfrm flipH="false" flipV="false" rot="0">
            <a:off x="6497473" y="2002299"/>
            <a:ext cx="371908" cy="607197"/>
          </a:xfrm>
          <a:custGeom>
            <a:avLst/>
            <a:gdLst/>
            <a:ahLst/>
            <a:cxnLst/>
            <a:rect r="r" b="b" t="t" l="l"/>
            <a:pathLst>
              <a:path h="607197" w="371908">
                <a:moveTo>
                  <a:pt x="0" y="0"/>
                </a:moveTo>
                <a:lnTo>
                  <a:pt x="371908" y="0"/>
                </a:lnTo>
                <a:lnTo>
                  <a:pt x="371908" y="607196"/>
                </a:lnTo>
                <a:lnTo>
                  <a:pt x="0" y="607196"/>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7" id="17"/>
          <p:cNvSpPr/>
          <p:nvPr/>
        </p:nvSpPr>
        <p:spPr>
          <a:xfrm flipH="false" flipV="false" rot="0">
            <a:off x="5971899" y="3506860"/>
            <a:ext cx="296058" cy="550108"/>
          </a:xfrm>
          <a:custGeom>
            <a:avLst/>
            <a:gdLst/>
            <a:ahLst/>
            <a:cxnLst/>
            <a:rect r="r" b="b" t="t" l="l"/>
            <a:pathLst>
              <a:path h="550108" w="296058">
                <a:moveTo>
                  <a:pt x="0" y="0"/>
                </a:moveTo>
                <a:lnTo>
                  <a:pt x="296058" y="0"/>
                </a:lnTo>
                <a:lnTo>
                  <a:pt x="296058" y="550108"/>
                </a:lnTo>
                <a:lnTo>
                  <a:pt x="0" y="550108"/>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18" id="18"/>
          <p:cNvSpPr/>
          <p:nvPr/>
        </p:nvSpPr>
        <p:spPr>
          <a:xfrm flipH="false" flipV="false" rot="0">
            <a:off x="1517360" y="2809481"/>
            <a:ext cx="313192" cy="543340"/>
          </a:xfrm>
          <a:custGeom>
            <a:avLst/>
            <a:gdLst/>
            <a:ahLst/>
            <a:cxnLst/>
            <a:rect r="r" b="b" t="t" l="l"/>
            <a:pathLst>
              <a:path h="543340" w="313192">
                <a:moveTo>
                  <a:pt x="0" y="0"/>
                </a:moveTo>
                <a:lnTo>
                  <a:pt x="313192" y="0"/>
                </a:lnTo>
                <a:lnTo>
                  <a:pt x="313192" y="543340"/>
                </a:lnTo>
                <a:lnTo>
                  <a:pt x="0" y="543340"/>
                </a:lnTo>
                <a:lnTo>
                  <a:pt x="0" y="0"/>
                </a:lnTo>
                <a:close/>
              </a:path>
            </a:pathLst>
          </a:custGeom>
          <a:blipFill>
            <a:blip r:embed="rId29"/>
            <a:stretch>
              <a:fillRect l="0" t="0" r="0" b="0"/>
            </a:stretch>
          </a:blipFill>
        </p:spPr>
      </p:sp>
      <p:sp>
        <p:nvSpPr>
          <p:cNvPr name="Freeform 19" id="19"/>
          <p:cNvSpPr/>
          <p:nvPr/>
        </p:nvSpPr>
        <p:spPr>
          <a:xfrm flipH="false" flipV="false" rot="0">
            <a:off x="2078206" y="2790944"/>
            <a:ext cx="574491" cy="537149"/>
          </a:xfrm>
          <a:custGeom>
            <a:avLst/>
            <a:gdLst/>
            <a:ahLst/>
            <a:cxnLst/>
            <a:rect r="r" b="b" t="t" l="l"/>
            <a:pathLst>
              <a:path h="537149" w="574491">
                <a:moveTo>
                  <a:pt x="0" y="0"/>
                </a:moveTo>
                <a:lnTo>
                  <a:pt x="574491" y="0"/>
                </a:lnTo>
                <a:lnTo>
                  <a:pt x="574491" y="537149"/>
                </a:lnTo>
                <a:lnTo>
                  <a:pt x="0" y="537149"/>
                </a:lnTo>
                <a:lnTo>
                  <a:pt x="0" y="0"/>
                </a:lnTo>
                <a:close/>
              </a:path>
            </a:pathLst>
          </a:custGeom>
          <a:blipFill>
            <a:blip r:embed="rId30"/>
            <a:stretch>
              <a:fillRect l="0" t="0" r="0" b="0"/>
            </a:stretch>
          </a:blipFill>
        </p:spPr>
      </p:sp>
      <p:sp>
        <p:nvSpPr>
          <p:cNvPr name="Freeform 20" id="20"/>
          <p:cNvSpPr/>
          <p:nvPr/>
        </p:nvSpPr>
        <p:spPr>
          <a:xfrm flipH="false" flipV="false" rot="0">
            <a:off x="2937860" y="2856275"/>
            <a:ext cx="594497" cy="406487"/>
          </a:xfrm>
          <a:custGeom>
            <a:avLst/>
            <a:gdLst/>
            <a:ahLst/>
            <a:cxnLst/>
            <a:rect r="r" b="b" t="t" l="l"/>
            <a:pathLst>
              <a:path h="406487" w="594497">
                <a:moveTo>
                  <a:pt x="0" y="0"/>
                </a:moveTo>
                <a:lnTo>
                  <a:pt x="594497" y="0"/>
                </a:lnTo>
                <a:lnTo>
                  <a:pt x="594497" y="406488"/>
                </a:lnTo>
                <a:lnTo>
                  <a:pt x="0" y="406488"/>
                </a:lnTo>
                <a:lnTo>
                  <a:pt x="0" y="0"/>
                </a:lnTo>
                <a:close/>
              </a:path>
            </a:pathLst>
          </a:custGeom>
          <a:blipFill>
            <a:blip r:embed="rId31"/>
            <a:stretch>
              <a:fillRect l="0" t="0" r="0" b="0"/>
            </a:stretch>
          </a:blipFill>
        </p:spPr>
      </p:sp>
      <p:sp>
        <p:nvSpPr>
          <p:cNvPr name="Freeform 21" id="21"/>
          <p:cNvSpPr/>
          <p:nvPr/>
        </p:nvSpPr>
        <p:spPr>
          <a:xfrm flipH="false" flipV="false" rot="0">
            <a:off x="3694286" y="2800629"/>
            <a:ext cx="306741" cy="462134"/>
          </a:xfrm>
          <a:custGeom>
            <a:avLst/>
            <a:gdLst/>
            <a:ahLst/>
            <a:cxnLst/>
            <a:rect r="r" b="b" t="t" l="l"/>
            <a:pathLst>
              <a:path h="462134" w="306741">
                <a:moveTo>
                  <a:pt x="0" y="0"/>
                </a:moveTo>
                <a:lnTo>
                  <a:pt x="306741" y="0"/>
                </a:lnTo>
                <a:lnTo>
                  <a:pt x="306741" y="462134"/>
                </a:lnTo>
                <a:lnTo>
                  <a:pt x="0" y="462134"/>
                </a:lnTo>
                <a:lnTo>
                  <a:pt x="0" y="0"/>
                </a:lnTo>
                <a:close/>
              </a:path>
            </a:pathLst>
          </a:custGeom>
          <a:blipFill>
            <a:blip r:embed="rId32"/>
            <a:stretch>
              <a:fillRect l="0" t="0" r="0" b="0"/>
            </a:stretch>
          </a:blipFill>
        </p:spPr>
      </p:sp>
      <p:sp>
        <p:nvSpPr>
          <p:cNvPr name="Freeform 22" id="22"/>
          <p:cNvSpPr/>
          <p:nvPr/>
        </p:nvSpPr>
        <p:spPr>
          <a:xfrm flipH="false" flipV="false" rot="0">
            <a:off x="4248824" y="2826925"/>
            <a:ext cx="612088" cy="465187"/>
          </a:xfrm>
          <a:custGeom>
            <a:avLst/>
            <a:gdLst/>
            <a:ahLst/>
            <a:cxnLst/>
            <a:rect r="r" b="b" t="t" l="l"/>
            <a:pathLst>
              <a:path h="465187" w="612088">
                <a:moveTo>
                  <a:pt x="0" y="0"/>
                </a:moveTo>
                <a:lnTo>
                  <a:pt x="612089" y="0"/>
                </a:lnTo>
                <a:lnTo>
                  <a:pt x="612089" y="465187"/>
                </a:lnTo>
                <a:lnTo>
                  <a:pt x="0" y="465187"/>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23" id="23"/>
          <p:cNvSpPr/>
          <p:nvPr/>
        </p:nvSpPr>
        <p:spPr>
          <a:xfrm flipH="false" flipV="false" rot="0">
            <a:off x="5108563" y="2934643"/>
            <a:ext cx="638339" cy="357470"/>
          </a:xfrm>
          <a:custGeom>
            <a:avLst/>
            <a:gdLst/>
            <a:ahLst/>
            <a:cxnLst/>
            <a:rect r="r" b="b" t="t" l="l"/>
            <a:pathLst>
              <a:path h="357470" w="638339">
                <a:moveTo>
                  <a:pt x="0" y="0"/>
                </a:moveTo>
                <a:lnTo>
                  <a:pt x="638339" y="0"/>
                </a:lnTo>
                <a:lnTo>
                  <a:pt x="638339" y="357469"/>
                </a:lnTo>
                <a:lnTo>
                  <a:pt x="0" y="357469"/>
                </a:lnTo>
                <a:lnTo>
                  <a:pt x="0" y="0"/>
                </a:lnTo>
                <a:close/>
              </a:path>
            </a:pathLst>
          </a:custGeom>
          <a:blipFill>
            <a:blip r:embed="rId35"/>
            <a:stretch>
              <a:fillRect l="0" t="0" r="0" b="0"/>
            </a:stretch>
          </a:blipFill>
        </p:spPr>
      </p:sp>
      <p:sp>
        <p:nvSpPr>
          <p:cNvPr name="Freeform 24" id="24"/>
          <p:cNvSpPr/>
          <p:nvPr/>
        </p:nvSpPr>
        <p:spPr>
          <a:xfrm flipH="false" flipV="false" rot="0">
            <a:off x="5971899" y="2869721"/>
            <a:ext cx="936048" cy="422392"/>
          </a:xfrm>
          <a:custGeom>
            <a:avLst/>
            <a:gdLst/>
            <a:ahLst/>
            <a:cxnLst/>
            <a:rect r="r" b="b" t="t" l="l"/>
            <a:pathLst>
              <a:path h="422392" w="936048">
                <a:moveTo>
                  <a:pt x="0" y="0"/>
                </a:moveTo>
                <a:lnTo>
                  <a:pt x="936048" y="0"/>
                </a:lnTo>
                <a:lnTo>
                  <a:pt x="936048" y="422391"/>
                </a:lnTo>
                <a:lnTo>
                  <a:pt x="0" y="422391"/>
                </a:lnTo>
                <a:lnTo>
                  <a:pt x="0" y="0"/>
                </a:lnTo>
                <a:close/>
              </a:path>
            </a:pathLst>
          </a:custGeom>
          <a:blipFill>
            <a:blip r:embed="rId36"/>
            <a:stretch>
              <a:fillRect l="0" t="0" r="0" b="0"/>
            </a:stretch>
          </a:blipFill>
        </p:spPr>
      </p:sp>
      <p:sp>
        <p:nvSpPr>
          <p:cNvPr name="Freeform 25" id="25"/>
          <p:cNvSpPr/>
          <p:nvPr/>
        </p:nvSpPr>
        <p:spPr>
          <a:xfrm flipH="false" flipV="false" rot="0">
            <a:off x="819312" y="2934643"/>
            <a:ext cx="486594" cy="393533"/>
          </a:xfrm>
          <a:custGeom>
            <a:avLst/>
            <a:gdLst/>
            <a:ahLst/>
            <a:cxnLst/>
            <a:rect r="r" b="b" t="t" l="l"/>
            <a:pathLst>
              <a:path h="393533" w="486594">
                <a:moveTo>
                  <a:pt x="0" y="0"/>
                </a:moveTo>
                <a:lnTo>
                  <a:pt x="486594" y="0"/>
                </a:lnTo>
                <a:lnTo>
                  <a:pt x="486594" y="393533"/>
                </a:lnTo>
                <a:lnTo>
                  <a:pt x="0" y="393533"/>
                </a:lnTo>
                <a:lnTo>
                  <a:pt x="0" y="0"/>
                </a:lnTo>
                <a:close/>
              </a:path>
            </a:pathLst>
          </a:custGeom>
          <a:blipFill>
            <a:blip r:embed="rId37"/>
            <a:stretch>
              <a:fillRect l="0" t="0" r="0" b="0"/>
            </a:stretch>
          </a:blipFill>
        </p:spPr>
      </p:sp>
      <p:sp>
        <p:nvSpPr>
          <p:cNvPr name="Freeform 26" id="26"/>
          <p:cNvSpPr/>
          <p:nvPr/>
        </p:nvSpPr>
        <p:spPr>
          <a:xfrm flipH="false" flipV="false" rot="0">
            <a:off x="6497473" y="3536890"/>
            <a:ext cx="485147" cy="490047"/>
          </a:xfrm>
          <a:custGeom>
            <a:avLst/>
            <a:gdLst/>
            <a:ahLst/>
            <a:cxnLst/>
            <a:rect r="r" b="b" t="t" l="l"/>
            <a:pathLst>
              <a:path h="490047" w="485147">
                <a:moveTo>
                  <a:pt x="0" y="0"/>
                </a:moveTo>
                <a:lnTo>
                  <a:pt x="485147" y="0"/>
                </a:lnTo>
                <a:lnTo>
                  <a:pt x="485147" y="490048"/>
                </a:lnTo>
                <a:lnTo>
                  <a:pt x="0" y="490048"/>
                </a:lnTo>
                <a:lnTo>
                  <a:pt x="0" y="0"/>
                </a:lnTo>
                <a:close/>
              </a:path>
            </a:pathLst>
          </a:custGeom>
          <a:blipFill>
            <a:blip r:embed="rId38"/>
            <a:stretch>
              <a:fillRect l="0" t="0" r="0" b="0"/>
            </a:stretch>
          </a:blipFill>
        </p:spPr>
      </p:sp>
      <p:sp>
        <p:nvSpPr>
          <p:cNvPr name="TextBox 27" id="27"/>
          <p:cNvSpPr txBox="true"/>
          <p:nvPr/>
        </p:nvSpPr>
        <p:spPr>
          <a:xfrm rot="0">
            <a:off x="2172424" y="199057"/>
            <a:ext cx="3533207" cy="1040307"/>
          </a:xfrm>
          <a:prstGeom prst="rect">
            <a:avLst/>
          </a:prstGeom>
        </p:spPr>
        <p:txBody>
          <a:bodyPr anchor="t" rtlCol="false" tIns="0" lIns="0" bIns="0" rIns="0">
            <a:spAutoFit/>
          </a:bodyPr>
          <a:lstStyle/>
          <a:p>
            <a:pPr algn="ctr">
              <a:lnSpc>
                <a:spcPts val="3857"/>
              </a:lnSpc>
            </a:pPr>
            <a:r>
              <a:rPr lang="en-US" sz="3383">
                <a:solidFill>
                  <a:srgbClr val="000000"/>
                </a:solidFill>
                <a:latin typeface="Aerospace bold"/>
                <a:ea typeface="Aerospace bold"/>
                <a:cs typeface="Aerospace bold"/>
                <a:sym typeface="Aerospace bold"/>
              </a:rPr>
              <a:t>ΤΑΞΙΝΟΜΗΣΗ </a:t>
            </a:r>
          </a:p>
          <a:p>
            <a:pPr algn="ctr">
              <a:lnSpc>
                <a:spcPts val="3857"/>
              </a:lnSpc>
              <a:spcBef>
                <a:spcPct val="0"/>
              </a:spcBef>
            </a:pPr>
            <a:r>
              <a:rPr lang="en-US" sz="3383">
                <a:solidFill>
                  <a:srgbClr val="000000"/>
                </a:solidFill>
                <a:latin typeface="Aerospace bold"/>
                <a:ea typeface="Aerospace bold"/>
                <a:cs typeface="Aerospace bold"/>
                <a:sym typeface="Aerospace bold"/>
              </a:rPr>
              <a:t>ΑΝΑΚΥΚΛΩΣΗΣ</a:t>
            </a:r>
          </a:p>
        </p:txBody>
      </p:sp>
      <p:grpSp>
        <p:nvGrpSpPr>
          <p:cNvPr name="Group 28" id="28"/>
          <p:cNvGrpSpPr/>
          <p:nvPr/>
        </p:nvGrpSpPr>
        <p:grpSpPr>
          <a:xfrm rot="0">
            <a:off x="3371925" y="1239364"/>
            <a:ext cx="1134205" cy="720220"/>
            <a:chOff x="0" y="0"/>
            <a:chExt cx="1512274" cy="960294"/>
          </a:xfrm>
        </p:grpSpPr>
        <p:sp>
          <p:nvSpPr>
            <p:cNvPr name="Freeform 29" id="29"/>
            <p:cNvSpPr/>
            <p:nvPr/>
          </p:nvSpPr>
          <p:spPr>
            <a:xfrm flipH="false" flipV="false" rot="0">
              <a:off x="0" y="0"/>
              <a:ext cx="1512274" cy="960294"/>
            </a:xfrm>
            <a:custGeom>
              <a:avLst/>
              <a:gdLst/>
              <a:ahLst/>
              <a:cxnLst/>
              <a:rect r="r" b="b" t="t" l="l"/>
              <a:pathLst>
                <a:path h="960294" w="1512274">
                  <a:moveTo>
                    <a:pt x="0" y="0"/>
                  </a:moveTo>
                  <a:lnTo>
                    <a:pt x="1512274" y="0"/>
                  </a:lnTo>
                  <a:lnTo>
                    <a:pt x="1512274" y="960294"/>
                  </a:lnTo>
                  <a:lnTo>
                    <a:pt x="0" y="960294"/>
                  </a:lnTo>
                  <a:lnTo>
                    <a:pt x="0" y="0"/>
                  </a:lnTo>
                  <a:close/>
                </a:path>
              </a:pathLst>
            </a:custGeom>
            <a:blipFill>
              <a:blip r:embed="rId39"/>
              <a:stretch>
                <a:fillRect l="0" t="0" r="0" b="0"/>
              </a:stretch>
            </a:blipFill>
          </p:spPr>
        </p:sp>
        <p:sp>
          <p:nvSpPr>
            <p:cNvPr name="Freeform 30" id="30"/>
            <p:cNvSpPr/>
            <p:nvPr/>
          </p:nvSpPr>
          <p:spPr>
            <a:xfrm flipH="false" flipV="false" rot="0">
              <a:off x="498896" y="480147"/>
              <a:ext cx="326692" cy="310357"/>
            </a:xfrm>
            <a:custGeom>
              <a:avLst/>
              <a:gdLst/>
              <a:ahLst/>
              <a:cxnLst/>
              <a:rect r="r" b="b" t="t" l="l"/>
              <a:pathLst>
                <a:path h="310357" w="326692">
                  <a:moveTo>
                    <a:pt x="0" y="0"/>
                  </a:moveTo>
                  <a:lnTo>
                    <a:pt x="326692" y="0"/>
                  </a:lnTo>
                  <a:lnTo>
                    <a:pt x="326692" y="310357"/>
                  </a:lnTo>
                  <a:lnTo>
                    <a:pt x="0" y="310357"/>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p:spPr>
        </p:sp>
      </p:grpSp>
      <p:sp>
        <p:nvSpPr>
          <p:cNvPr name="Freeform 31" id="31"/>
          <p:cNvSpPr/>
          <p:nvPr/>
        </p:nvSpPr>
        <p:spPr>
          <a:xfrm flipH="false" flipV="false" rot="0">
            <a:off x="756000" y="4316921"/>
            <a:ext cx="439919" cy="495451"/>
          </a:xfrm>
          <a:custGeom>
            <a:avLst/>
            <a:gdLst/>
            <a:ahLst/>
            <a:cxnLst/>
            <a:rect r="r" b="b" t="t" l="l"/>
            <a:pathLst>
              <a:path h="495451" w="439919">
                <a:moveTo>
                  <a:pt x="0" y="0"/>
                </a:moveTo>
                <a:lnTo>
                  <a:pt x="439919" y="0"/>
                </a:lnTo>
                <a:lnTo>
                  <a:pt x="439919" y="495451"/>
                </a:lnTo>
                <a:lnTo>
                  <a:pt x="0" y="495451"/>
                </a:lnTo>
                <a:lnTo>
                  <a:pt x="0" y="0"/>
                </a:lnTo>
                <a:close/>
              </a:path>
            </a:pathLst>
          </a:custGeom>
          <a:blipFill>
            <a:blip r:embed="rId42"/>
            <a:stretch>
              <a:fillRect l="0" t="0" r="0" b="0"/>
            </a:stretch>
          </a:blipFill>
        </p:spPr>
      </p:sp>
      <p:sp>
        <p:nvSpPr>
          <p:cNvPr name="Freeform 32" id="32"/>
          <p:cNvSpPr/>
          <p:nvPr/>
        </p:nvSpPr>
        <p:spPr>
          <a:xfrm flipH="false" flipV="false" rot="0">
            <a:off x="5108563" y="4313288"/>
            <a:ext cx="574485" cy="499084"/>
          </a:xfrm>
          <a:custGeom>
            <a:avLst/>
            <a:gdLst/>
            <a:ahLst/>
            <a:cxnLst/>
            <a:rect r="r" b="b" t="t" l="l"/>
            <a:pathLst>
              <a:path h="499084" w="574485">
                <a:moveTo>
                  <a:pt x="0" y="0"/>
                </a:moveTo>
                <a:lnTo>
                  <a:pt x="574485" y="0"/>
                </a:lnTo>
                <a:lnTo>
                  <a:pt x="574485" y="499084"/>
                </a:lnTo>
                <a:lnTo>
                  <a:pt x="0" y="499084"/>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p:spPr>
      </p:sp>
      <p:sp>
        <p:nvSpPr>
          <p:cNvPr name="Freeform 33" id="33"/>
          <p:cNvSpPr/>
          <p:nvPr/>
        </p:nvSpPr>
        <p:spPr>
          <a:xfrm flipH="false" flipV="false" rot="0">
            <a:off x="2936368" y="4280608"/>
            <a:ext cx="435558" cy="568078"/>
          </a:xfrm>
          <a:custGeom>
            <a:avLst/>
            <a:gdLst/>
            <a:ahLst/>
            <a:cxnLst/>
            <a:rect r="r" b="b" t="t" l="l"/>
            <a:pathLst>
              <a:path h="568078" w="435558">
                <a:moveTo>
                  <a:pt x="0" y="0"/>
                </a:moveTo>
                <a:lnTo>
                  <a:pt x="435557" y="0"/>
                </a:lnTo>
                <a:lnTo>
                  <a:pt x="435557" y="568078"/>
                </a:lnTo>
                <a:lnTo>
                  <a:pt x="0" y="568078"/>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p:spPr>
      </p:sp>
      <p:sp>
        <p:nvSpPr>
          <p:cNvPr name="TextBox 34" id="34"/>
          <p:cNvSpPr txBox="true"/>
          <p:nvPr/>
        </p:nvSpPr>
        <p:spPr>
          <a:xfrm rot="0">
            <a:off x="1134107" y="4266518"/>
            <a:ext cx="1831022" cy="468773"/>
          </a:xfrm>
          <a:prstGeom prst="rect">
            <a:avLst/>
          </a:prstGeom>
        </p:spPr>
        <p:txBody>
          <a:bodyPr anchor="t" rtlCol="false" tIns="0" lIns="0" bIns="0" rIns="0">
            <a:spAutoFit/>
          </a:bodyPr>
          <a:lstStyle/>
          <a:p>
            <a:pPr algn="ctr">
              <a:lnSpc>
                <a:spcPts val="1617"/>
              </a:lnSpc>
              <a:spcBef>
                <a:spcPct val="0"/>
              </a:spcBef>
            </a:pPr>
          </a:p>
          <a:p>
            <a:pPr algn="ctr">
              <a:lnSpc>
                <a:spcPts val="1845"/>
              </a:lnSpc>
              <a:spcBef>
                <a:spcPct val="0"/>
              </a:spcBef>
            </a:pPr>
            <a:r>
              <a:rPr lang="en-US" sz="1618">
                <a:solidFill>
                  <a:srgbClr val="000000"/>
                </a:solidFill>
                <a:latin typeface="Aerospace bold"/>
                <a:ea typeface="Aerospace bold"/>
                <a:cs typeface="Aerospace bold"/>
                <a:sym typeface="Aerospace bold"/>
              </a:rPr>
              <a:t>ΑΝΑΚΥΚΛΩΣΗ</a:t>
            </a:r>
          </a:p>
        </p:txBody>
      </p:sp>
      <p:sp>
        <p:nvSpPr>
          <p:cNvPr name="TextBox 35" id="35"/>
          <p:cNvSpPr txBox="true"/>
          <p:nvPr/>
        </p:nvSpPr>
        <p:spPr>
          <a:xfrm rot="0">
            <a:off x="3204243" y="4460952"/>
            <a:ext cx="2089164" cy="272197"/>
          </a:xfrm>
          <a:prstGeom prst="rect">
            <a:avLst/>
          </a:prstGeom>
        </p:spPr>
        <p:txBody>
          <a:bodyPr anchor="t" rtlCol="false" tIns="0" lIns="0" bIns="0" rIns="0">
            <a:spAutoFit/>
          </a:bodyPr>
          <a:lstStyle/>
          <a:p>
            <a:pPr algn="ctr">
              <a:lnSpc>
                <a:spcPts val="1845"/>
              </a:lnSpc>
              <a:spcBef>
                <a:spcPct val="0"/>
              </a:spcBef>
            </a:pPr>
            <a:r>
              <a:rPr lang="en-US" sz="1618">
                <a:solidFill>
                  <a:srgbClr val="000000"/>
                </a:solidFill>
                <a:latin typeface="Aerospace bold"/>
                <a:ea typeface="Aerospace bold"/>
                <a:cs typeface="Aerospace bold"/>
                <a:sym typeface="Aerospace bold"/>
              </a:rPr>
              <a:t>ΑΠΟΡΡΙΜΑΤΑ  </a:t>
            </a:r>
          </a:p>
        </p:txBody>
      </p:sp>
      <p:sp>
        <p:nvSpPr>
          <p:cNvPr name="TextBox 36" id="36"/>
          <p:cNvSpPr txBox="true"/>
          <p:nvPr/>
        </p:nvSpPr>
        <p:spPr>
          <a:xfrm rot="0">
            <a:off x="5460077" y="4358739"/>
            <a:ext cx="1959691" cy="498108"/>
          </a:xfrm>
          <a:prstGeom prst="rect">
            <a:avLst/>
          </a:prstGeom>
        </p:spPr>
        <p:txBody>
          <a:bodyPr anchor="t" rtlCol="false" tIns="0" lIns="0" bIns="0" rIns="0">
            <a:spAutoFit/>
          </a:bodyPr>
          <a:lstStyle/>
          <a:p>
            <a:pPr algn="ctr">
              <a:lnSpc>
                <a:spcPts val="1845"/>
              </a:lnSpc>
              <a:spcBef>
                <a:spcPct val="0"/>
              </a:spcBef>
            </a:pPr>
            <a:r>
              <a:rPr lang="en-US" sz="1618">
                <a:solidFill>
                  <a:srgbClr val="000000"/>
                </a:solidFill>
                <a:latin typeface="Aerospace bold"/>
                <a:ea typeface="Aerospace bold"/>
                <a:cs typeface="Aerospace bold"/>
                <a:sym typeface="Aerospace bold"/>
              </a:rPr>
              <a:t>ΚΟΜΠΟΣΤΟ-ΠΟΙΗΣΗ</a:t>
            </a:r>
          </a:p>
        </p:txBody>
      </p:sp>
      <p:sp>
        <p:nvSpPr>
          <p:cNvPr name="Freeform 37" id="37"/>
          <p:cNvSpPr/>
          <p:nvPr/>
        </p:nvSpPr>
        <p:spPr>
          <a:xfrm flipH="false" flipV="false" rot="0">
            <a:off x="6149258" y="10296505"/>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47"/>
            <a:stretch>
              <a:fillRect l="0" t="0" r="0" b="0"/>
            </a:stretch>
          </a:blipFill>
        </p:spPr>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668739">
            <a:off x="2167304" y="6447300"/>
            <a:ext cx="3264547" cy="2954170"/>
            <a:chOff x="0" y="0"/>
            <a:chExt cx="4352729" cy="3938894"/>
          </a:xfrm>
        </p:grpSpPr>
        <p:sp>
          <p:nvSpPr>
            <p:cNvPr name="Freeform 3" id="3"/>
            <p:cNvSpPr/>
            <p:nvPr/>
          </p:nvSpPr>
          <p:spPr>
            <a:xfrm flipH="false" flipV="false" rot="0">
              <a:off x="0" y="0"/>
              <a:ext cx="4352729" cy="2763983"/>
            </a:xfrm>
            <a:custGeom>
              <a:avLst/>
              <a:gdLst/>
              <a:ahLst/>
              <a:cxnLst/>
              <a:rect r="r" b="b" t="t" l="l"/>
              <a:pathLst>
                <a:path h="2763983" w="4352729">
                  <a:moveTo>
                    <a:pt x="0" y="0"/>
                  </a:moveTo>
                  <a:lnTo>
                    <a:pt x="4352729" y="0"/>
                  </a:lnTo>
                  <a:lnTo>
                    <a:pt x="4352729" y="2763983"/>
                  </a:lnTo>
                  <a:lnTo>
                    <a:pt x="0" y="2763983"/>
                  </a:lnTo>
                  <a:lnTo>
                    <a:pt x="0" y="0"/>
                  </a:lnTo>
                  <a:close/>
                </a:path>
              </a:pathLst>
            </a:custGeom>
            <a:blipFill>
              <a:blip r:embed="rId2"/>
              <a:stretch>
                <a:fillRect l="0" t="0" r="0" b="0"/>
              </a:stretch>
            </a:blipFill>
          </p:spPr>
        </p:sp>
        <p:sp>
          <p:nvSpPr>
            <p:cNvPr name="Freeform 4" id="4"/>
            <p:cNvSpPr/>
            <p:nvPr/>
          </p:nvSpPr>
          <p:spPr>
            <a:xfrm flipH="false" flipV="false" rot="0">
              <a:off x="1045691" y="1310776"/>
              <a:ext cx="1540734" cy="2628118"/>
            </a:xfrm>
            <a:custGeom>
              <a:avLst/>
              <a:gdLst/>
              <a:ahLst/>
              <a:cxnLst/>
              <a:rect r="r" b="b" t="t" l="l"/>
              <a:pathLst>
                <a:path h="2628118" w="1540734">
                  <a:moveTo>
                    <a:pt x="0" y="0"/>
                  </a:moveTo>
                  <a:lnTo>
                    <a:pt x="1540734" y="0"/>
                  </a:lnTo>
                  <a:lnTo>
                    <a:pt x="1540734" y="2628118"/>
                  </a:lnTo>
                  <a:lnTo>
                    <a:pt x="0" y="26281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5" id="5"/>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321698" y="99360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7"/>
            <a:stretch>
              <a:fillRect l="0" t="0" r="0" b="0"/>
            </a:stretch>
          </a:blipFill>
        </p:spPr>
      </p:sp>
      <p:sp>
        <p:nvSpPr>
          <p:cNvPr name="Freeform 7" id="7"/>
          <p:cNvSpPr/>
          <p:nvPr/>
        </p:nvSpPr>
        <p:spPr>
          <a:xfrm flipH="false" flipV="false" rot="0">
            <a:off x="2588297" y="508350"/>
            <a:ext cx="2422561" cy="3075493"/>
          </a:xfrm>
          <a:custGeom>
            <a:avLst/>
            <a:gdLst/>
            <a:ahLst/>
            <a:cxnLst/>
            <a:rect r="r" b="b" t="t" l="l"/>
            <a:pathLst>
              <a:path h="3075493" w="2422561">
                <a:moveTo>
                  <a:pt x="0" y="0"/>
                </a:moveTo>
                <a:lnTo>
                  <a:pt x="2422561" y="0"/>
                </a:lnTo>
                <a:lnTo>
                  <a:pt x="2422561" y="3075493"/>
                </a:lnTo>
                <a:lnTo>
                  <a:pt x="0" y="3075493"/>
                </a:lnTo>
                <a:lnTo>
                  <a:pt x="0" y="0"/>
                </a:lnTo>
                <a:close/>
              </a:path>
            </a:pathLst>
          </a:custGeom>
          <a:blipFill>
            <a:blip r:embed="rId8"/>
            <a:stretch>
              <a:fillRect l="0" t="0" r="0" b="0"/>
            </a:stretch>
          </a:blipFill>
        </p:spPr>
      </p:sp>
      <p:sp>
        <p:nvSpPr>
          <p:cNvPr name="TextBox 8" id="8"/>
          <p:cNvSpPr txBox="true"/>
          <p:nvPr/>
        </p:nvSpPr>
        <p:spPr>
          <a:xfrm rot="0">
            <a:off x="2847527" y="9926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name="TextBox 9" id="9"/>
          <p:cNvSpPr txBox="true"/>
          <p:nvPr/>
        </p:nvSpPr>
        <p:spPr>
          <a:xfrm rot="0">
            <a:off x="201930" y="3660043"/>
            <a:ext cx="7358070" cy="2744996"/>
          </a:xfrm>
          <a:prstGeom prst="rect">
            <a:avLst/>
          </a:prstGeom>
        </p:spPr>
        <p:txBody>
          <a:bodyPr anchor="t" rtlCol="false" tIns="0" lIns="0" bIns="0" rIns="0">
            <a:spAutoFit/>
          </a:bodyPr>
          <a:lstStyle/>
          <a:p>
            <a:pPr algn="ctr">
              <a:lnSpc>
                <a:spcPts val="5338"/>
              </a:lnSpc>
            </a:pPr>
            <a:r>
              <a:rPr lang="en-US" sz="3559" spc="3">
                <a:solidFill>
                  <a:srgbClr val="12C91A"/>
                </a:solidFill>
                <a:latin typeface="Aerospace bold"/>
                <a:ea typeface="Aerospace bold"/>
                <a:cs typeface="Aerospace bold"/>
                <a:sym typeface="Aerospace bold"/>
              </a:rPr>
              <a:t>Υποστήριξη Τοπικών Επιχειρήσεων </a:t>
            </a:r>
          </a:p>
          <a:p>
            <a:pPr algn="ctr">
              <a:lnSpc>
                <a:spcPts val="5338"/>
              </a:lnSpc>
            </a:pPr>
          </a:p>
          <a:p>
            <a:pPr algn="ctr">
              <a:lnSpc>
                <a:spcPts val="5338"/>
              </a:lnSpc>
            </a:pPr>
            <a:r>
              <a:rPr lang="en-US" sz="3559" spc="3">
                <a:solidFill>
                  <a:srgbClr val="12C91A"/>
                </a:solidFill>
                <a:latin typeface="Aerospace bold"/>
                <a:ea typeface="Aerospace bold"/>
                <a:cs typeface="Aerospace bold"/>
                <a:sym typeface="Aerospace bold"/>
              </a:rPr>
              <a:t>Πακέτο Εκπαιδευτικού Υλικού </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2"/>
            <a:stretch>
              <a:fillRect l="-6145" t="0" r="-6145" b="0"/>
            </a:stretch>
          </a:blipFill>
        </p:spPr>
      </p:sp>
      <p:sp>
        <p:nvSpPr>
          <p:cNvPr name="TextBox 3" id="3"/>
          <p:cNvSpPr txBox="true"/>
          <p:nvPr/>
        </p:nvSpPr>
        <p:spPr>
          <a:xfrm rot="0">
            <a:off x="1994064" y="1493455"/>
            <a:ext cx="4464473" cy="571501"/>
          </a:xfrm>
          <a:prstGeom prst="rect">
            <a:avLst/>
          </a:prstGeom>
        </p:spPr>
        <p:txBody>
          <a:bodyPr anchor="t" rtlCol="false" tIns="0" lIns="0" bIns="0" rIns="0">
            <a:spAutoFit/>
          </a:bodyPr>
          <a:lstStyle/>
          <a:p>
            <a:pPr algn="ctr" marL="0" indent="0" lvl="0">
              <a:lnSpc>
                <a:spcPts val="4199"/>
              </a:lnSpc>
              <a:spcBef>
                <a:spcPct val="0"/>
              </a:spcBef>
            </a:pPr>
            <a:r>
              <a:rPr lang="en-US" sz="2999">
                <a:solidFill>
                  <a:srgbClr val="0D9613"/>
                </a:solidFill>
                <a:latin typeface="Ample Display"/>
                <a:ea typeface="Ample Display"/>
                <a:cs typeface="Ample Display"/>
                <a:sym typeface="Ample Display"/>
              </a:rPr>
              <a:t>Οδηγίες</a:t>
            </a:r>
          </a:p>
        </p:txBody>
      </p:sp>
      <p:sp>
        <p:nvSpPr>
          <p:cNvPr name="TextBox 4" id="4"/>
          <p:cNvSpPr txBox="true"/>
          <p:nvPr/>
        </p:nvSpPr>
        <p:spPr>
          <a:xfrm rot="0">
            <a:off x="1594009" y="444149"/>
            <a:ext cx="5598781" cy="827405"/>
          </a:xfrm>
          <a:prstGeom prst="rect">
            <a:avLst/>
          </a:prstGeom>
        </p:spPr>
        <p:txBody>
          <a:bodyPr anchor="t" rtlCol="false" tIns="0" lIns="0" bIns="0" rIns="0">
            <a:spAutoFit/>
          </a:bodyPr>
          <a:lstStyle/>
          <a:p>
            <a:pPr algn="ctr">
              <a:lnSpc>
                <a:spcPts val="3190"/>
              </a:lnSpc>
            </a:pPr>
            <a:r>
              <a:rPr lang="en-US" b="true" sz="2900" spc="43">
                <a:solidFill>
                  <a:srgbClr val="000001"/>
                </a:solidFill>
                <a:latin typeface="Poppins Semi-Bold"/>
                <a:ea typeface="Poppins Semi-Bold"/>
                <a:cs typeface="Poppins Semi-Bold"/>
                <a:sym typeface="Poppins Semi-Bold"/>
              </a:rPr>
              <a:t>Υποστήριξη Τοπικών Επιχειρήσεων </a:t>
            </a:r>
          </a:p>
        </p:txBody>
      </p:sp>
      <p:sp>
        <p:nvSpPr>
          <p:cNvPr name="Freeform 5" id="5"/>
          <p:cNvSpPr/>
          <p:nvPr/>
        </p:nvSpPr>
        <p:spPr>
          <a:xfrm flipH="false" flipV="false" rot="0">
            <a:off x="331094" y="9942939"/>
            <a:ext cx="2525829" cy="563049"/>
          </a:xfrm>
          <a:custGeom>
            <a:avLst/>
            <a:gdLst/>
            <a:ahLst/>
            <a:cxnLst/>
            <a:rect r="r" b="b" t="t" l="l"/>
            <a:pathLst>
              <a:path h="563049" w="2525829">
                <a:moveTo>
                  <a:pt x="0" y="0"/>
                </a:moveTo>
                <a:lnTo>
                  <a:pt x="2525829" y="0"/>
                </a:lnTo>
                <a:lnTo>
                  <a:pt x="2525829" y="563050"/>
                </a:lnTo>
                <a:lnTo>
                  <a:pt x="0" y="563050"/>
                </a:lnTo>
                <a:lnTo>
                  <a:pt x="0" y="0"/>
                </a:lnTo>
                <a:close/>
              </a:path>
            </a:pathLst>
          </a:custGeom>
          <a:blipFill>
            <a:blip r:embed="rId3"/>
            <a:stretch>
              <a:fillRect l="0" t="0" r="0" b="0"/>
            </a:stretch>
          </a:blipFill>
        </p:spPr>
      </p:sp>
      <p:sp>
        <p:nvSpPr>
          <p:cNvPr name="Freeform 6" id="6"/>
          <p:cNvSpPr/>
          <p:nvPr/>
        </p:nvSpPr>
        <p:spPr>
          <a:xfrm flipH="false" flipV="false" rot="0">
            <a:off x="821919" y="3983673"/>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21919" y="5062456"/>
            <a:ext cx="859707" cy="859707"/>
          </a:xfrm>
          <a:custGeom>
            <a:avLst/>
            <a:gdLst/>
            <a:ahLst/>
            <a:cxnLst/>
            <a:rect r="r" b="b" t="t" l="l"/>
            <a:pathLst>
              <a:path h="859707" w="859707">
                <a:moveTo>
                  <a:pt x="0" y="0"/>
                </a:moveTo>
                <a:lnTo>
                  <a:pt x="859708" y="0"/>
                </a:lnTo>
                <a:lnTo>
                  <a:pt x="859708" y="859707"/>
                </a:lnTo>
                <a:lnTo>
                  <a:pt x="0" y="8597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821919" y="6141238"/>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821919" y="7220021"/>
            <a:ext cx="859707" cy="859707"/>
          </a:xfrm>
          <a:custGeom>
            <a:avLst/>
            <a:gdLst/>
            <a:ahLst/>
            <a:cxnLst/>
            <a:rect r="r" b="b" t="t" l="l"/>
            <a:pathLst>
              <a:path h="859707" w="859707">
                <a:moveTo>
                  <a:pt x="0" y="0"/>
                </a:moveTo>
                <a:lnTo>
                  <a:pt x="859708" y="0"/>
                </a:lnTo>
                <a:lnTo>
                  <a:pt x="859708" y="859707"/>
                </a:lnTo>
                <a:lnTo>
                  <a:pt x="0" y="85970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821919" y="2904891"/>
            <a:ext cx="1069746" cy="859707"/>
          </a:xfrm>
          <a:custGeom>
            <a:avLst/>
            <a:gdLst/>
            <a:ahLst/>
            <a:cxnLst/>
            <a:rect r="r" b="b" t="t" l="l"/>
            <a:pathLst>
              <a:path h="859707" w="1069746">
                <a:moveTo>
                  <a:pt x="0" y="0"/>
                </a:moveTo>
                <a:lnTo>
                  <a:pt x="1069746" y="0"/>
                </a:lnTo>
                <a:lnTo>
                  <a:pt x="1069746" y="859707"/>
                </a:lnTo>
                <a:lnTo>
                  <a:pt x="0" y="85970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821919" y="8481412"/>
            <a:ext cx="859707" cy="859707"/>
          </a:xfrm>
          <a:custGeom>
            <a:avLst/>
            <a:gdLst/>
            <a:ahLst/>
            <a:cxnLst/>
            <a:rect r="r" b="b" t="t" l="l"/>
            <a:pathLst>
              <a:path h="859707" w="859707">
                <a:moveTo>
                  <a:pt x="0" y="0"/>
                </a:moveTo>
                <a:lnTo>
                  <a:pt x="859708" y="0"/>
                </a:lnTo>
                <a:lnTo>
                  <a:pt x="859708" y="859707"/>
                </a:lnTo>
                <a:lnTo>
                  <a:pt x="0" y="85970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2" id="12"/>
          <p:cNvSpPr txBox="true"/>
          <p:nvPr/>
        </p:nvSpPr>
        <p:spPr>
          <a:xfrm rot="0">
            <a:off x="2839840" y="100068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name="TextBox 13" id="13"/>
          <p:cNvSpPr txBox="true"/>
          <p:nvPr/>
        </p:nvSpPr>
        <p:spPr>
          <a:xfrm rot="0">
            <a:off x="1813089" y="2876316"/>
            <a:ext cx="5394035" cy="1057274"/>
          </a:xfrm>
          <a:prstGeom prst="rect">
            <a:avLst/>
          </a:prstGeom>
        </p:spPr>
        <p:txBody>
          <a:bodyPr anchor="t" rtlCol="false" tIns="0" lIns="0" bIns="0" rIns="0">
            <a:spAutoFit/>
          </a:bodyPr>
          <a:lstStyle/>
          <a:p>
            <a:pPr algn="l">
              <a:lnSpc>
                <a:spcPts val="2100"/>
              </a:lnSpc>
            </a:pPr>
            <a:r>
              <a:rPr lang="en-US" sz="1500" b="true">
                <a:solidFill>
                  <a:srgbClr val="000000"/>
                </a:solidFill>
                <a:latin typeface="Canva Sans Bold"/>
                <a:ea typeface="Canva Sans Bold"/>
                <a:cs typeface="Canva Sans Bold"/>
                <a:sym typeface="Canva Sans Bold"/>
              </a:rPr>
              <a:t>Στόχος: </a:t>
            </a:r>
            <a:r>
              <a:rPr lang="en-US" sz="1500">
                <a:solidFill>
                  <a:srgbClr val="000000"/>
                </a:solidFill>
                <a:latin typeface="Canva Sans"/>
                <a:ea typeface="Canva Sans"/>
                <a:cs typeface="Canva Sans"/>
                <a:sym typeface="Canva Sans"/>
              </a:rPr>
              <a:t>Ενθάρρυνση των συμμετεχόντων να δημιουργήσουν καταιγισμό ιδεών για τη </a:t>
            </a:r>
            <a:r>
              <a:rPr lang="en-US" sz="1500" b="true">
                <a:solidFill>
                  <a:srgbClr val="0093C1"/>
                </a:solidFill>
                <a:latin typeface="Canva Sans Bold"/>
                <a:ea typeface="Canva Sans Bold"/>
                <a:cs typeface="Canva Sans Bold"/>
                <a:sym typeface="Canva Sans Bold"/>
              </a:rPr>
              <a:t>στήριξη των τοπικών επιχειρήσεων </a:t>
            </a:r>
            <a:r>
              <a:rPr lang="en-US" sz="1500">
                <a:solidFill>
                  <a:srgbClr val="000000"/>
                </a:solidFill>
                <a:latin typeface="Canva Sans"/>
                <a:ea typeface="Canva Sans"/>
                <a:cs typeface="Canva Sans"/>
                <a:sym typeface="Canva Sans"/>
              </a:rPr>
              <a:t>και ενίσχυση των κοινοτικών συνδέσεων μέσω </a:t>
            </a:r>
            <a:r>
              <a:rPr lang="en-US" sz="1500" b="true">
                <a:solidFill>
                  <a:srgbClr val="187B1B"/>
                </a:solidFill>
                <a:latin typeface="Canva Sans Bold"/>
                <a:ea typeface="Canva Sans Bold"/>
                <a:cs typeface="Canva Sans Bold"/>
                <a:sym typeface="Canva Sans Bold"/>
              </a:rPr>
              <a:t>βιώσιμων πρακτικών.</a:t>
            </a:r>
          </a:p>
        </p:txBody>
      </p:sp>
      <p:sp>
        <p:nvSpPr>
          <p:cNvPr name="TextBox 14" id="14"/>
          <p:cNvSpPr txBox="true"/>
          <p:nvPr/>
        </p:nvSpPr>
        <p:spPr>
          <a:xfrm rot="0">
            <a:off x="1856232" y="4137303"/>
            <a:ext cx="5371991" cy="5238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Οι συμμετέχοντες μπορούν να χωριστούν σε μικρές ομάδες, ειδικά εάν προέρχονται από διαφορετικές περιοχές</a:t>
            </a:r>
          </a:p>
        </p:txBody>
      </p:sp>
      <p:sp>
        <p:nvSpPr>
          <p:cNvPr name="TextBox 15" id="15"/>
          <p:cNvSpPr txBox="true"/>
          <p:nvPr/>
        </p:nvSpPr>
        <p:spPr>
          <a:xfrm rot="0">
            <a:off x="1813089" y="4949385"/>
            <a:ext cx="5464902"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Κάθε ομάδα συζητάει τι εκτιμά στις τοπικές επιχειρήσεις και ποια είναι τα χαρακτηριστικά που αναζητούν όταν αποφασίζουν ότι θα υποστηρίξουν μια επιχείρηση</a:t>
            </a:r>
          </a:p>
        </p:txBody>
      </p:sp>
      <p:sp>
        <p:nvSpPr>
          <p:cNvPr name="TextBox 16" id="16"/>
          <p:cNvSpPr txBox="true"/>
          <p:nvPr/>
        </p:nvSpPr>
        <p:spPr>
          <a:xfrm rot="0">
            <a:off x="1813089" y="6028168"/>
            <a:ext cx="5464902" cy="10572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Μετά από 10-15 λεπτά, κάθε ομάδα παρουσιάζει τις ιδέες στην ομάδα. Χρησιμοποιείστε αυτοκόλλητες σημειώσεις ή αφίσες για να οπτικοποιήσετε τις απαντήσεις και τα χαρακτηριστικά των επιχειρήσεων που εκτιμούνται</a:t>
            </a:r>
          </a:p>
        </p:txBody>
      </p:sp>
      <p:sp>
        <p:nvSpPr>
          <p:cNvPr name="TextBox 17" id="17"/>
          <p:cNvSpPr txBox="true"/>
          <p:nvPr/>
        </p:nvSpPr>
        <p:spPr>
          <a:xfrm rot="0">
            <a:off x="1813089" y="7218791"/>
            <a:ext cx="5543478" cy="13239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Συζητήστε τις ιδέες που παρουσιάστηκαν στην ομάδα και προσπαθήστε να καταλήξετε σε εφαρμόσιμες/βιώσιμες δράσεις για την υποστήριξη των τοπικών επιχειρήσεων είτε μέσω αγορών είτε μέσω των μέσων κοινωνικής δικτύωσης και της δημοσιότητας </a:t>
            </a:r>
          </a:p>
        </p:txBody>
      </p:sp>
      <p:sp>
        <p:nvSpPr>
          <p:cNvPr name="TextBox 18" id="18"/>
          <p:cNvSpPr txBox="true"/>
          <p:nvPr/>
        </p:nvSpPr>
        <p:spPr>
          <a:xfrm rot="0">
            <a:off x="1813089" y="8571340"/>
            <a:ext cx="5301124" cy="10572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Δημιουργήστε μια αφίσα με “10 Εντολές” για να ενημερώσετε τις επιχειρήσεις, σχετικά με τις ανάγκες και τις προτιμήσεις των καταναλωτών, όταν επιλέγουν               ποιες τοπικές επιχειρήσεις θα υποστηρίξουν </a:t>
            </a:r>
          </a:p>
        </p:txBody>
      </p:sp>
      <p:sp>
        <p:nvSpPr>
          <p:cNvPr name="Freeform 19" id="19"/>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0" id="20"/>
          <p:cNvSpPr/>
          <p:nvPr/>
        </p:nvSpPr>
        <p:spPr>
          <a:xfrm flipH="false" flipV="false" rot="-601291">
            <a:off x="6327139" y="8986972"/>
            <a:ext cx="953721" cy="953721"/>
          </a:xfrm>
          <a:custGeom>
            <a:avLst/>
            <a:gdLst/>
            <a:ahLst/>
            <a:cxnLst/>
            <a:rect r="r" b="b" t="t" l="l"/>
            <a:pathLst>
              <a:path h="953721" w="953721">
                <a:moveTo>
                  <a:pt x="0" y="0"/>
                </a:moveTo>
                <a:lnTo>
                  <a:pt x="953722" y="0"/>
                </a:lnTo>
                <a:lnTo>
                  <a:pt x="953722" y="953721"/>
                </a:lnTo>
                <a:lnTo>
                  <a:pt x="0" y="953721"/>
                </a:lnTo>
                <a:lnTo>
                  <a:pt x="0" y="0"/>
                </a:lnTo>
                <a:close/>
              </a:path>
            </a:pathLst>
          </a:custGeom>
          <a:blipFill>
            <a:blip r:embed="rId18"/>
            <a:stretch>
              <a:fillRect l="0" t="0" r="0" b="0"/>
            </a:stretch>
          </a:blipFill>
        </p:spPr>
      </p:sp>
      <p:grpSp>
        <p:nvGrpSpPr>
          <p:cNvPr name="Group 21" id="21"/>
          <p:cNvGrpSpPr/>
          <p:nvPr/>
        </p:nvGrpSpPr>
        <p:grpSpPr>
          <a:xfrm rot="0">
            <a:off x="5724693" y="1134443"/>
            <a:ext cx="1773681" cy="1605048"/>
            <a:chOff x="0" y="0"/>
            <a:chExt cx="2364907" cy="2140064"/>
          </a:xfrm>
        </p:grpSpPr>
        <p:sp>
          <p:nvSpPr>
            <p:cNvPr name="Freeform 22" id="22"/>
            <p:cNvSpPr/>
            <p:nvPr/>
          </p:nvSpPr>
          <p:spPr>
            <a:xfrm flipH="false" flipV="false" rot="0">
              <a:off x="0" y="0"/>
              <a:ext cx="2364907" cy="1501716"/>
            </a:xfrm>
            <a:custGeom>
              <a:avLst/>
              <a:gdLst/>
              <a:ahLst/>
              <a:cxnLst/>
              <a:rect r="r" b="b" t="t" l="l"/>
              <a:pathLst>
                <a:path h="1501716" w="2364907">
                  <a:moveTo>
                    <a:pt x="0" y="0"/>
                  </a:moveTo>
                  <a:lnTo>
                    <a:pt x="2364907" y="0"/>
                  </a:lnTo>
                  <a:lnTo>
                    <a:pt x="2364907" y="1501716"/>
                  </a:lnTo>
                  <a:lnTo>
                    <a:pt x="0" y="1501716"/>
                  </a:lnTo>
                  <a:lnTo>
                    <a:pt x="0" y="0"/>
                  </a:lnTo>
                  <a:close/>
                </a:path>
              </a:pathLst>
            </a:custGeom>
            <a:blipFill>
              <a:blip r:embed="rId19"/>
              <a:stretch>
                <a:fillRect l="0" t="0" r="0" b="0"/>
              </a:stretch>
            </a:blipFill>
          </p:spPr>
        </p:sp>
        <p:sp>
          <p:nvSpPr>
            <p:cNvPr name="Freeform 23" id="23"/>
            <p:cNvSpPr/>
            <p:nvPr/>
          </p:nvSpPr>
          <p:spPr>
            <a:xfrm flipH="false" flipV="false" rot="0">
              <a:off x="568141" y="712166"/>
              <a:ext cx="837106" cy="1427899"/>
            </a:xfrm>
            <a:custGeom>
              <a:avLst/>
              <a:gdLst/>
              <a:ahLst/>
              <a:cxnLst/>
              <a:rect r="r" b="b" t="t" l="l"/>
              <a:pathLst>
                <a:path h="1427899" w="837106">
                  <a:moveTo>
                    <a:pt x="0" y="0"/>
                  </a:moveTo>
                  <a:lnTo>
                    <a:pt x="837105" y="0"/>
                  </a:lnTo>
                  <a:lnTo>
                    <a:pt x="837105" y="1427898"/>
                  </a:lnTo>
                  <a:lnTo>
                    <a:pt x="0" y="142789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267726" y="439347"/>
            <a:ext cx="1011925" cy="1011925"/>
          </a:xfrm>
          <a:custGeom>
            <a:avLst/>
            <a:gdLst/>
            <a:ahLst/>
            <a:cxnLst/>
            <a:rect r="r" b="b" t="t" l="l"/>
            <a:pathLst>
              <a:path h="1011925" w="1011925">
                <a:moveTo>
                  <a:pt x="0" y="0"/>
                </a:moveTo>
                <a:lnTo>
                  <a:pt x="1011925" y="0"/>
                </a:lnTo>
                <a:lnTo>
                  <a:pt x="1011925" y="1011924"/>
                </a:lnTo>
                <a:lnTo>
                  <a:pt x="0" y="1011924"/>
                </a:lnTo>
                <a:lnTo>
                  <a:pt x="0" y="0"/>
                </a:lnTo>
                <a:close/>
              </a:path>
            </a:pathLst>
          </a:custGeom>
          <a:blipFill>
            <a:blip r:embed="rId4"/>
            <a:stretch>
              <a:fillRect l="0" t="0" r="0" b="0"/>
            </a:stretch>
          </a:blipFill>
        </p:spPr>
      </p:sp>
      <p:sp>
        <p:nvSpPr>
          <p:cNvPr name="Freeform 4" id="4"/>
          <p:cNvSpPr/>
          <p:nvPr/>
        </p:nvSpPr>
        <p:spPr>
          <a:xfrm flipH="false" flipV="false" rot="0">
            <a:off x="452073" y="387015"/>
            <a:ext cx="1011925" cy="1011925"/>
          </a:xfrm>
          <a:custGeom>
            <a:avLst/>
            <a:gdLst/>
            <a:ahLst/>
            <a:cxnLst/>
            <a:rect r="r" b="b" t="t" l="l"/>
            <a:pathLst>
              <a:path h="1011925" w="1011925">
                <a:moveTo>
                  <a:pt x="0" y="0"/>
                </a:moveTo>
                <a:lnTo>
                  <a:pt x="1011925" y="0"/>
                </a:lnTo>
                <a:lnTo>
                  <a:pt x="1011925" y="1011924"/>
                </a:lnTo>
                <a:lnTo>
                  <a:pt x="0" y="1011924"/>
                </a:lnTo>
                <a:lnTo>
                  <a:pt x="0" y="0"/>
                </a:lnTo>
                <a:close/>
              </a:path>
            </a:pathLst>
          </a:custGeom>
          <a:blipFill>
            <a:blip r:embed="rId5"/>
            <a:stretch>
              <a:fillRect l="0" t="0" r="0" b="0"/>
            </a:stretch>
          </a:blipFill>
        </p:spPr>
      </p:sp>
      <p:sp>
        <p:nvSpPr>
          <p:cNvPr name="Freeform 5" id="5"/>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6"/>
            <a:stretch>
              <a:fillRect l="0" t="0" r="0" b="0"/>
            </a:stretch>
          </a:blipFill>
        </p:spPr>
      </p:sp>
      <p:graphicFrame>
        <p:nvGraphicFramePr>
          <p:cNvPr name="Table 6" id="6"/>
          <p:cNvGraphicFramePr>
            <a:graphicFrameLocks noGrp="true"/>
          </p:cNvGraphicFramePr>
          <p:nvPr/>
        </p:nvGraphicFramePr>
        <p:xfrm>
          <a:off x="503771" y="1420493"/>
          <a:ext cx="6763890" cy="8124642"/>
        </p:xfrm>
        <a:graphic>
          <a:graphicData uri="http://schemas.openxmlformats.org/drawingml/2006/table">
            <a:tbl>
              <a:tblPr/>
              <a:tblGrid>
                <a:gridCol w="2749282"/>
                <a:gridCol w="1692807"/>
                <a:gridCol w="1458571"/>
                <a:gridCol w="863230"/>
              </a:tblGrid>
              <a:tr h="638904">
                <a:tc>
                  <a:txBody>
                    <a:bodyPr anchor="t" rtlCol="false"/>
                    <a:lstStyle/>
                    <a:p>
                      <a:pPr algn="ctr" marL="0" indent="0" lvl="0">
                        <a:lnSpc>
                          <a:spcPts val="1399"/>
                        </a:lnSpc>
                        <a:spcBef>
                          <a:spcPct val="0"/>
                        </a:spcBef>
                        <a:defRPr/>
                      </a:pPr>
                      <a:r>
                        <a:rPr lang="en-US" b="true" sz="999" spc="352">
                          <a:solidFill>
                            <a:srgbClr val="000000"/>
                          </a:solidFill>
                          <a:latin typeface="Lora Bold"/>
                          <a:ea typeface="Lora Bold"/>
                          <a:cs typeface="Lora Bold"/>
                          <a:sym typeface="Lora Bold"/>
                        </a:rPr>
                        <a:t>ΚΑΘΗΚΟΝΤΑ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399"/>
                        </a:lnSpc>
                        <a:spcBef>
                          <a:spcPct val="0"/>
                        </a:spcBef>
                        <a:defRPr/>
                      </a:pPr>
                      <a:r>
                        <a:rPr lang="en-US" b="true" sz="999" spc="352">
                          <a:solidFill>
                            <a:srgbClr val="000000"/>
                          </a:solidFill>
                          <a:latin typeface="Lora Bold"/>
                          <a:ea typeface="Lora Bold"/>
                          <a:cs typeface="Lora Bold"/>
                          <a:sym typeface="Lora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399"/>
                        </a:lnSpc>
                        <a:spcBef>
                          <a:spcPct val="0"/>
                        </a:spcBef>
                        <a:defRPr/>
                      </a:pPr>
                      <a:r>
                        <a:rPr lang="en-US" b="true" sz="999" spc="352">
                          <a:solidFill>
                            <a:srgbClr val="000000"/>
                          </a:solidFill>
                          <a:latin typeface="Lora Bold"/>
                          <a:ea typeface="Lora Bold"/>
                          <a:cs typeface="Lora Bold"/>
                          <a:sym typeface="Lora Bold"/>
                        </a:rPr>
                        <a:t>ΠΡΟΘΕΣΜΙΑ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400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9">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9">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9">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9">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9">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9">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9">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9">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9">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2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7" id="7"/>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8" id="8"/>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9" id="9"/>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0" id="10"/>
          <p:cNvSpPr/>
          <p:nvPr/>
        </p:nvSpPr>
        <p:spPr>
          <a:xfrm flipH="false" flipV="false" rot="5400000">
            <a:off x="6691524" y="3806476"/>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1" id="11"/>
          <p:cNvSpPr/>
          <p:nvPr/>
        </p:nvSpPr>
        <p:spPr>
          <a:xfrm flipH="false" flipV="false" rot="5400000">
            <a:off x="6691524" y="428155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2" id="12"/>
          <p:cNvSpPr/>
          <p:nvPr/>
        </p:nvSpPr>
        <p:spPr>
          <a:xfrm flipH="false" flipV="false" rot="5400000">
            <a:off x="6691524" y="481377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3" id="13"/>
          <p:cNvSpPr/>
          <p:nvPr/>
        </p:nvSpPr>
        <p:spPr>
          <a:xfrm flipH="false" flipV="false" rot="5400000">
            <a:off x="6691524" y="534600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4" id="14"/>
          <p:cNvSpPr/>
          <p:nvPr/>
        </p:nvSpPr>
        <p:spPr>
          <a:xfrm flipH="false" flipV="false" rot="5400000">
            <a:off x="6691524" y="5878672"/>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5" id="15"/>
          <p:cNvSpPr/>
          <p:nvPr/>
        </p:nvSpPr>
        <p:spPr>
          <a:xfrm flipH="false" flipV="false" rot="5400000">
            <a:off x="6691524" y="650499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6" id="16"/>
          <p:cNvSpPr/>
          <p:nvPr/>
        </p:nvSpPr>
        <p:spPr>
          <a:xfrm flipH="false" flipV="false" rot="5400000">
            <a:off x="6691524" y="698007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7" id="17"/>
          <p:cNvSpPr/>
          <p:nvPr/>
        </p:nvSpPr>
        <p:spPr>
          <a:xfrm flipH="false" flipV="false" rot="5400000">
            <a:off x="6691524" y="745514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8" id="18"/>
          <p:cNvSpPr/>
          <p:nvPr/>
        </p:nvSpPr>
        <p:spPr>
          <a:xfrm flipH="false" flipV="false" rot="5400000">
            <a:off x="6691524" y="8118428"/>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9" id="19"/>
          <p:cNvSpPr/>
          <p:nvPr/>
        </p:nvSpPr>
        <p:spPr>
          <a:xfrm flipH="false" flipV="false" rot="5400000">
            <a:off x="6691524" y="859350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20" id="20"/>
          <p:cNvSpPr/>
          <p:nvPr/>
        </p:nvSpPr>
        <p:spPr>
          <a:xfrm flipH="false" flipV="false" rot="5400000">
            <a:off x="6691524" y="9065162"/>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21" id="21"/>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9"/>
            <a:stretch>
              <a:fillRect l="0" t="0" r="0" b="0"/>
            </a:stretch>
          </a:blipFill>
        </p:spPr>
      </p:sp>
      <p:sp>
        <p:nvSpPr>
          <p:cNvPr name="TextBox 22" id="22"/>
          <p:cNvSpPr txBox="true"/>
          <p:nvPr/>
        </p:nvSpPr>
        <p:spPr>
          <a:xfrm rot="0">
            <a:off x="977890" y="253532"/>
            <a:ext cx="5815653" cy="439420"/>
          </a:xfrm>
          <a:prstGeom prst="rect">
            <a:avLst/>
          </a:prstGeom>
        </p:spPr>
        <p:txBody>
          <a:bodyPr anchor="t" rtlCol="false" tIns="0" lIns="0" bIns="0" rIns="0">
            <a:spAutoFit/>
          </a:bodyPr>
          <a:lstStyle/>
          <a:p>
            <a:pPr algn="ctr">
              <a:lnSpc>
                <a:spcPts val="3409"/>
              </a:lnSpc>
            </a:pPr>
            <a:r>
              <a:rPr lang="en-US" b="true" sz="3099" spc="46">
                <a:solidFill>
                  <a:srgbClr val="12C91A"/>
                </a:solidFill>
                <a:latin typeface="Lora Bold"/>
                <a:ea typeface="Lora Bold"/>
                <a:cs typeface="Lora Bold"/>
                <a:sym typeface="Lora Bold"/>
              </a:rPr>
              <a:t>Πράσινη Θεματική Ημέρα</a:t>
            </a:r>
          </a:p>
        </p:txBody>
      </p:sp>
      <p:sp>
        <p:nvSpPr>
          <p:cNvPr name="TextBox 23" id="23"/>
          <p:cNvSpPr txBox="true"/>
          <p:nvPr/>
        </p:nvSpPr>
        <p:spPr>
          <a:xfrm rot="0">
            <a:off x="1588580" y="813828"/>
            <a:ext cx="4382841" cy="438164"/>
          </a:xfrm>
          <a:prstGeom prst="rect">
            <a:avLst/>
          </a:prstGeom>
        </p:spPr>
        <p:txBody>
          <a:bodyPr anchor="t" rtlCol="false" tIns="0" lIns="0" bIns="0" rIns="0">
            <a:spAutoFit/>
          </a:bodyPr>
          <a:lstStyle/>
          <a:p>
            <a:pPr algn="ctr">
              <a:lnSpc>
                <a:spcPts val="3674"/>
              </a:lnSpc>
            </a:pPr>
            <a:r>
              <a:rPr lang="en-US" sz="2624" spc="52">
                <a:solidFill>
                  <a:srgbClr val="12C91A"/>
                </a:solidFill>
                <a:latin typeface="Lora"/>
                <a:ea typeface="Lora"/>
                <a:cs typeface="Lora"/>
                <a:sym typeface="Lora"/>
              </a:rPr>
              <a:t>Κατάλογος Υποχρεώσεων</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27228" y="3428"/>
            <a:ext cx="7559297" cy="10685145"/>
          </a:xfrm>
          <a:custGeom>
            <a:avLst/>
            <a:gdLst/>
            <a:ahLst/>
            <a:cxnLst/>
            <a:rect r="r" b="b" t="t" l="l"/>
            <a:pathLst>
              <a:path h="10685145" w="7559297">
                <a:moveTo>
                  <a:pt x="0" y="0"/>
                </a:moveTo>
                <a:lnTo>
                  <a:pt x="7559297" y="0"/>
                </a:lnTo>
                <a:lnTo>
                  <a:pt x="7559297" y="10685144"/>
                </a:lnTo>
                <a:lnTo>
                  <a:pt x="0" y="106851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127972">
            <a:off x="3948186" y="7862589"/>
            <a:ext cx="2352171" cy="2397116"/>
          </a:xfrm>
          <a:custGeom>
            <a:avLst/>
            <a:gdLst/>
            <a:ahLst/>
            <a:cxnLst/>
            <a:rect r="r" b="b" t="t" l="l"/>
            <a:pathLst>
              <a:path h="2397116" w="2352171">
                <a:moveTo>
                  <a:pt x="0" y="0"/>
                </a:moveTo>
                <a:lnTo>
                  <a:pt x="2352170" y="0"/>
                </a:lnTo>
                <a:lnTo>
                  <a:pt x="2352170" y="2397116"/>
                </a:lnTo>
                <a:lnTo>
                  <a:pt x="0" y="23971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603627">
            <a:off x="1118727" y="3750576"/>
            <a:ext cx="2323605" cy="2899975"/>
          </a:xfrm>
          <a:custGeom>
            <a:avLst/>
            <a:gdLst/>
            <a:ahLst/>
            <a:cxnLst/>
            <a:rect r="r" b="b" t="t" l="l"/>
            <a:pathLst>
              <a:path h="2899975" w="2323605">
                <a:moveTo>
                  <a:pt x="0" y="0"/>
                </a:moveTo>
                <a:lnTo>
                  <a:pt x="2323605" y="0"/>
                </a:lnTo>
                <a:lnTo>
                  <a:pt x="2323605" y="2899975"/>
                </a:lnTo>
                <a:lnTo>
                  <a:pt x="0" y="289997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242662">
            <a:off x="5396095" y="951585"/>
            <a:ext cx="1634809" cy="2893467"/>
          </a:xfrm>
          <a:custGeom>
            <a:avLst/>
            <a:gdLst/>
            <a:ahLst/>
            <a:cxnLst/>
            <a:rect r="r" b="b" t="t" l="l"/>
            <a:pathLst>
              <a:path h="2893467" w="1634809">
                <a:moveTo>
                  <a:pt x="0" y="0"/>
                </a:moveTo>
                <a:lnTo>
                  <a:pt x="1634809" y="0"/>
                </a:lnTo>
                <a:lnTo>
                  <a:pt x="1634809" y="2893467"/>
                </a:lnTo>
                <a:lnTo>
                  <a:pt x="0" y="289346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702270" y="1615061"/>
            <a:ext cx="6185700" cy="2529710"/>
          </a:xfrm>
          <a:prstGeom prst="rect">
            <a:avLst/>
          </a:prstGeom>
        </p:spPr>
        <p:txBody>
          <a:bodyPr anchor="t" rtlCol="false" tIns="0" lIns="0" bIns="0" rIns="0">
            <a:spAutoFit/>
          </a:bodyPr>
          <a:lstStyle/>
          <a:p>
            <a:pPr algn="l">
              <a:lnSpc>
                <a:spcPts val="8519"/>
              </a:lnSpc>
            </a:pPr>
            <a:r>
              <a:rPr lang="en-US" sz="9792">
                <a:solidFill>
                  <a:srgbClr val="180600"/>
                </a:solidFill>
                <a:latin typeface="Agrandir"/>
                <a:ea typeface="Agrandir"/>
                <a:cs typeface="Agrandir"/>
                <a:sym typeface="Agrandir"/>
              </a:rPr>
              <a:t>ΑΓΟΡΑΣΤΕ </a:t>
            </a:r>
          </a:p>
          <a:p>
            <a:pPr algn="l">
              <a:lnSpc>
                <a:spcPts val="8519"/>
              </a:lnSpc>
            </a:pPr>
            <a:r>
              <a:rPr lang="en-US" sz="9792">
                <a:solidFill>
                  <a:srgbClr val="180600"/>
                </a:solidFill>
                <a:latin typeface="Agrandir"/>
                <a:ea typeface="Agrandir"/>
                <a:cs typeface="Agrandir"/>
                <a:sym typeface="Agrandir"/>
              </a:rPr>
              <a:t>ΤΟΠΙΚΑ </a:t>
            </a:r>
          </a:p>
        </p:txBody>
      </p:sp>
      <p:sp>
        <p:nvSpPr>
          <p:cNvPr name="Freeform 7" id="7"/>
          <p:cNvSpPr/>
          <p:nvPr/>
        </p:nvSpPr>
        <p:spPr>
          <a:xfrm flipH="false" flipV="false" rot="910637">
            <a:off x="6728898" y="587193"/>
            <a:ext cx="518091" cy="746797"/>
          </a:xfrm>
          <a:custGeom>
            <a:avLst/>
            <a:gdLst/>
            <a:ahLst/>
            <a:cxnLst/>
            <a:rect r="r" b="b" t="t" l="l"/>
            <a:pathLst>
              <a:path h="746797" w="518091">
                <a:moveTo>
                  <a:pt x="0" y="0"/>
                </a:moveTo>
                <a:lnTo>
                  <a:pt x="518091" y="0"/>
                </a:lnTo>
                <a:lnTo>
                  <a:pt x="518091" y="746797"/>
                </a:lnTo>
                <a:lnTo>
                  <a:pt x="0" y="7467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1184714">
            <a:off x="652726" y="5867525"/>
            <a:ext cx="880225" cy="368594"/>
          </a:xfrm>
          <a:custGeom>
            <a:avLst/>
            <a:gdLst/>
            <a:ahLst/>
            <a:cxnLst/>
            <a:rect r="r" b="b" t="t" l="l"/>
            <a:pathLst>
              <a:path h="368594" w="880225">
                <a:moveTo>
                  <a:pt x="0" y="0"/>
                </a:moveTo>
                <a:lnTo>
                  <a:pt x="880225" y="0"/>
                </a:lnTo>
                <a:lnTo>
                  <a:pt x="880225" y="368594"/>
                </a:lnTo>
                <a:lnTo>
                  <a:pt x="0" y="36859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6347366" y="7120484"/>
            <a:ext cx="805899" cy="547004"/>
          </a:xfrm>
          <a:custGeom>
            <a:avLst/>
            <a:gdLst/>
            <a:ahLst/>
            <a:cxnLst/>
            <a:rect r="r" b="b" t="t" l="l"/>
            <a:pathLst>
              <a:path h="547004" w="805899">
                <a:moveTo>
                  <a:pt x="0" y="0"/>
                </a:moveTo>
                <a:lnTo>
                  <a:pt x="805900" y="0"/>
                </a:lnTo>
                <a:lnTo>
                  <a:pt x="805900" y="547005"/>
                </a:lnTo>
                <a:lnTo>
                  <a:pt x="0" y="54700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6213499" y="7783758"/>
            <a:ext cx="452790" cy="528036"/>
          </a:xfrm>
          <a:custGeom>
            <a:avLst/>
            <a:gdLst/>
            <a:ahLst/>
            <a:cxnLst/>
            <a:rect r="r" b="b" t="t" l="l"/>
            <a:pathLst>
              <a:path h="528036" w="452790">
                <a:moveTo>
                  <a:pt x="0" y="0"/>
                </a:moveTo>
                <a:lnTo>
                  <a:pt x="452791" y="0"/>
                </a:lnTo>
                <a:lnTo>
                  <a:pt x="452791" y="528036"/>
                </a:lnTo>
                <a:lnTo>
                  <a:pt x="0" y="52803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1403645">
            <a:off x="5695118" y="3420941"/>
            <a:ext cx="648203" cy="620654"/>
          </a:xfrm>
          <a:custGeom>
            <a:avLst/>
            <a:gdLst/>
            <a:ahLst/>
            <a:cxnLst/>
            <a:rect r="r" b="b" t="t" l="l"/>
            <a:pathLst>
              <a:path h="620654" w="648203">
                <a:moveTo>
                  <a:pt x="0" y="0"/>
                </a:moveTo>
                <a:lnTo>
                  <a:pt x="648203" y="0"/>
                </a:lnTo>
                <a:lnTo>
                  <a:pt x="648203" y="620654"/>
                </a:lnTo>
                <a:lnTo>
                  <a:pt x="0" y="62065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nvGrpSpPr>
          <p:cNvPr name="Group 12" id="12"/>
          <p:cNvGrpSpPr/>
          <p:nvPr/>
        </p:nvGrpSpPr>
        <p:grpSpPr>
          <a:xfrm rot="-800200">
            <a:off x="5334681" y="8703244"/>
            <a:ext cx="1885337" cy="1223513"/>
            <a:chOff x="0" y="0"/>
            <a:chExt cx="812800" cy="527476"/>
          </a:xfrm>
        </p:grpSpPr>
        <p:sp>
          <p:nvSpPr>
            <p:cNvPr name="Freeform 13" id="13"/>
            <p:cNvSpPr/>
            <p:nvPr/>
          </p:nvSpPr>
          <p:spPr>
            <a:xfrm flipH="false" flipV="false" rot="0">
              <a:off x="0" y="0"/>
              <a:ext cx="812800" cy="527476"/>
            </a:xfrm>
            <a:custGeom>
              <a:avLst/>
              <a:gdLst/>
              <a:ahLst/>
              <a:cxnLst/>
              <a:rect r="r" b="b" t="t" l="l"/>
              <a:pathLst>
                <a:path h="527476" w="812800">
                  <a:moveTo>
                    <a:pt x="406400" y="0"/>
                  </a:moveTo>
                  <a:lnTo>
                    <a:pt x="466396" y="56824"/>
                  </a:lnTo>
                  <a:lnTo>
                    <a:pt x="553838" y="17963"/>
                  </a:lnTo>
                  <a:lnTo>
                    <a:pt x="578287" y="85075"/>
                  </a:lnTo>
                  <a:lnTo>
                    <a:pt x="681363" y="69424"/>
                  </a:lnTo>
                  <a:lnTo>
                    <a:pt x="666963" y="137761"/>
                  </a:lnTo>
                  <a:lnTo>
                    <a:pt x="771752" y="147435"/>
                  </a:lnTo>
                  <a:lnTo>
                    <a:pt x="720448" y="207766"/>
                  </a:lnTo>
                  <a:lnTo>
                    <a:pt x="812800" y="241459"/>
                  </a:lnTo>
                  <a:lnTo>
                    <a:pt x="731520" y="285638"/>
                  </a:lnTo>
                  <a:lnTo>
                    <a:pt x="798961" y="338798"/>
                  </a:lnTo>
                  <a:lnTo>
                    <a:pt x="698682" y="360857"/>
                  </a:lnTo>
                  <a:lnTo>
                    <a:pt x="732104" y="426306"/>
                  </a:lnTo>
                  <a:lnTo>
                    <a:pt x="626370" y="423265"/>
                  </a:lnTo>
                  <a:lnTo>
                    <a:pt x="621259" y="492163"/>
                  </a:lnTo>
                  <a:lnTo>
                    <a:pt x="524350" y="464435"/>
                  </a:lnTo>
                  <a:lnTo>
                    <a:pt x="481396" y="527476"/>
                  </a:lnTo>
                  <a:lnTo>
                    <a:pt x="406400" y="478805"/>
                  </a:lnTo>
                  <a:lnTo>
                    <a:pt x="331404" y="527476"/>
                  </a:lnTo>
                  <a:lnTo>
                    <a:pt x="288450" y="464435"/>
                  </a:lnTo>
                  <a:lnTo>
                    <a:pt x="191541" y="492163"/>
                  </a:lnTo>
                  <a:lnTo>
                    <a:pt x="186430" y="423265"/>
                  </a:lnTo>
                  <a:lnTo>
                    <a:pt x="80696" y="426306"/>
                  </a:lnTo>
                  <a:lnTo>
                    <a:pt x="114118" y="360857"/>
                  </a:lnTo>
                  <a:lnTo>
                    <a:pt x="13839" y="338798"/>
                  </a:lnTo>
                  <a:lnTo>
                    <a:pt x="81280" y="285638"/>
                  </a:lnTo>
                  <a:lnTo>
                    <a:pt x="0" y="241459"/>
                  </a:lnTo>
                  <a:lnTo>
                    <a:pt x="92352" y="207766"/>
                  </a:lnTo>
                  <a:lnTo>
                    <a:pt x="41047" y="147435"/>
                  </a:lnTo>
                  <a:lnTo>
                    <a:pt x="145837" y="137761"/>
                  </a:lnTo>
                  <a:lnTo>
                    <a:pt x="131437" y="69424"/>
                  </a:lnTo>
                  <a:lnTo>
                    <a:pt x="234513" y="85075"/>
                  </a:lnTo>
                  <a:lnTo>
                    <a:pt x="258962" y="17963"/>
                  </a:lnTo>
                  <a:lnTo>
                    <a:pt x="346404" y="56824"/>
                  </a:lnTo>
                  <a:lnTo>
                    <a:pt x="406400" y="0"/>
                  </a:lnTo>
                  <a:close/>
                </a:path>
              </a:pathLst>
            </a:custGeom>
            <a:solidFill>
              <a:srgbClr val="15CC1E"/>
            </a:solidFill>
          </p:spPr>
        </p:sp>
        <p:sp>
          <p:nvSpPr>
            <p:cNvPr name="TextBox 14" id="14"/>
            <p:cNvSpPr txBox="true"/>
            <p:nvPr/>
          </p:nvSpPr>
          <p:spPr>
            <a:xfrm>
              <a:off x="139700" y="81135"/>
              <a:ext cx="533400" cy="355681"/>
            </a:xfrm>
            <a:prstGeom prst="rect">
              <a:avLst/>
            </a:prstGeom>
          </p:spPr>
          <p:txBody>
            <a:bodyPr anchor="ctr" rtlCol="false" tIns="29700" lIns="29700" bIns="29700" rIns="29700"/>
            <a:lstStyle/>
            <a:p>
              <a:pPr algn="ctr">
                <a:lnSpc>
                  <a:spcPts val="1080"/>
                </a:lnSpc>
              </a:pPr>
            </a:p>
          </p:txBody>
        </p:sp>
      </p:grpSp>
      <p:sp>
        <p:nvSpPr>
          <p:cNvPr name="TextBox 15" id="15"/>
          <p:cNvSpPr txBox="true"/>
          <p:nvPr/>
        </p:nvSpPr>
        <p:spPr>
          <a:xfrm rot="0">
            <a:off x="946251" y="552286"/>
            <a:ext cx="6389461" cy="816610"/>
          </a:xfrm>
          <a:prstGeom prst="rect">
            <a:avLst/>
          </a:prstGeom>
        </p:spPr>
        <p:txBody>
          <a:bodyPr anchor="t" rtlCol="false" tIns="0" lIns="0" bIns="0" rIns="0">
            <a:spAutoFit/>
          </a:bodyPr>
          <a:lstStyle/>
          <a:p>
            <a:pPr algn="ctr">
              <a:lnSpc>
                <a:spcPts val="3080"/>
              </a:lnSpc>
            </a:pPr>
            <a:r>
              <a:rPr lang="en-US" b="true" sz="2800" spc="42">
                <a:solidFill>
                  <a:srgbClr val="12C91A"/>
                </a:solidFill>
                <a:latin typeface="Poppins Semi-Bold"/>
                <a:ea typeface="Poppins Semi-Bold"/>
                <a:cs typeface="Poppins Semi-Bold"/>
                <a:sym typeface="Poppins Semi-Bold"/>
              </a:rPr>
              <a:t>Υποστήριξη Τοπικών Επιχειρήσεων </a:t>
            </a:r>
          </a:p>
        </p:txBody>
      </p:sp>
      <p:sp>
        <p:nvSpPr>
          <p:cNvPr name="Freeform 16" id="16"/>
          <p:cNvSpPr/>
          <p:nvPr/>
        </p:nvSpPr>
        <p:spPr>
          <a:xfrm flipH="false" flipV="false" rot="0">
            <a:off x="323165" y="10117095"/>
            <a:ext cx="1246172" cy="277793"/>
          </a:xfrm>
          <a:custGeom>
            <a:avLst/>
            <a:gdLst/>
            <a:ahLst/>
            <a:cxnLst/>
            <a:rect r="r" b="b" t="t" l="l"/>
            <a:pathLst>
              <a:path h="277793" w="1246172">
                <a:moveTo>
                  <a:pt x="0" y="0"/>
                </a:moveTo>
                <a:lnTo>
                  <a:pt x="1246172" y="0"/>
                </a:lnTo>
                <a:lnTo>
                  <a:pt x="1246172" y="277792"/>
                </a:lnTo>
                <a:lnTo>
                  <a:pt x="0" y="277792"/>
                </a:lnTo>
                <a:lnTo>
                  <a:pt x="0" y="0"/>
                </a:lnTo>
                <a:close/>
              </a:path>
            </a:pathLst>
          </a:custGeom>
          <a:blipFill>
            <a:blip r:embed="rId20"/>
            <a:stretch>
              <a:fillRect l="0" t="0" r="0" b="0"/>
            </a:stretch>
          </a:blipFill>
        </p:spPr>
      </p:sp>
      <p:sp>
        <p:nvSpPr>
          <p:cNvPr name="Freeform 17" id="17"/>
          <p:cNvSpPr/>
          <p:nvPr/>
        </p:nvSpPr>
        <p:spPr>
          <a:xfrm flipH="false" flipV="false" rot="0">
            <a:off x="254194" y="311912"/>
            <a:ext cx="1074440" cy="1527212"/>
          </a:xfrm>
          <a:custGeom>
            <a:avLst/>
            <a:gdLst/>
            <a:ahLst/>
            <a:cxnLst/>
            <a:rect r="r" b="b" t="t" l="l"/>
            <a:pathLst>
              <a:path h="1527212" w="1074440">
                <a:moveTo>
                  <a:pt x="0" y="0"/>
                </a:moveTo>
                <a:lnTo>
                  <a:pt x="1074440" y="0"/>
                </a:lnTo>
                <a:lnTo>
                  <a:pt x="1074440" y="1527211"/>
                </a:lnTo>
                <a:lnTo>
                  <a:pt x="0" y="1527211"/>
                </a:lnTo>
                <a:lnTo>
                  <a:pt x="0" y="0"/>
                </a:lnTo>
                <a:close/>
              </a:path>
            </a:pathLst>
          </a:custGeom>
          <a:blipFill>
            <a:blip r:embed="rId21"/>
            <a:stretch>
              <a:fillRect l="-6145" t="0" r="-6145" b="0"/>
            </a:stretch>
          </a:blipFill>
        </p:spPr>
      </p:sp>
      <p:sp>
        <p:nvSpPr>
          <p:cNvPr name="Freeform 18" id="18"/>
          <p:cNvSpPr/>
          <p:nvPr/>
        </p:nvSpPr>
        <p:spPr>
          <a:xfrm flipH="false" flipV="false" rot="0">
            <a:off x="605565" y="8607051"/>
            <a:ext cx="1415898" cy="1415898"/>
          </a:xfrm>
          <a:custGeom>
            <a:avLst/>
            <a:gdLst/>
            <a:ahLst/>
            <a:cxnLst/>
            <a:rect r="r" b="b" t="t" l="l"/>
            <a:pathLst>
              <a:path h="1415898" w="1415898">
                <a:moveTo>
                  <a:pt x="0" y="0"/>
                </a:moveTo>
                <a:lnTo>
                  <a:pt x="1415899" y="0"/>
                </a:lnTo>
                <a:lnTo>
                  <a:pt x="1415899" y="1415898"/>
                </a:lnTo>
                <a:lnTo>
                  <a:pt x="0" y="1415898"/>
                </a:lnTo>
                <a:lnTo>
                  <a:pt x="0" y="0"/>
                </a:lnTo>
                <a:close/>
              </a:path>
            </a:pathLst>
          </a:custGeom>
          <a:blipFill>
            <a:blip r:embed="rId22"/>
            <a:stretch>
              <a:fillRect l="0" t="0" r="0" b="0"/>
            </a:stretch>
          </a:blipFill>
        </p:spPr>
      </p:sp>
      <p:sp>
        <p:nvSpPr>
          <p:cNvPr name="TextBox 19" id="19"/>
          <p:cNvSpPr txBox="true"/>
          <p:nvPr/>
        </p:nvSpPr>
        <p:spPr>
          <a:xfrm rot="0">
            <a:off x="1328634" y="6780925"/>
            <a:ext cx="3112837" cy="613062"/>
          </a:xfrm>
          <a:prstGeom prst="rect">
            <a:avLst/>
          </a:prstGeom>
        </p:spPr>
        <p:txBody>
          <a:bodyPr anchor="t" rtlCol="false" tIns="0" lIns="0" bIns="0" rIns="0">
            <a:spAutoFit/>
          </a:bodyPr>
          <a:lstStyle/>
          <a:p>
            <a:pPr algn="l">
              <a:lnSpc>
                <a:spcPts val="3560"/>
              </a:lnSpc>
            </a:pPr>
            <a:r>
              <a:rPr lang="en-US" sz="4092">
                <a:solidFill>
                  <a:srgbClr val="180600"/>
                </a:solidFill>
                <a:latin typeface="Agrandir"/>
                <a:ea typeface="Agrandir"/>
                <a:cs typeface="Agrandir"/>
                <a:sym typeface="Agrandir"/>
              </a:rPr>
              <a:t>[ΧΩΡΟΣ]</a:t>
            </a:r>
          </a:p>
        </p:txBody>
      </p:sp>
      <p:sp>
        <p:nvSpPr>
          <p:cNvPr name="TextBox 20" id="20"/>
          <p:cNvSpPr txBox="true"/>
          <p:nvPr/>
        </p:nvSpPr>
        <p:spPr>
          <a:xfrm rot="0">
            <a:off x="3677763" y="4554346"/>
            <a:ext cx="3451787" cy="659944"/>
          </a:xfrm>
          <a:prstGeom prst="rect">
            <a:avLst/>
          </a:prstGeom>
        </p:spPr>
        <p:txBody>
          <a:bodyPr anchor="t" rtlCol="false" tIns="0" lIns="0" bIns="0" rIns="0">
            <a:spAutoFit/>
          </a:bodyPr>
          <a:lstStyle/>
          <a:p>
            <a:pPr algn="l">
              <a:lnSpc>
                <a:spcPts val="4092"/>
              </a:lnSpc>
            </a:pPr>
            <a:r>
              <a:rPr lang="en-US" sz="4092">
                <a:solidFill>
                  <a:srgbClr val="180600"/>
                </a:solidFill>
                <a:latin typeface="Agrandir"/>
                <a:ea typeface="Agrandir"/>
                <a:cs typeface="Agrandir"/>
                <a:sym typeface="Agrandir"/>
              </a:rPr>
              <a:t>ΕΡΓΑΣΤΗΡΙΟ </a:t>
            </a:r>
          </a:p>
        </p:txBody>
      </p:sp>
      <p:sp>
        <p:nvSpPr>
          <p:cNvPr name="TextBox 21" id="21"/>
          <p:cNvSpPr txBox="true"/>
          <p:nvPr/>
        </p:nvSpPr>
        <p:spPr>
          <a:xfrm rot="0">
            <a:off x="3752420" y="5105313"/>
            <a:ext cx="2743701" cy="735985"/>
          </a:xfrm>
          <a:prstGeom prst="rect">
            <a:avLst/>
          </a:prstGeom>
        </p:spPr>
        <p:txBody>
          <a:bodyPr anchor="t" rtlCol="false" tIns="0" lIns="0" bIns="0" rIns="0">
            <a:spAutoFit/>
          </a:bodyPr>
          <a:lstStyle/>
          <a:p>
            <a:pPr algn="l">
              <a:lnSpc>
                <a:spcPts val="2720"/>
              </a:lnSpc>
            </a:pPr>
            <a:r>
              <a:rPr lang="en-US" sz="1971">
                <a:solidFill>
                  <a:srgbClr val="180600"/>
                </a:solidFill>
                <a:latin typeface="Agrandir"/>
                <a:ea typeface="Agrandir"/>
                <a:cs typeface="Agrandir"/>
                <a:sym typeface="Agrandir"/>
              </a:rPr>
              <a:t>[ΗΜΕΡΟΜΗΝΙΑ]</a:t>
            </a:r>
          </a:p>
          <a:p>
            <a:pPr algn="l">
              <a:lnSpc>
                <a:spcPts val="2720"/>
              </a:lnSpc>
            </a:pPr>
            <a:r>
              <a:rPr lang="en-US" sz="1971">
                <a:solidFill>
                  <a:srgbClr val="180600"/>
                </a:solidFill>
                <a:latin typeface="Agrandir"/>
                <a:ea typeface="Agrandir"/>
                <a:cs typeface="Agrandir"/>
                <a:sym typeface="Agrandir"/>
              </a:rPr>
              <a:t>[ΩΡΑ]</a:t>
            </a:r>
          </a:p>
        </p:txBody>
      </p:sp>
      <p:sp>
        <p:nvSpPr>
          <p:cNvPr name="TextBox 22" id="22"/>
          <p:cNvSpPr txBox="true"/>
          <p:nvPr/>
        </p:nvSpPr>
        <p:spPr>
          <a:xfrm rot="0">
            <a:off x="1328634" y="7509427"/>
            <a:ext cx="2466485" cy="335427"/>
          </a:xfrm>
          <a:prstGeom prst="rect">
            <a:avLst/>
          </a:prstGeom>
        </p:spPr>
        <p:txBody>
          <a:bodyPr anchor="t" rtlCol="false" tIns="0" lIns="0" bIns="0" rIns="0">
            <a:spAutoFit/>
          </a:bodyPr>
          <a:lstStyle/>
          <a:p>
            <a:pPr algn="l">
              <a:lnSpc>
                <a:spcPts val="2127"/>
              </a:lnSpc>
            </a:pPr>
            <a:r>
              <a:rPr lang="en-US" sz="1970">
                <a:solidFill>
                  <a:srgbClr val="180600"/>
                </a:solidFill>
                <a:latin typeface="Agrandir"/>
                <a:ea typeface="Agrandir"/>
                <a:cs typeface="Agrandir"/>
                <a:sym typeface="Agrandir"/>
              </a:rPr>
              <a:t>[ΔΙΕΥΘΥΝΣΗ ]</a:t>
            </a:r>
          </a:p>
        </p:txBody>
      </p:sp>
      <p:sp>
        <p:nvSpPr>
          <p:cNvPr name="TextBox 23" id="23"/>
          <p:cNvSpPr txBox="true"/>
          <p:nvPr/>
        </p:nvSpPr>
        <p:spPr>
          <a:xfrm rot="-800200">
            <a:off x="5529592" y="9082465"/>
            <a:ext cx="1499390" cy="481409"/>
          </a:xfrm>
          <a:prstGeom prst="rect">
            <a:avLst/>
          </a:prstGeom>
        </p:spPr>
        <p:txBody>
          <a:bodyPr anchor="t" rtlCol="false" tIns="0" lIns="0" bIns="0" rIns="0">
            <a:spAutoFit/>
          </a:bodyPr>
          <a:lstStyle/>
          <a:p>
            <a:pPr algn="ctr">
              <a:lnSpc>
                <a:spcPts val="1688"/>
              </a:lnSpc>
            </a:pPr>
            <a:r>
              <a:rPr lang="en-US" sz="1941">
                <a:solidFill>
                  <a:srgbClr val="FFFFFF"/>
                </a:solidFill>
                <a:latin typeface="Aerospace bold"/>
                <a:ea typeface="Aerospace bold"/>
                <a:cs typeface="Aerospace bold"/>
                <a:sym typeface="Aerospace bold"/>
              </a:rPr>
              <a:t>ΣΤΗΡΙΞΤΕ ΤΟΠΙΚΑ </a:t>
            </a:r>
          </a:p>
        </p:txBody>
      </p:sp>
      <p:grpSp>
        <p:nvGrpSpPr>
          <p:cNvPr name="Group 24" id="24"/>
          <p:cNvGrpSpPr/>
          <p:nvPr/>
        </p:nvGrpSpPr>
        <p:grpSpPr>
          <a:xfrm rot="-278875">
            <a:off x="1905337" y="8212930"/>
            <a:ext cx="2435716" cy="2204140"/>
            <a:chOff x="0" y="0"/>
            <a:chExt cx="3247621" cy="2938854"/>
          </a:xfrm>
        </p:grpSpPr>
        <p:sp>
          <p:nvSpPr>
            <p:cNvPr name="Freeform 25" id="25"/>
            <p:cNvSpPr/>
            <p:nvPr/>
          </p:nvSpPr>
          <p:spPr>
            <a:xfrm flipH="false" flipV="false" rot="0">
              <a:off x="0" y="0"/>
              <a:ext cx="3247621" cy="2062239"/>
            </a:xfrm>
            <a:custGeom>
              <a:avLst/>
              <a:gdLst/>
              <a:ahLst/>
              <a:cxnLst/>
              <a:rect r="r" b="b" t="t" l="l"/>
              <a:pathLst>
                <a:path h="2062239" w="3247621">
                  <a:moveTo>
                    <a:pt x="0" y="0"/>
                  </a:moveTo>
                  <a:lnTo>
                    <a:pt x="3247621" y="0"/>
                  </a:lnTo>
                  <a:lnTo>
                    <a:pt x="3247621" y="2062239"/>
                  </a:lnTo>
                  <a:lnTo>
                    <a:pt x="0" y="2062239"/>
                  </a:lnTo>
                  <a:lnTo>
                    <a:pt x="0" y="0"/>
                  </a:lnTo>
                  <a:close/>
                </a:path>
              </a:pathLst>
            </a:custGeom>
            <a:blipFill>
              <a:blip r:embed="rId23"/>
              <a:stretch>
                <a:fillRect l="0" t="0" r="0" b="0"/>
              </a:stretch>
            </a:blipFill>
          </p:spPr>
        </p:sp>
        <p:sp>
          <p:nvSpPr>
            <p:cNvPr name="Freeform 26" id="26"/>
            <p:cNvSpPr/>
            <p:nvPr/>
          </p:nvSpPr>
          <p:spPr>
            <a:xfrm flipH="false" flipV="false" rot="0">
              <a:off x="780202" y="977985"/>
              <a:ext cx="1149559" cy="1960869"/>
            </a:xfrm>
            <a:custGeom>
              <a:avLst/>
              <a:gdLst/>
              <a:ahLst/>
              <a:cxnLst/>
              <a:rect r="r" b="b" t="t" l="l"/>
              <a:pathLst>
                <a:path h="1960869" w="1149559">
                  <a:moveTo>
                    <a:pt x="0" y="0"/>
                  </a:moveTo>
                  <a:lnTo>
                    <a:pt x="1149560" y="0"/>
                  </a:lnTo>
                  <a:lnTo>
                    <a:pt x="1149560" y="1960869"/>
                  </a:lnTo>
                  <a:lnTo>
                    <a:pt x="0" y="1960869"/>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21698" y="99360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4"/>
            <a:stretch>
              <a:fillRect l="0" t="0" r="0" b="0"/>
            </a:stretch>
          </a:blipFill>
        </p:spPr>
      </p:sp>
      <p:sp>
        <p:nvSpPr>
          <p:cNvPr name="Freeform 4" id="4"/>
          <p:cNvSpPr/>
          <p:nvPr/>
        </p:nvSpPr>
        <p:spPr>
          <a:xfrm flipH="false" flipV="false" rot="0">
            <a:off x="2642715" y="441675"/>
            <a:ext cx="2422561" cy="3075493"/>
          </a:xfrm>
          <a:custGeom>
            <a:avLst/>
            <a:gdLst/>
            <a:ahLst/>
            <a:cxnLst/>
            <a:rect r="r" b="b" t="t" l="l"/>
            <a:pathLst>
              <a:path h="3075493" w="2422561">
                <a:moveTo>
                  <a:pt x="0" y="0"/>
                </a:moveTo>
                <a:lnTo>
                  <a:pt x="2422561" y="0"/>
                </a:lnTo>
                <a:lnTo>
                  <a:pt x="2422561" y="3075493"/>
                </a:lnTo>
                <a:lnTo>
                  <a:pt x="0" y="3075493"/>
                </a:lnTo>
                <a:lnTo>
                  <a:pt x="0" y="0"/>
                </a:lnTo>
                <a:close/>
              </a:path>
            </a:pathLst>
          </a:custGeom>
          <a:blipFill>
            <a:blip r:embed="rId5"/>
            <a:stretch>
              <a:fillRect l="0" t="0" r="0" b="0"/>
            </a:stretch>
          </a:blipFill>
        </p:spPr>
      </p:sp>
      <p:sp>
        <p:nvSpPr>
          <p:cNvPr name="Freeform 5" id="5"/>
          <p:cNvSpPr/>
          <p:nvPr/>
        </p:nvSpPr>
        <p:spPr>
          <a:xfrm flipH="false" flipV="false" rot="0">
            <a:off x="5463919" y="8621347"/>
            <a:ext cx="988571" cy="988571"/>
          </a:xfrm>
          <a:custGeom>
            <a:avLst/>
            <a:gdLst/>
            <a:ahLst/>
            <a:cxnLst/>
            <a:rect r="r" b="b" t="t" l="l"/>
            <a:pathLst>
              <a:path h="988571" w="988571">
                <a:moveTo>
                  <a:pt x="0" y="0"/>
                </a:moveTo>
                <a:lnTo>
                  <a:pt x="988571" y="0"/>
                </a:lnTo>
                <a:lnTo>
                  <a:pt x="988571" y="988571"/>
                </a:lnTo>
                <a:lnTo>
                  <a:pt x="0" y="988571"/>
                </a:lnTo>
                <a:lnTo>
                  <a:pt x="0" y="0"/>
                </a:lnTo>
                <a:close/>
              </a:path>
            </a:pathLst>
          </a:custGeom>
          <a:blipFill>
            <a:blip r:embed="rId6"/>
            <a:stretch>
              <a:fillRect l="0" t="0" r="0" b="0"/>
            </a:stretch>
          </a:blipFill>
        </p:spPr>
      </p:sp>
      <p:sp>
        <p:nvSpPr>
          <p:cNvPr name="TextBox 6" id="6"/>
          <p:cNvSpPr txBox="true"/>
          <p:nvPr/>
        </p:nvSpPr>
        <p:spPr>
          <a:xfrm rot="0">
            <a:off x="2847527" y="9926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name="TextBox 7" id="7"/>
          <p:cNvSpPr txBox="true"/>
          <p:nvPr/>
        </p:nvSpPr>
        <p:spPr>
          <a:xfrm rot="0">
            <a:off x="321698" y="3531456"/>
            <a:ext cx="7184363" cy="2794251"/>
          </a:xfrm>
          <a:prstGeom prst="rect">
            <a:avLst/>
          </a:prstGeom>
        </p:spPr>
        <p:txBody>
          <a:bodyPr anchor="t" rtlCol="false" tIns="0" lIns="0" bIns="0" rIns="0">
            <a:spAutoFit/>
          </a:bodyPr>
          <a:lstStyle/>
          <a:p>
            <a:pPr algn="ctr">
              <a:lnSpc>
                <a:spcPts val="4365"/>
              </a:lnSpc>
            </a:pPr>
            <a:r>
              <a:rPr lang="en-US" sz="2910" spc="2">
                <a:solidFill>
                  <a:srgbClr val="12C91A"/>
                </a:solidFill>
                <a:latin typeface="Aerospace bold"/>
                <a:ea typeface="Aerospace bold"/>
                <a:cs typeface="Aerospace bold"/>
                <a:sym typeface="Aerospace bold"/>
              </a:rPr>
              <a:t>Συνάντηση και γνωριμία με Τοπικούς Φορείς Λήψης  Αποφάσεων</a:t>
            </a:r>
          </a:p>
          <a:p>
            <a:pPr algn="ctr">
              <a:lnSpc>
                <a:spcPts val="4365"/>
              </a:lnSpc>
            </a:pPr>
          </a:p>
          <a:p>
            <a:pPr algn="ctr">
              <a:lnSpc>
                <a:spcPts val="4365"/>
              </a:lnSpc>
            </a:pPr>
            <a:r>
              <a:rPr lang="en-US" sz="2910" spc="2">
                <a:solidFill>
                  <a:srgbClr val="12C91A"/>
                </a:solidFill>
                <a:latin typeface="Aerospace bold"/>
                <a:ea typeface="Aerospace bold"/>
                <a:cs typeface="Aerospace bold"/>
                <a:sym typeface="Aerospace bold"/>
              </a:rPr>
              <a:t>Πακέτο Εκπαιδευτικού Υλικού </a:t>
            </a:r>
          </a:p>
        </p:txBody>
      </p:sp>
      <p:sp>
        <p:nvSpPr>
          <p:cNvPr name="Freeform 8" id="8"/>
          <p:cNvSpPr/>
          <p:nvPr/>
        </p:nvSpPr>
        <p:spPr>
          <a:xfrm flipH="false" flipV="false" rot="0">
            <a:off x="2096081" y="6380996"/>
            <a:ext cx="3367838" cy="3245371"/>
          </a:xfrm>
          <a:custGeom>
            <a:avLst/>
            <a:gdLst/>
            <a:ahLst/>
            <a:cxnLst/>
            <a:rect r="r" b="b" t="t" l="l"/>
            <a:pathLst>
              <a:path h="3245371" w="3367838">
                <a:moveTo>
                  <a:pt x="0" y="0"/>
                </a:moveTo>
                <a:lnTo>
                  <a:pt x="3367838" y="0"/>
                </a:lnTo>
                <a:lnTo>
                  <a:pt x="3367838" y="3245371"/>
                </a:lnTo>
                <a:lnTo>
                  <a:pt x="0" y="324537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313587" y="8621347"/>
            <a:ext cx="1005020" cy="1005020"/>
          </a:xfrm>
          <a:custGeom>
            <a:avLst/>
            <a:gdLst/>
            <a:ahLst/>
            <a:cxnLst/>
            <a:rect r="r" b="b" t="t" l="l"/>
            <a:pathLst>
              <a:path h="1005020" w="1005020">
                <a:moveTo>
                  <a:pt x="0" y="0"/>
                </a:moveTo>
                <a:lnTo>
                  <a:pt x="1005020" y="0"/>
                </a:lnTo>
                <a:lnTo>
                  <a:pt x="1005020" y="1005020"/>
                </a:lnTo>
                <a:lnTo>
                  <a:pt x="0" y="1005020"/>
                </a:lnTo>
                <a:lnTo>
                  <a:pt x="0" y="0"/>
                </a:lnTo>
                <a:close/>
              </a:path>
            </a:pathLst>
          </a:custGeom>
          <a:blipFill>
            <a:blip r:embed="rId9"/>
            <a:stretch>
              <a:fillRect l="0" t="0" r="0" b="0"/>
            </a:stretch>
          </a:blipFill>
        </p:spPr>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bg>
      <p:bgPr>
        <a:solidFill>
          <a:srgbClr val="F1F4F9"/>
        </a:solidFill>
      </p:bgPr>
    </p:bg>
    <p:spTree>
      <p:nvGrpSpPr>
        <p:cNvPr id="1" name=""/>
        <p:cNvGrpSpPr/>
        <p:nvPr/>
      </p:nvGrpSpPr>
      <p:grpSpPr>
        <a:xfrm>
          <a:off x="0" y="0"/>
          <a:ext cx="0" cy="0"/>
          <a:chOff x="0" y="0"/>
          <a:chExt cx="0" cy="0"/>
        </a:xfrm>
      </p:grpSpPr>
      <p:sp>
        <p:nvSpPr>
          <p:cNvPr name="Freeform 2" id="2"/>
          <p:cNvSpPr/>
          <p:nvPr/>
        </p:nvSpPr>
        <p:spPr>
          <a:xfrm flipH="false" flipV="true" rot="0">
            <a:off x="77064" y="5776684"/>
            <a:ext cx="2405700" cy="4191374"/>
          </a:xfrm>
          <a:custGeom>
            <a:avLst/>
            <a:gdLst/>
            <a:ahLst/>
            <a:cxnLst/>
            <a:rect r="r" b="b" t="t" l="l"/>
            <a:pathLst>
              <a:path h="4191374" w="2405700">
                <a:moveTo>
                  <a:pt x="0" y="4191375"/>
                </a:moveTo>
                <a:lnTo>
                  <a:pt x="2405700" y="4191375"/>
                </a:lnTo>
                <a:lnTo>
                  <a:pt x="2405700" y="0"/>
                </a:lnTo>
                <a:lnTo>
                  <a:pt x="0" y="0"/>
                </a:lnTo>
                <a:lnTo>
                  <a:pt x="0" y="419137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4982850" y="6115688"/>
            <a:ext cx="2405700" cy="4191374"/>
          </a:xfrm>
          <a:custGeom>
            <a:avLst/>
            <a:gdLst/>
            <a:ahLst/>
            <a:cxnLst/>
            <a:rect r="r" b="b" t="t" l="l"/>
            <a:pathLst>
              <a:path h="4191374" w="2405700">
                <a:moveTo>
                  <a:pt x="2405700" y="4191374"/>
                </a:moveTo>
                <a:lnTo>
                  <a:pt x="0" y="4191374"/>
                </a:lnTo>
                <a:lnTo>
                  <a:pt x="0" y="0"/>
                </a:lnTo>
                <a:lnTo>
                  <a:pt x="2405700" y="0"/>
                </a:lnTo>
                <a:lnTo>
                  <a:pt x="2405700" y="4191374"/>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38828" y="8211375"/>
            <a:ext cx="7342286" cy="4818375"/>
          </a:xfrm>
          <a:custGeom>
            <a:avLst/>
            <a:gdLst/>
            <a:ahLst/>
            <a:cxnLst/>
            <a:rect r="r" b="b" t="t" l="l"/>
            <a:pathLst>
              <a:path h="4818375" w="7342286">
                <a:moveTo>
                  <a:pt x="0" y="0"/>
                </a:moveTo>
                <a:lnTo>
                  <a:pt x="7342286" y="0"/>
                </a:lnTo>
                <a:lnTo>
                  <a:pt x="7342286" y="4818375"/>
                </a:lnTo>
                <a:lnTo>
                  <a:pt x="0" y="48183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7541" y="8834809"/>
            <a:ext cx="7160813" cy="4699283"/>
          </a:xfrm>
          <a:custGeom>
            <a:avLst/>
            <a:gdLst/>
            <a:ahLst/>
            <a:cxnLst/>
            <a:rect r="r" b="b" t="t" l="l"/>
            <a:pathLst>
              <a:path h="4699283" w="7160813">
                <a:moveTo>
                  <a:pt x="0" y="0"/>
                </a:moveTo>
                <a:lnTo>
                  <a:pt x="7160812" y="0"/>
                </a:lnTo>
                <a:lnTo>
                  <a:pt x="7160812" y="4699283"/>
                </a:lnTo>
                <a:lnTo>
                  <a:pt x="0" y="46992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374300" y="5322094"/>
            <a:ext cx="4811400" cy="4636440"/>
          </a:xfrm>
          <a:custGeom>
            <a:avLst/>
            <a:gdLst/>
            <a:ahLst/>
            <a:cxnLst/>
            <a:rect r="r" b="b" t="t" l="l"/>
            <a:pathLst>
              <a:path h="4636440" w="4811400">
                <a:moveTo>
                  <a:pt x="0" y="0"/>
                </a:moveTo>
                <a:lnTo>
                  <a:pt x="4811400" y="0"/>
                </a:lnTo>
                <a:lnTo>
                  <a:pt x="4811400" y="4636440"/>
                </a:lnTo>
                <a:lnTo>
                  <a:pt x="0" y="463644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0" y="21995"/>
            <a:ext cx="3349913" cy="3130646"/>
          </a:xfrm>
          <a:custGeom>
            <a:avLst/>
            <a:gdLst/>
            <a:ahLst/>
            <a:cxnLst/>
            <a:rect r="r" b="b" t="t" l="l"/>
            <a:pathLst>
              <a:path h="3130646" w="3349913">
                <a:moveTo>
                  <a:pt x="0" y="0"/>
                </a:moveTo>
                <a:lnTo>
                  <a:pt x="3349913" y="0"/>
                </a:lnTo>
                <a:lnTo>
                  <a:pt x="3349913" y="3130647"/>
                </a:lnTo>
                <a:lnTo>
                  <a:pt x="0" y="313064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true" flipV="false" rot="0">
            <a:off x="3914325" y="12733"/>
            <a:ext cx="3566789" cy="3333326"/>
          </a:xfrm>
          <a:custGeom>
            <a:avLst/>
            <a:gdLst/>
            <a:ahLst/>
            <a:cxnLst/>
            <a:rect r="r" b="b" t="t" l="l"/>
            <a:pathLst>
              <a:path h="3333326" w="3566789">
                <a:moveTo>
                  <a:pt x="3566789" y="0"/>
                </a:moveTo>
                <a:lnTo>
                  <a:pt x="0" y="0"/>
                </a:lnTo>
                <a:lnTo>
                  <a:pt x="0" y="3333326"/>
                </a:lnTo>
                <a:lnTo>
                  <a:pt x="3566789" y="3333326"/>
                </a:lnTo>
                <a:lnTo>
                  <a:pt x="3566789"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1259925" y="898875"/>
            <a:ext cx="4877505" cy="987475"/>
          </a:xfrm>
          <a:prstGeom prst="rect">
            <a:avLst/>
          </a:prstGeom>
        </p:spPr>
        <p:txBody>
          <a:bodyPr anchor="t" rtlCol="false" tIns="0" lIns="0" bIns="0" rIns="0">
            <a:spAutoFit/>
          </a:bodyPr>
          <a:lstStyle/>
          <a:p>
            <a:pPr algn="ctr">
              <a:lnSpc>
                <a:spcPts val="5475"/>
              </a:lnSpc>
            </a:pPr>
            <a:r>
              <a:rPr lang="en-US" sz="6367">
                <a:solidFill>
                  <a:srgbClr val="F7F7F7"/>
                </a:solidFill>
                <a:latin typeface="Poppins"/>
                <a:ea typeface="Poppins"/>
                <a:cs typeface="Poppins"/>
                <a:sym typeface="Poppins"/>
              </a:rPr>
              <a:t>ΣΥΝΑΝΤΗΣΗ</a:t>
            </a:r>
          </a:p>
        </p:txBody>
      </p:sp>
      <p:sp>
        <p:nvSpPr>
          <p:cNvPr name="TextBox 10" id="10"/>
          <p:cNvSpPr txBox="true"/>
          <p:nvPr/>
        </p:nvSpPr>
        <p:spPr>
          <a:xfrm rot="0">
            <a:off x="2881968" y="1599630"/>
            <a:ext cx="1539131" cy="843295"/>
          </a:xfrm>
          <a:prstGeom prst="rect">
            <a:avLst/>
          </a:prstGeom>
        </p:spPr>
        <p:txBody>
          <a:bodyPr anchor="t" rtlCol="false" tIns="0" lIns="0" bIns="0" rIns="0">
            <a:spAutoFit/>
          </a:bodyPr>
          <a:lstStyle/>
          <a:p>
            <a:pPr algn="ctr">
              <a:lnSpc>
                <a:spcPts val="5475"/>
              </a:lnSpc>
            </a:pPr>
            <a:r>
              <a:rPr lang="en-US" sz="6367">
                <a:solidFill>
                  <a:srgbClr val="F7F7F7"/>
                </a:solidFill>
                <a:latin typeface="Poppins"/>
                <a:ea typeface="Poppins"/>
                <a:cs typeface="Poppins"/>
                <a:sym typeface="Poppins"/>
              </a:rPr>
              <a:t>ΚΑΙ </a:t>
            </a:r>
          </a:p>
        </p:txBody>
      </p:sp>
      <p:sp>
        <p:nvSpPr>
          <p:cNvPr name="TextBox 11" id="11"/>
          <p:cNvSpPr txBox="true"/>
          <p:nvPr/>
        </p:nvSpPr>
        <p:spPr>
          <a:xfrm rot="0">
            <a:off x="1718462" y="2248691"/>
            <a:ext cx="4272129" cy="951576"/>
          </a:xfrm>
          <a:prstGeom prst="rect">
            <a:avLst/>
          </a:prstGeom>
        </p:spPr>
        <p:txBody>
          <a:bodyPr anchor="t" rtlCol="false" tIns="0" lIns="0" bIns="0" rIns="0">
            <a:spAutoFit/>
          </a:bodyPr>
          <a:lstStyle/>
          <a:p>
            <a:pPr algn="ctr">
              <a:lnSpc>
                <a:spcPts val="5475"/>
              </a:lnSpc>
            </a:pPr>
            <a:r>
              <a:rPr lang="en-US" sz="6367">
                <a:solidFill>
                  <a:srgbClr val="F7F7F7"/>
                </a:solidFill>
                <a:latin typeface="Poppins"/>
                <a:ea typeface="Poppins"/>
                <a:cs typeface="Poppins"/>
                <a:sym typeface="Poppins"/>
              </a:rPr>
              <a:t>ΓΝΩΡΙΜΙΑ </a:t>
            </a:r>
          </a:p>
        </p:txBody>
      </p:sp>
      <p:sp>
        <p:nvSpPr>
          <p:cNvPr name="Freeform 12" id="12"/>
          <p:cNvSpPr/>
          <p:nvPr/>
        </p:nvSpPr>
        <p:spPr>
          <a:xfrm flipH="false" flipV="false" rot="0">
            <a:off x="5088844" y="1603564"/>
            <a:ext cx="608876" cy="790748"/>
          </a:xfrm>
          <a:custGeom>
            <a:avLst/>
            <a:gdLst/>
            <a:ahLst/>
            <a:cxnLst/>
            <a:rect r="r" b="b" t="t" l="l"/>
            <a:pathLst>
              <a:path h="790748" w="608876">
                <a:moveTo>
                  <a:pt x="0" y="0"/>
                </a:moveTo>
                <a:lnTo>
                  <a:pt x="608876" y="0"/>
                </a:lnTo>
                <a:lnTo>
                  <a:pt x="608876" y="790748"/>
                </a:lnTo>
                <a:lnTo>
                  <a:pt x="0" y="79074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3" id="13"/>
          <p:cNvSpPr/>
          <p:nvPr/>
        </p:nvSpPr>
        <p:spPr>
          <a:xfrm flipH="true" flipV="false" rot="0">
            <a:off x="1718462" y="1603564"/>
            <a:ext cx="648243" cy="841874"/>
          </a:xfrm>
          <a:custGeom>
            <a:avLst/>
            <a:gdLst/>
            <a:ahLst/>
            <a:cxnLst/>
            <a:rect r="r" b="b" t="t" l="l"/>
            <a:pathLst>
              <a:path h="841874" w="648243">
                <a:moveTo>
                  <a:pt x="648243" y="0"/>
                </a:moveTo>
                <a:lnTo>
                  <a:pt x="0" y="0"/>
                </a:lnTo>
                <a:lnTo>
                  <a:pt x="0" y="841874"/>
                </a:lnTo>
                <a:lnTo>
                  <a:pt x="648243" y="841874"/>
                </a:lnTo>
                <a:lnTo>
                  <a:pt x="648243"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1672663" y="4059945"/>
            <a:ext cx="4483324" cy="397800"/>
          </a:xfrm>
          <a:prstGeom prst="rect">
            <a:avLst/>
          </a:prstGeom>
        </p:spPr>
        <p:txBody>
          <a:bodyPr anchor="t" rtlCol="false" tIns="0" lIns="0" bIns="0" rIns="0">
            <a:spAutoFit/>
          </a:bodyPr>
          <a:lstStyle/>
          <a:p>
            <a:pPr algn="ctr">
              <a:lnSpc>
                <a:spcPts val="3274"/>
              </a:lnSpc>
            </a:pPr>
            <a:r>
              <a:rPr lang="en-US" sz="2338">
                <a:solidFill>
                  <a:srgbClr val="3B4A8C"/>
                </a:solidFill>
                <a:latin typeface="Alice Bold"/>
                <a:ea typeface="Alice Bold"/>
                <a:cs typeface="Alice Bold"/>
                <a:sym typeface="Alice Bold"/>
              </a:rPr>
              <a:t>[ ΗΜΕΡΟΜΗΝΙΑ ΔΙΕΞΑΓΩΓΗΣ  ] </a:t>
            </a:r>
          </a:p>
        </p:txBody>
      </p:sp>
      <p:sp>
        <p:nvSpPr>
          <p:cNvPr name="TextBox 15" id="15"/>
          <p:cNvSpPr txBox="true"/>
          <p:nvPr/>
        </p:nvSpPr>
        <p:spPr>
          <a:xfrm rot="0">
            <a:off x="1198592" y="4466302"/>
            <a:ext cx="5000172" cy="397800"/>
          </a:xfrm>
          <a:prstGeom prst="rect">
            <a:avLst/>
          </a:prstGeom>
        </p:spPr>
        <p:txBody>
          <a:bodyPr anchor="t" rtlCol="false" tIns="0" lIns="0" bIns="0" rIns="0">
            <a:spAutoFit/>
          </a:bodyPr>
          <a:lstStyle/>
          <a:p>
            <a:pPr algn="ctr">
              <a:lnSpc>
                <a:spcPts val="3274"/>
              </a:lnSpc>
            </a:pPr>
            <a:r>
              <a:rPr lang="en-US" sz="2338">
                <a:solidFill>
                  <a:srgbClr val="3B4A8C"/>
                </a:solidFill>
                <a:latin typeface="Alice Bold"/>
                <a:ea typeface="Alice Bold"/>
                <a:cs typeface="Alice Bold"/>
                <a:sym typeface="Alice Bold"/>
              </a:rPr>
              <a:t>[ Χώρος Διεξαγωγής ] </a:t>
            </a:r>
          </a:p>
        </p:txBody>
      </p:sp>
      <p:sp>
        <p:nvSpPr>
          <p:cNvPr name="TextBox 16" id="16"/>
          <p:cNvSpPr txBox="true"/>
          <p:nvPr/>
        </p:nvSpPr>
        <p:spPr>
          <a:xfrm rot="0">
            <a:off x="884493" y="3044458"/>
            <a:ext cx="5791015" cy="1005962"/>
          </a:xfrm>
          <a:prstGeom prst="rect">
            <a:avLst/>
          </a:prstGeom>
        </p:spPr>
        <p:txBody>
          <a:bodyPr anchor="t" rtlCol="false" tIns="0" lIns="0" bIns="0" rIns="0">
            <a:spAutoFit/>
          </a:bodyPr>
          <a:lstStyle/>
          <a:p>
            <a:pPr algn="ctr">
              <a:lnSpc>
                <a:spcPts val="3878"/>
              </a:lnSpc>
            </a:pPr>
            <a:r>
              <a:rPr lang="en-US" sz="2770">
                <a:solidFill>
                  <a:srgbClr val="41C1BA"/>
                </a:solidFill>
                <a:latin typeface="Aerospace bold"/>
                <a:ea typeface="Aerospace bold"/>
                <a:cs typeface="Aerospace bold"/>
                <a:sym typeface="Aerospace bold"/>
              </a:rPr>
              <a:t>ΜΕ  ΤΟΠΙΚΟΥΣ ΦΟΡΕΙΣ ΛΗΨΗΣ ΑΠΟΦΑΣΕΩΝ </a:t>
            </a:r>
          </a:p>
        </p:txBody>
      </p:sp>
      <p:sp>
        <p:nvSpPr>
          <p:cNvPr name="Freeform 17" id="17"/>
          <p:cNvSpPr/>
          <p:nvPr/>
        </p:nvSpPr>
        <p:spPr>
          <a:xfrm flipH="false" flipV="false" rot="0">
            <a:off x="5319352" y="158490"/>
            <a:ext cx="2240648" cy="1947327"/>
          </a:xfrm>
          <a:custGeom>
            <a:avLst/>
            <a:gdLst/>
            <a:ahLst/>
            <a:cxnLst/>
            <a:rect r="r" b="b" t="t" l="l"/>
            <a:pathLst>
              <a:path h="1947327" w="2240648">
                <a:moveTo>
                  <a:pt x="0" y="0"/>
                </a:moveTo>
                <a:lnTo>
                  <a:pt x="2240648" y="0"/>
                </a:lnTo>
                <a:lnTo>
                  <a:pt x="2240648" y="1947326"/>
                </a:lnTo>
                <a:lnTo>
                  <a:pt x="0" y="194732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8" id="18"/>
          <p:cNvSpPr/>
          <p:nvPr/>
        </p:nvSpPr>
        <p:spPr>
          <a:xfrm flipH="false" flipV="false" rot="0">
            <a:off x="217714" y="9968059"/>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16"/>
            <a:stretch>
              <a:fillRect l="0" t="0" r="0" b="0"/>
            </a:stretch>
          </a:blipFill>
        </p:spPr>
      </p:sp>
      <p:grpSp>
        <p:nvGrpSpPr>
          <p:cNvPr name="Group 19" id="19"/>
          <p:cNvGrpSpPr/>
          <p:nvPr/>
        </p:nvGrpSpPr>
        <p:grpSpPr>
          <a:xfrm rot="0">
            <a:off x="4982850" y="4864103"/>
            <a:ext cx="2614482" cy="2365911"/>
            <a:chOff x="0" y="0"/>
            <a:chExt cx="3485976" cy="3154547"/>
          </a:xfrm>
        </p:grpSpPr>
        <p:sp>
          <p:nvSpPr>
            <p:cNvPr name="Freeform 20" id="20"/>
            <p:cNvSpPr/>
            <p:nvPr/>
          </p:nvSpPr>
          <p:spPr>
            <a:xfrm flipH="false" flipV="false" rot="0">
              <a:off x="0" y="0"/>
              <a:ext cx="3485976" cy="2213595"/>
            </a:xfrm>
            <a:custGeom>
              <a:avLst/>
              <a:gdLst/>
              <a:ahLst/>
              <a:cxnLst/>
              <a:rect r="r" b="b" t="t" l="l"/>
              <a:pathLst>
                <a:path h="2213595" w="3485976">
                  <a:moveTo>
                    <a:pt x="0" y="0"/>
                  </a:moveTo>
                  <a:lnTo>
                    <a:pt x="3485976" y="0"/>
                  </a:lnTo>
                  <a:lnTo>
                    <a:pt x="3485976" y="2213595"/>
                  </a:lnTo>
                  <a:lnTo>
                    <a:pt x="0" y="2213595"/>
                  </a:lnTo>
                  <a:lnTo>
                    <a:pt x="0" y="0"/>
                  </a:lnTo>
                  <a:close/>
                </a:path>
              </a:pathLst>
            </a:custGeom>
            <a:blipFill>
              <a:blip r:embed="rId17"/>
              <a:stretch>
                <a:fillRect l="0" t="0" r="0" b="0"/>
              </a:stretch>
            </a:blipFill>
          </p:spPr>
        </p:sp>
        <p:sp>
          <p:nvSpPr>
            <p:cNvPr name="Freeform 21" id="21"/>
            <p:cNvSpPr/>
            <p:nvPr/>
          </p:nvSpPr>
          <p:spPr>
            <a:xfrm flipH="false" flipV="false" rot="0">
              <a:off x="837464" y="1049763"/>
              <a:ext cx="1233930" cy="2104785"/>
            </a:xfrm>
            <a:custGeom>
              <a:avLst/>
              <a:gdLst/>
              <a:ahLst/>
              <a:cxnLst/>
              <a:rect r="r" b="b" t="t" l="l"/>
              <a:pathLst>
                <a:path h="2104785" w="1233930">
                  <a:moveTo>
                    <a:pt x="0" y="0"/>
                  </a:moveTo>
                  <a:lnTo>
                    <a:pt x="1233930" y="0"/>
                  </a:lnTo>
                  <a:lnTo>
                    <a:pt x="1233930" y="2104784"/>
                  </a:lnTo>
                  <a:lnTo>
                    <a:pt x="0" y="210478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sp>
        <p:nvSpPr>
          <p:cNvPr name="Freeform 22" id="22"/>
          <p:cNvSpPr/>
          <p:nvPr/>
        </p:nvSpPr>
        <p:spPr>
          <a:xfrm flipH="false" flipV="false" rot="0">
            <a:off x="0" y="3455185"/>
            <a:ext cx="1667939" cy="2117484"/>
          </a:xfrm>
          <a:custGeom>
            <a:avLst/>
            <a:gdLst/>
            <a:ahLst/>
            <a:cxnLst/>
            <a:rect r="r" b="b" t="t" l="l"/>
            <a:pathLst>
              <a:path h="2117484" w="1667939">
                <a:moveTo>
                  <a:pt x="0" y="0"/>
                </a:moveTo>
                <a:lnTo>
                  <a:pt x="1667939" y="0"/>
                </a:lnTo>
                <a:lnTo>
                  <a:pt x="1667939" y="2117484"/>
                </a:lnTo>
                <a:lnTo>
                  <a:pt x="0" y="2117484"/>
                </a:lnTo>
                <a:lnTo>
                  <a:pt x="0" y="0"/>
                </a:lnTo>
                <a:close/>
              </a:path>
            </a:pathLst>
          </a:custGeom>
          <a:blipFill>
            <a:blip r:embed="rId20"/>
            <a:stretch>
              <a:fillRect l="0" t="0" r="0" b="0"/>
            </a:stretch>
          </a:blipFill>
        </p:spPr>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423000" y="9728580"/>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380954" y="1420493"/>
          <a:ext cx="6886707" cy="8882128"/>
        </p:xfrm>
        <a:graphic>
          <a:graphicData uri="http://schemas.openxmlformats.org/drawingml/2006/table">
            <a:tbl>
              <a:tblPr/>
              <a:tblGrid>
                <a:gridCol w="3220647"/>
                <a:gridCol w="1422469"/>
                <a:gridCol w="1380382"/>
                <a:gridCol w="863209"/>
              </a:tblGrid>
              <a:tr h="648376">
                <a:tc>
                  <a:txBody>
                    <a:bodyPr anchor="t" rtlCol="false"/>
                    <a:lstStyle/>
                    <a:p>
                      <a:pPr algn="ctr" marL="0" indent="0" lvl="0">
                        <a:lnSpc>
                          <a:spcPts val="2239"/>
                        </a:lnSpc>
                        <a:spcBef>
                          <a:spcPct val="0"/>
                        </a:spcBef>
                        <a:defRPr/>
                      </a:pPr>
                      <a:r>
                        <a:rPr lang="en-US" b="true" sz="1599" spc="564">
                          <a:solidFill>
                            <a:srgbClr val="000000"/>
                          </a:solidFill>
                          <a:latin typeface="Poppins Bold"/>
                          <a:ea typeface="Poppins Bold"/>
                          <a:cs typeface="Poppins Bold"/>
                          <a:sym typeface="Poppins Bold"/>
                        </a:rPr>
                        <a:t>ΚΑΘΗΚΟΝΤΑ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ΚΟΣΤΟΣ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62930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Προσδιορισμός Τοπικών Φορέων Λήψης Αποφάσεων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0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Δημιουργία λίστας με τοπικούς ενδιαφερόμενους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78186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Εντοπισμός στοιχείων επικοινωνίας των τοπικών ενδιαφερόμενων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0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Έρευνα για τοπικούς ενδιαφερόμενους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0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Εξερεύνηση πιθανών κοινών γνωριμιών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0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Προσδιορισμός θεμάτων κοινού ενδιαφέροντος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06">
                <a:tc>
                  <a:txBody>
                    <a:bodyPr anchor="t" rtlCol="false"/>
                    <a:lstStyle/>
                    <a:p>
                      <a:pPr algn="ctr">
                        <a:lnSpc>
                          <a:spcPts val="1260"/>
                        </a:lnSpc>
                        <a:defRPr/>
                      </a:pPr>
                      <a:r>
                        <a:rPr lang="en-US" sz="900" spc="317">
                          <a:solidFill>
                            <a:srgbClr val="000000"/>
                          </a:solidFill>
                          <a:latin typeface="Poppins"/>
                          <a:ea typeface="Poppins"/>
                          <a:cs typeface="Poppins"/>
                          <a:sym typeface="Poppins"/>
                        </a:rPr>
                        <a:t>Διερεύνηση κανόνων επικοινωνιακής εθιμοτυπίας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781866">
                <a:tc>
                  <a:txBody>
                    <a:bodyPr anchor="t" rtlCol="false"/>
                    <a:lstStyle/>
                    <a:p>
                      <a:pPr algn="ctr">
                        <a:lnSpc>
                          <a:spcPts val="1260"/>
                        </a:lnSpc>
                        <a:defRPr/>
                      </a:pPr>
                      <a:r>
                        <a:rPr lang="en-US" sz="900" spc="317">
                          <a:solidFill>
                            <a:srgbClr val="000000"/>
                          </a:solidFill>
                          <a:latin typeface="Poppins"/>
                          <a:ea typeface="Poppins"/>
                          <a:cs typeface="Poppins"/>
                          <a:sym typeface="Poppins"/>
                        </a:rPr>
                        <a:t>Επικοινωνία με τοπικούςυπεύθυνους λήψης αποφάσεων</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67655">
                <a:tc>
                  <a:txBody>
                    <a:bodyPr anchor="t" rtlCol="false"/>
                    <a:lstStyle/>
                    <a:p>
                      <a:pPr algn="ctr">
                        <a:lnSpc>
                          <a:spcPts val="1260"/>
                        </a:lnSpc>
                        <a:defRPr/>
                      </a:pPr>
                      <a:r>
                        <a:rPr lang="en-US" sz="900" spc="317">
                          <a:solidFill>
                            <a:srgbClr val="000000"/>
                          </a:solidFill>
                          <a:latin typeface="Poppins"/>
                          <a:ea typeface="Poppins"/>
                          <a:cs typeface="Poppins"/>
                          <a:sym typeface="Poppins"/>
                        </a:rPr>
                        <a:t>Παρακολούθηση εάν χριεάζεται</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57">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Προγραμματισμός συνάντησης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06">
                <a:tc>
                  <a:txBody>
                    <a:bodyPr anchor="t" rtlCol="false"/>
                    <a:lstStyle/>
                    <a:p>
                      <a:pPr algn="ctr">
                        <a:lnSpc>
                          <a:spcPts val="1260"/>
                        </a:lnSpc>
                        <a:defRPr/>
                      </a:pPr>
                      <a:r>
                        <a:rPr lang="en-US" sz="900" spc="317">
                          <a:solidFill>
                            <a:srgbClr val="000000"/>
                          </a:solidFill>
                          <a:latin typeface="Poppins"/>
                          <a:ea typeface="Poppins"/>
                          <a:cs typeface="Poppins"/>
                          <a:sym typeface="Poppins"/>
                        </a:rPr>
                        <a:t>Επιβεβαίωση λεπτομερειών συνάντησης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06">
                <a:tc>
                  <a:txBody>
                    <a:bodyPr anchor="t" rtlCol="false"/>
                    <a:lstStyle/>
                    <a:p>
                      <a:pPr algn="ctr" marL="0" indent="0" lvl="0">
                        <a:lnSpc>
                          <a:spcPts val="1260"/>
                        </a:lnSpc>
                        <a:spcBef>
                          <a:spcPct val="0"/>
                        </a:spcBef>
                        <a:defRPr/>
                      </a:pPr>
                      <a:r>
                        <a:rPr lang="en-US" b="true" sz="900" spc="317">
                          <a:solidFill>
                            <a:srgbClr val="12C91A"/>
                          </a:solidFill>
                          <a:latin typeface="Poppins Bold"/>
                          <a:ea typeface="Poppins Bold"/>
                          <a:cs typeface="Poppins Bold"/>
                          <a:sym typeface="Poppins Bold"/>
                        </a:rPr>
                        <a:t>Καθορισμός Ημερήσιας Διάταξης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57">
                <a:tc>
                  <a:txBody>
                    <a:bodyPr anchor="t" rtlCol="false"/>
                    <a:lstStyle/>
                    <a:p>
                      <a:pPr algn="ctr" marL="0" indent="0" lvl="0">
                        <a:lnSpc>
                          <a:spcPts val="1260"/>
                        </a:lnSpc>
                        <a:spcBef>
                          <a:spcPct val="0"/>
                        </a:spcBef>
                        <a:defRPr/>
                      </a:pPr>
                      <a:r>
                        <a:rPr lang="en-US" b="true" sz="900" spc="317">
                          <a:solidFill>
                            <a:srgbClr val="12C91A"/>
                          </a:solidFill>
                          <a:latin typeface="Poppins Bold"/>
                          <a:ea typeface="Poppins Bold"/>
                          <a:cs typeface="Poppins Bold"/>
                          <a:sym typeface="Poppins Bold"/>
                        </a:rPr>
                        <a:t>Ετοιμασία Υλικού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28076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95100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61657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43354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93435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553708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62064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6871998"/>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870616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756551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813583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927605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0">
            <a:off x="380954" y="10280674"/>
            <a:ext cx="1937025" cy="411326"/>
          </a:xfrm>
          <a:custGeom>
            <a:avLst/>
            <a:gdLst/>
            <a:ahLst/>
            <a:cxnLst/>
            <a:rect r="r" b="b" t="t" l="l"/>
            <a:pathLst>
              <a:path h="411326" w="1937025">
                <a:moveTo>
                  <a:pt x="0" y="0"/>
                </a:moveTo>
                <a:lnTo>
                  <a:pt x="1937025" y="0"/>
                </a:lnTo>
                <a:lnTo>
                  <a:pt x="1937025" y="411326"/>
                </a:lnTo>
                <a:lnTo>
                  <a:pt x="0" y="411326"/>
                </a:lnTo>
                <a:lnTo>
                  <a:pt x="0" y="0"/>
                </a:lnTo>
                <a:close/>
              </a:path>
            </a:pathLst>
          </a:custGeom>
          <a:blipFill>
            <a:blip r:embed="rId7"/>
            <a:stretch>
              <a:fillRect l="0" t="0" r="0" b="-4976"/>
            </a:stretch>
          </a:blipFill>
        </p:spPr>
      </p:sp>
      <p:sp>
        <p:nvSpPr>
          <p:cNvPr name="Freeform 18" id="18"/>
          <p:cNvSpPr/>
          <p:nvPr/>
        </p:nvSpPr>
        <p:spPr>
          <a:xfrm flipH="false" flipV="false" rot="0">
            <a:off x="250038" y="25934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19" id="19"/>
          <p:cNvSpPr/>
          <p:nvPr/>
        </p:nvSpPr>
        <p:spPr>
          <a:xfrm flipH="false" flipV="false" rot="0">
            <a:off x="6298038" y="25934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0" id="20"/>
          <p:cNvSpPr txBox="true"/>
          <p:nvPr/>
        </p:nvSpPr>
        <p:spPr>
          <a:xfrm rot="0">
            <a:off x="994662" y="107665"/>
            <a:ext cx="5570676" cy="648335"/>
          </a:xfrm>
          <a:prstGeom prst="rect">
            <a:avLst/>
          </a:prstGeom>
        </p:spPr>
        <p:txBody>
          <a:bodyPr anchor="t" rtlCol="false" tIns="0" lIns="0" bIns="0" rIns="0">
            <a:spAutoFit/>
          </a:bodyPr>
          <a:lstStyle/>
          <a:p>
            <a:pPr algn="ctr">
              <a:lnSpc>
                <a:spcPts val="2530"/>
              </a:lnSpc>
            </a:pPr>
            <a:r>
              <a:rPr lang="en-US" b="true" sz="2300" spc="34">
                <a:solidFill>
                  <a:srgbClr val="2E59A7"/>
                </a:solidFill>
                <a:latin typeface="Poppins Bold"/>
                <a:ea typeface="Poppins Bold"/>
                <a:cs typeface="Poppins Bold"/>
                <a:sym typeface="Poppins Bold"/>
              </a:rPr>
              <a:t>Συνάντηση &amp; Γνωριμία με Τοπικούς Φορείς Λήψης Αποφάσεων </a:t>
            </a:r>
          </a:p>
        </p:txBody>
      </p:sp>
      <p:sp>
        <p:nvSpPr>
          <p:cNvPr name="TextBox 21" id="21"/>
          <p:cNvSpPr txBox="true"/>
          <p:nvPr/>
        </p:nvSpPr>
        <p:spPr>
          <a:xfrm rot="0">
            <a:off x="1194300" y="829025"/>
            <a:ext cx="5382833"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Κατάλογος Υποχρεώσεων </a:t>
            </a: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482" y="1292820"/>
            <a:ext cx="2423036" cy="3072127"/>
          </a:xfrm>
          <a:custGeom>
            <a:avLst/>
            <a:gdLst/>
            <a:ahLst/>
            <a:cxnLst/>
            <a:rect r="r" b="b" t="t" l="l"/>
            <a:pathLst>
              <a:path h="3072127" w="2423036">
                <a:moveTo>
                  <a:pt x="0" y="0"/>
                </a:moveTo>
                <a:lnTo>
                  <a:pt x="2423036" y="0"/>
                </a:lnTo>
                <a:lnTo>
                  <a:pt x="2423036"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6" id="6"/>
          <p:cNvSpPr txBox="true"/>
          <p:nvPr/>
        </p:nvSpPr>
        <p:spPr>
          <a:xfrm rot="0">
            <a:off x="508171" y="4838717"/>
            <a:ext cx="7051829" cy="1984859"/>
          </a:xfrm>
          <a:prstGeom prst="rect">
            <a:avLst/>
          </a:prstGeom>
        </p:spPr>
        <p:txBody>
          <a:bodyPr anchor="t" rtlCol="false" tIns="0" lIns="0" bIns="0" rIns="0">
            <a:spAutoFit/>
          </a:bodyPr>
          <a:lstStyle/>
          <a:p>
            <a:pPr algn="ctr">
              <a:lnSpc>
                <a:spcPts val="5105"/>
              </a:lnSpc>
            </a:pPr>
            <a:r>
              <a:rPr lang="en-US" sz="3403" spc="3">
                <a:solidFill>
                  <a:srgbClr val="12C91A"/>
                </a:solidFill>
                <a:latin typeface="Aerospace bold"/>
                <a:ea typeface="Aerospace bold"/>
                <a:cs typeface="Aerospace bold"/>
                <a:sym typeface="Aerospace bold"/>
              </a:rPr>
              <a:t>Καθαρισμός της Φύσης</a:t>
            </a:r>
          </a:p>
          <a:p>
            <a:pPr algn="ctr">
              <a:lnSpc>
                <a:spcPts val="5105"/>
              </a:lnSpc>
            </a:pPr>
            <a:r>
              <a:rPr lang="en-US" sz="3403" spc="3">
                <a:solidFill>
                  <a:srgbClr val="12C91A"/>
                </a:solidFill>
                <a:latin typeface="Aerospace bold"/>
                <a:ea typeface="Aerospace bold"/>
                <a:cs typeface="Aerospace bold"/>
                <a:sym typeface="Aerospace bold"/>
              </a:rPr>
              <a:t> </a:t>
            </a:r>
          </a:p>
          <a:p>
            <a:pPr algn="ctr">
              <a:lnSpc>
                <a:spcPts val="5105"/>
              </a:lnSpc>
            </a:pPr>
            <a:r>
              <a:rPr lang="en-US" sz="3403" spc="3">
                <a:solidFill>
                  <a:srgbClr val="12C91A"/>
                </a:solidFill>
                <a:latin typeface="Aerospace bold"/>
                <a:ea typeface="Aerospace bold"/>
                <a:cs typeface="Aerospace bold"/>
                <a:sym typeface="Aerospace bold"/>
              </a:rPr>
              <a:t>Πακέτο Εκπαιδευτικού Υλικού </a:t>
            </a:r>
          </a:p>
        </p:txBody>
      </p:sp>
      <p:sp>
        <p:nvSpPr>
          <p:cNvPr name="TextBox 7" id="7"/>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name="Group 8" id="8"/>
          <p:cNvGrpSpPr/>
          <p:nvPr/>
        </p:nvGrpSpPr>
        <p:grpSpPr>
          <a:xfrm rot="0">
            <a:off x="1569415" y="7201627"/>
            <a:ext cx="4421873" cy="2325736"/>
            <a:chOff x="0" y="0"/>
            <a:chExt cx="5895831" cy="3100981"/>
          </a:xfrm>
        </p:grpSpPr>
        <p:sp>
          <p:nvSpPr>
            <p:cNvPr name="Freeform 9" id="9"/>
            <p:cNvSpPr/>
            <p:nvPr/>
          </p:nvSpPr>
          <p:spPr>
            <a:xfrm flipH="false" flipV="false" rot="0">
              <a:off x="0" y="2098545"/>
              <a:ext cx="2118432" cy="797060"/>
            </a:xfrm>
            <a:custGeom>
              <a:avLst/>
              <a:gdLst/>
              <a:ahLst/>
              <a:cxnLst/>
              <a:rect r="r" b="b" t="t" l="l"/>
              <a:pathLst>
                <a:path h="797060" w="2118432">
                  <a:moveTo>
                    <a:pt x="0" y="0"/>
                  </a:moveTo>
                  <a:lnTo>
                    <a:pt x="2118432" y="0"/>
                  </a:lnTo>
                  <a:lnTo>
                    <a:pt x="2118432" y="797059"/>
                  </a:lnTo>
                  <a:lnTo>
                    <a:pt x="0" y="797059"/>
                  </a:lnTo>
                  <a:lnTo>
                    <a:pt x="0" y="0"/>
                  </a:lnTo>
                  <a:close/>
                </a:path>
              </a:pathLst>
            </a:custGeom>
            <a:blipFill>
              <a:blip r:embed="rId6"/>
              <a:stretch>
                <a:fillRect l="0" t="0" r="0" b="0"/>
              </a:stretch>
            </a:blipFill>
          </p:spPr>
        </p:sp>
        <p:sp>
          <p:nvSpPr>
            <p:cNvPr name="Freeform 10" id="10"/>
            <p:cNvSpPr/>
            <p:nvPr/>
          </p:nvSpPr>
          <p:spPr>
            <a:xfrm flipH="false" flipV="false" rot="0">
              <a:off x="853585" y="0"/>
              <a:ext cx="5042246" cy="3100981"/>
            </a:xfrm>
            <a:custGeom>
              <a:avLst/>
              <a:gdLst/>
              <a:ahLst/>
              <a:cxnLst/>
              <a:rect r="r" b="b" t="t" l="l"/>
              <a:pathLst>
                <a:path h="3100981" w="5042246">
                  <a:moveTo>
                    <a:pt x="0" y="0"/>
                  </a:moveTo>
                  <a:lnTo>
                    <a:pt x="5042246" y="0"/>
                  </a:lnTo>
                  <a:lnTo>
                    <a:pt x="5042246" y="3100981"/>
                  </a:lnTo>
                  <a:lnTo>
                    <a:pt x="0" y="3100981"/>
                  </a:lnTo>
                  <a:lnTo>
                    <a:pt x="0" y="0"/>
                  </a:lnTo>
                  <a:close/>
                </a:path>
              </a:pathLst>
            </a:custGeom>
            <a:blipFill>
              <a:blip r:embed="rId7"/>
              <a:stretch>
                <a:fillRect l="0" t="0" r="0" b="0"/>
              </a:stretch>
            </a:blipFill>
          </p:spPr>
        </p:sp>
        <p:sp>
          <p:nvSpPr>
            <p:cNvPr name="Freeform 11" id="11"/>
            <p:cNvSpPr/>
            <p:nvPr/>
          </p:nvSpPr>
          <p:spPr>
            <a:xfrm flipH="false" flipV="false" rot="0">
              <a:off x="2429674" y="995810"/>
              <a:ext cx="2060593" cy="2060593"/>
            </a:xfrm>
            <a:custGeom>
              <a:avLst/>
              <a:gdLst/>
              <a:ahLst/>
              <a:cxnLst/>
              <a:rect r="r" b="b" t="t" l="l"/>
              <a:pathLst>
                <a:path h="2060593" w="2060593">
                  <a:moveTo>
                    <a:pt x="0" y="0"/>
                  </a:moveTo>
                  <a:lnTo>
                    <a:pt x="2060594" y="0"/>
                  </a:lnTo>
                  <a:lnTo>
                    <a:pt x="2060594" y="2060593"/>
                  </a:lnTo>
                  <a:lnTo>
                    <a:pt x="0" y="2060593"/>
                  </a:lnTo>
                  <a:lnTo>
                    <a:pt x="0" y="0"/>
                  </a:lnTo>
                  <a:close/>
                </a:path>
              </a:pathLst>
            </a:custGeom>
            <a:blipFill>
              <a:blip r:embed="rId8"/>
              <a:stretch>
                <a:fillRect l="0" t="0" r="0" b="0"/>
              </a:stretch>
            </a:blipFill>
          </p:spPr>
        </p:sp>
      </p:gr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670187"/>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401424" y="1420493"/>
          <a:ext cx="6866237" cy="8305617"/>
        </p:xfrm>
        <a:graphic>
          <a:graphicData uri="http://schemas.openxmlformats.org/drawingml/2006/table">
            <a:tbl>
              <a:tblPr/>
              <a:tblGrid>
                <a:gridCol w="2954197"/>
                <a:gridCol w="1668440"/>
                <a:gridCol w="1380388"/>
                <a:gridCol w="863212"/>
              </a:tblGrid>
              <a:tr h="629352">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ΑΠΑΡΑΙΤΗΤΑ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ΚΟΣΤΟΣ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399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Τοποθεσία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52">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Σακούλες συλλογής απορριμάτων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52">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Γάντια Ασφαλείας, Ρούχα υψηλής ορατότητας (Hi Vis)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09">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77414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39209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406563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56928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507293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573302"/>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607695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69099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719464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69829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820194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78536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0">
            <a:off x="515155" y="9936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7"/>
            <a:stretch>
              <a:fillRect l="0" t="0" r="0" b="0"/>
            </a:stretch>
          </a:blipFill>
        </p:spPr>
      </p:sp>
      <p:sp>
        <p:nvSpPr>
          <p:cNvPr name="Freeform 19" id="19"/>
          <p:cNvSpPr/>
          <p:nvPr/>
        </p:nvSpPr>
        <p:spPr>
          <a:xfrm flipH="false" flipV="false" rot="0">
            <a:off x="295133" y="138694"/>
            <a:ext cx="1188534" cy="1188534"/>
          </a:xfrm>
          <a:custGeom>
            <a:avLst/>
            <a:gdLst/>
            <a:ahLst/>
            <a:cxnLst/>
            <a:rect r="r" b="b" t="t" l="l"/>
            <a:pathLst>
              <a:path h="1188534" w="1188534">
                <a:moveTo>
                  <a:pt x="0" y="0"/>
                </a:moveTo>
                <a:lnTo>
                  <a:pt x="1188534" y="0"/>
                </a:lnTo>
                <a:lnTo>
                  <a:pt x="1188534" y="1188534"/>
                </a:lnTo>
                <a:lnTo>
                  <a:pt x="0" y="1188534"/>
                </a:lnTo>
                <a:lnTo>
                  <a:pt x="0" y="0"/>
                </a:lnTo>
                <a:close/>
              </a:path>
            </a:pathLst>
          </a:custGeom>
          <a:blipFill>
            <a:blip r:embed="rId8"/>
            <a:stretch>
              <a:fillRect l="0" t="0" r="0" b="0"/>
            </a:stretch>
          </a:blipFill>
        </p:spPr>
      </p:sp>
      <p:sp>
        <p:nvSpPr>
          <p:cNvPr name="Freeform 20" id="20"/>
          <p:cNvSpPr/>
          <p:nvPr/>
        </p:nvSpPr>
        <p:spPr>
          <a:xfrm flipH="false" flipV="false" rot="0">
            <a:off x="6295408" y="138694"/>
            <a:ext cx="1188534" cy="1188534"/>
          </a:xfrm>
          <a:custGeom>
            <a:avLst/>
            <a:gdLst/>
            <a:ahLst/>
            <a:cxnLst/>
            <a:rect r="r" b="b" t="t" l="l"/>
            <a:pathLst>
              <a:path h="1188534" w="1188534">
                <a:moveTo>
                  <a:pt x="0" y="0"/>
                </a:moveTo>
                <a:lnTo>
                  <a:pt x="1188534" y="0"/>
                </a:lnTo>
                <a:lnTo>
                  <a:pt x="1188534" y="1188534"/>
                </a:lnTo>
                <a:lnTo>
                  <a:pt x="0" y="1188534"/>
                </a:lnTo>
                <a:lnTo>
                  <a:pt x="0" y="0"/>
                </a:lnTo>
                <a:close/>
              </a:path>
            </a:pathLst>
          </a:custGeom>
          <a:blipFill>
            <a:blip r:embed="rId9"/>
            <a:stretch>
              <a:fillRect l="0" t="0" r="0" b="0"/>
            </a:stretch>
          </a:blipFill>
        </p:spPr>
      </p:sp>
      <p:sp>
        <p:nvSpPr>
          <p:cNvPr name="TextBox 21" id="21"/>
          <p:cNvSpPr txBox="true"/>
          <p:nvPr/>
        </p:nvSpPr>
        <p:spPr>
          <a:xfrm rot="0">
            <a:off x="1333070" y="251175"/>
            <a:ext cx="5002944" cy="504825"/>
          </a:xfrm>
          <a:prstGeom prst="rect">
            <a:avLst/>
          </a:prstGeom>
        </p:spPr>
        <p:txBody>
          <a:bodyPr anchor="t" rtlCol="false" tIns="0" lIns="0" bIns="0" rIns="0">
            <a:spAutoFit/>
          </a:bodyPr>
          <a:lstStyle/>
          <a:p>
            <a:pPr algn="ctr">
              <a:lnSpc>
                <a:spcPts val="3300"/>
              </a:lnSpc>
            </a:pPr>
            <a:r>
              <a:rPr lang="en-US" sz="3000" spc="44">
                <a:solidFill>
                  <a:srgbClr val="12C91A"/>
                </a:solidFill>
                <a:latin typeface="Aerospace bold"/>
                <a:ea typeface="Aerospace bold"/>
                <a:cs typeface="Aerospace bold"/>
                <a:sym typeface="Aerospace bold"/>
              </a:rPr>
              <a:t>Καθαρισμός της Φύσης</a:t>
            </a:r>
          </a:p>
        </p:txBody>
      </p:sp>
      <p:sp>
        <p:nvSpPr>
          <p:cNvPr name="TextBox 22" id="22"/>
          <p:cNvSpPr txBox="true"/>
          <p:nvPr/>
        </p:nvSpPr>
        <p:spPr>
          <a:xfrm rot="0">
            <a:off x="1667271" y="797274"/>
            <a:ext cx="4334543"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Κατάλογος Απαραιτήτων </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535610"/>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8305617"/>
        </p:xfrm>
        <a:graphic>
          <a:graphicData uri="http://schemas.openxmlformats.org/drawingml/2006/table">
            <a:tbl>
              <a:tblPr/>
              <a:tblGrid>
                <a:gridCol w="2749282"/>
                <a:gridCol w="1770962"/>
                <a:gridCol w="1380416"/>
                <a:gridCol w="863230"/>
              </a:tblGrid>
              <a:tr h="629352">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ΚΑΘΗΚΟΝΤΑ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ΠΡΟΘΕΣΜΙΑ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399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Καθορισμός Ημερομηνίας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Προσδιορισμός Τοποθεσίας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Επικοινωνία με τον Δήμο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52">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Δημιουργία και Μοίρασμα Αφίσας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52">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Συγκέντρωση Ρούχων Ασφαλείας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0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25449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79624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33799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87974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32623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92333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46508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700478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54447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99097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58987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911962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58436" y="9801423"/>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7"/>
            <a:stretch>
              <a:fillRect l="0" t="0" r="0" b="0"/>
            </a:stretch>
          </a:blipFill>
        </p:spPr>
      </p:sp>
      <p:sp>
        <p:nvSpPr>
          <p:cNvPr name="TextBox 20" id="20"/>
          <p:cNvSpPr txBox="true"/>
          <p:nvPr/>
        </p:nvSpPr>
        <p:spPr>
          <a:xfrm rot="0">
            <a:off x="1249736" y="132344"/>
            <a:ext cx="5060527" cy="504825"/>
          </a:xfrm>
          <a:prstGeom prst="rect">
            <a:avLst/>
          </a:prstGeom>
        </p:spPr>
        <p:txBody>
          <a:bodyPr anchor="t" rtlCol="false" tIns="0" lIns="0" bIns="0" rIns="0">
            <a:spAutoFit/>
          </a:bodyPr>
          <a:lstStyle/>
          <a:p>
            <a:pPr algn="ctr">
              <a:lnSpc>
                <a:spcPts val="3300"/>
              </a:lnSpc>
            </a:pPr>
            <a:r>
              <a:rPr lang="en-US" sz="3000" spc="44">
                <a:solidFill>
                  <a:srgbClr val="12C91A"/>
                </a:solidFill>
                <a:latin typeface="Aerospace bold"/>
                <a:ea typeface="Aerospace bold"/>
                <a:cs typeface="Aerospace bold"/>
                <a:sym typeface="Aerospace bold"/>
              </a:rPr>
              <a:t>Καθαρισμός της Φύσης</a:t>
            </a:r>
          </a:p>
        </p:txBody>
      </p:sp>
      <p:sp>
        <p:nvSpPr>
          <p:cNvPr name="Freeform 21" id="21"/>
          <p:cNvSpPr/>
          <p:nvPr/>
        </p:nvSpPr>
        <p:spPr>
          <a:xfrm flipH="false" flipV="false" rot="0">
            <a:off x="358477" y="313319"/>
            <a:ext cx="1011925" cy="1011925"/>
          </a:xfrm>
          <a:custGeom>
            <a:avLst/>
            <a:gdLst/>
            <a:ahLst/>
            <a:cxnLst/>
            <a:rect r="r" b="b" t="t" l="l"/>
            <a:pathLst>
              <a:path h="1011925" w="1011925">
                <a:moveTo>
                  <a:pt x="0" y="0"/>
                </a:moveTo>
                <a:lnTo>
                  <a:pt x="1011925" y="0"/>
                </a:lnTo>
                <a:lnTo>
                  <a:pt x="1011925" y="1011924"/>
                </a:lnTo>
                <a:lnTo>
                  <a:pt x="0" y="1011924"/>
                </a:lnTo>
                <a:lnTo>
                  <a:pt x="0" y="0"/>
                </a:lnTo>
                <a:close/>
              </a:path>
            </a:pathLst>
          </a:custGeom>
          <a:blipFill>
            <a:blip r:embed="rId8"/>
            <a:stretch>
              <a:fillRect l="0" t="0" r="0" b="0"/>
            </a:stretch>
          </a:blipFill>
        </p:spPr>
      </p:sp>
      <p:sp>
        <p:nvSpPr>
          <p:cNvPr name="Freeform 22" id="22"/>
          <p:cNvSpPr/>
          <p:nvPr/>
        </p:nvSpPr>
        <p:spPr>
          <a:xfrm flipH="false" flipV="false" rot="0">
            <a:off x="6141378" y="93378"/>
            <a:ext cx="1325243" cy="1325243"/>
          </a:xfrm>
          <a:custGeom>
            <a:avLst/>
            <a:gdLst/>
            <a:ahLst/>
            <a:cxnLst/>
            <a:rect r="r" b="b" t="t" l="l"/>
            <a:pathLst>
              <a:path h="1325243" w="1325243">
                <a:moveTo>
                  <a:pt x="0" y="0"/>
                </a:moveTo>
                <a:lnTo>
                  <a:pt x="1325244" y="0"/>
                </a:lnTo>
                <a:lnTo>
                  <a:pt x="1325244" y="1325244"/>
                </a:lnTo>
                <a:lnTo>
                  <a:pt x="0" y="1325244"/>
                </a:lnTo>
                <a:lnTo>
                  <a:pt x="0" y="0"/>
                </a:lnTo>
                <a:close/>
              </a:path>
            </a:pathLst>
          </a:custGeom>
          <a:blipFill>
            <a:blip r:embed="rId9"/>
            <a:stretch>
              <a:fillRect l="0" t="0" r="0" b="0"/>
            </a:stretch>
          </a:blipFill>
        </p:spPr>
      </p:sp>
      <p:sp>
        <p:nvSpPr>
          <p:cNvPr name="TextBox 23" id="23"/>
          <p:cNvSpPr txBox="true"/>
          <p:nvPr/>
        </p:nvSpPr>
        <p:spPr>
          <a:xfrm rot="0">
            <a:off x="1526949" y="708375"/>
            <a:ext cx="4717535"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Κατάλογος Υποχρεώσεων </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B6FFFB">
                <a:alpha val="100000"/>
              </a:srgbClr>
            </a:gs>
            <a:gs pos="100000">
              <a:srgbClr val="FFFCDD">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388374" y="4505644"/>
            <a:ext cx="2405700" cy="956266"/>
          </a:xfrm>
          <a:custGeom>
            <a:avLst/>
            <a:gdLst/>
            <a:ahLst/>
            <a:cxnLst/>
            <a:rect r="r" b="b" t="t" l="l"/>
            <a:pathLst>
              <a:path h="956266" w="2405700">
                <a:moveTo>
                  <a:pt x="0" y="0"/>
                </a:moveTo>
                <a:lnTo>
                  <a:pt x="2405700" y="0"/>
                </a:lnTo>
                <a:lnTo>
                  <a:pt x="2405700" y="956265"/>
                </a:lnTo>
                <a:lnTo>
                  <a:pt x="0" y="9562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511304" y="4983777"/>
            <a:ext cx="1491598" cy="592910"/>
          </a:xfrm>
          <a:custGeom>
            <a:avLst/>
            <a:gdLst/>
            <a:ahLst/>
            <a:cxnLst/>
            <a:rect r="r" b="b" t="t" l="l"/>
            <a:pathLst>
              <a:path h="592910" w="1491598">
                <a:moveTo>
                  <a:pt x="0" y="0"/>
                </a:moveTo>
                <a:lnTo>
                  <a:pt x="1491598" y="0"/>
                </a:lnTo>
                <a:lnTo>
                  <a:pt x="1491598" y="592910"/>
                </a:lnTo>
                <a:lnTo>
                  <a:pt x="0" y="592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118863" y="3881143"/>
            <a:ext cx="3669480" cy="5619035"/>
          </a:xfrm>
          <a:custGeom>
            <a:avLst/>
            <a:gdLst/>
            <a:ahLst/>
            <a:cxnLst/>
            <a:rect r="r" b="b" t="t" l="l"/>
            <a:pathLst>
              <a:path h="5619035" w="3669480">
                <a:moveTo>
                  <a:pt x="0" y="0"/>
                </a:moveTo>
                <a:lnTo>
                  <a:pt x="3669480" y="0"/>
                </a:lnTo>
                <a:lnTo>
                  <a:pt x="3669480" y="5619035"/>
                </a:lnTo>
                <a:lnTo>
                  <a:pt x="0" y="56190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0">
            <a:off x="5009383" y="3881143"/>
            <a:ext cx="3669480" cy="5619035"/>
          </a:xfrm>
          <a:custGeom>
            <a:avLst/>
            <a:gdLst/>
            <a:ahLst/>
            <a:cxnLst/>
            <a:rect r="r" b="b" t="t" l="l"/>
            <a:pathLst>
              <a:path h="5619035" w="3669480">
                <a:moveTo>
                  <a:pt x="3669480" y="0"/>
                </a:moveTo>
                <a:lnTo>
                  <a:pt x="0" y="0"/>
                </a:lnTo>
                <a:lnTo>
                  <a:pt x="0" y="5619035"/>
                </a:lnTo>
                <a:lnTo>
                  <a:pt x="3669480" y="5619035"/>
                </a:lnTo>
                <a:lnTo>
                  <a:pt x="366948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0">
            <a:off x="-570800" y="9217396"/>
            <a:ext cx="8798713" cy="2058058"/>
            <a:chOff x="0" y="0"/>
            <a:chExt cx="3963694" cy="927126"/>
          </a:xfrm>
        </p:grpSpPr>
        <p:sp>
          <p:nvSpPr>
            <p:cNvPr name="Freeform 7" id="7"/>
            <p:cNvSpPr/>
            <p:nvPr/>
          </p:nvSpPr>
          <p:spPr>
            <a:xfrm flipH="false" flipV="false" rot="0">
              <a:off x="0" y="0"/>
              <a:ext cx="3963694" cy="927125"/>
            </a:xfrm>
            <a:custGeom>
              <a:avLst/>
              <a:gdLst/>
              <a:ahLst/>
              <a:cxnLst/>
              <a:rect r="r" b="b" t="t" l="l"/>
              <a:pathLst>
                <a:path h="927125" w="3963694">
                  <a:moveTo>
                    <a:pt x="1981847" y="0"/>
                  </a:moveTo>
                  <a:cubicBezTo>
                    <a:pt x="887303" y="0"/>
                    <a:pt x="0" y="207544"/>
                    <a:pt x="0" y="463563"/>
                  </a:cubicBezTo>
                  <a:cubicBezTo>
                    <a:pt x="0" y="719581"/>
                    <a:pt x="887303" y="927125"/>
                    <a:pt x="1981847" y="927125"/>
                  </a:cubicBezTo>
                  <a:cubicBezTo>
                    <a:pt x="3076391" y="927125"/>
                    <a:pt x="3963694" y="719581"/>
                    <a:pt x="3963694" y="463563"/>
                  </a:cubicBezTo>
                  <a:cubicBezTo>
                    <a:pt x="3963694" y="207544"/>
                    <a:pt x="3076391" y="0"/>
                    <a:pt x="1981847" y="0"/>
                  </a:cubicBezTo>
                  <a:close/>
                </a:path>
              </a:pathLst>
            </a:custGeom>
            <a:solidFill>
              <a:srgbClr val="B5D151"/>
            </a:solidFill>
          </p:spPr>
        </p:sp>
        <p:sp>
          <p:nvSpPr>
            <p:cNvPr name="TextBox 8" id="8"/>
            <p:cNvSpPr txBox="true"/>
            <p:nvPr/>
          </p:nvSpPr>
          <p:spPr>
            <a:xfrm>
              <a:off x="371596" y="67868"/>
              <a:ext cx="3220502" cy="772339"/>
            </a:xfrm>
            <a:prstGeom prst="rect">
              <a:avLst/>
            </a:prstGeom>
          </p:spPr>
          <p:txBody>
            <a:bodyPr anchor="ctr" rtlCol="false" tIns="29700" lIns="29700" bIns="29700" rIns="29700"/>
            <a:lstStyle/>
            <a:p>
              <a:pPr algn="ctr">
                <a:lnSpc>
                  <a:spcPts val="1555"/>
                </a:lnSpc>
                <a:spcBef>
                  <a:spcPct val="0"/>
                </a:spcBef>
              </a:pPr>
            </a:p>
          </p:txBody>
        </p:sp>
      </p:grpSp>
      <p:sp>
        <p:nvSpPr>
          <p:cNvPr name="Freeform 9" id="9"/>
          <p:cNvSpPr/>
          <p:nvPr/>
        </p:nvSpPr>
        <p:spPr>
          <a:xfrm flipH="false" flipV="false" rot="0">
            <a:off x="976398" y="6576812"/>
            <a:ext cx="5607205" cy="3775518"/>
          </a:xfrm>
          <a:custGeom>
            <a:avLst/>
            <a:gdLst/>
            <a:ahLst/>
            <a:cxnLst/>
            <a:rect r="r" b="b" t="t" l="l"/>
            <a:pathLst>
              <a:path h="3775518" w="5607205">
                <a:moveTo>
                  <a:pt x="0" y="0"/>
                </a:moveTo>
                <a:lnTo>
                  <a:pt x="5607204" y="0"/>
                </a:lnTo>
                <a:lnTo>
                  <a:pt x="5607204" y="3775518"/>
                </a:lnTo>
                <a:lnTo>
                  <a:pt x="0" y="3775518"/>
                </a:lnTo>
                <a:lnTo>
                  <a:pt x="0" y="0"/>
                </a:lnTo>
                <a:close/>
              </a:path>
            </a:pathLst>
          </a:custGeom>
          <a:blipFill>
            <a:blip r:embed="rId6"/>
            <a:stretch>
              <a:fillRect l="0" t="0" r="0" b="0"/>
            </a:stretch>
          </a:blipFill>
        </p:spPr>
      </p:sp>
      <p:sp>
        <p:nvSpPr>
          <p:cNvPr name="Freeform 10" id="10"/>
          <p:cNvSpPr/>
          <p:nvPr/>
        </p:nvSpPr>
        <p:spPr>
          <a:xfrm flipH="false" flipV="false" rot="0">
            <a:off x="1899886" y="9883837"/>
            <a:ext cx="603973" cy="603973"/>
          </a:xfrm>
          <a:custGeom>
            <a:avLst/>
            <a:gdLst/>
            <a:ahLst/>
            <a:cxnLst/>
            <a:rect r="r" b="b" t="t" l="l"/>
            <a:pathLst>
              <a:path h="603973" w="603973">
                <a:moveTo>
                  <a:pt x="0" y="0"/>
                </a:moveTo>
                <a:lnTo>
                  <a:pt x="603972" y="0"/>
                </a:lnTo>
                <a:lnTo>
                  <a:pt x="603972" y="603973"/>
                </a:lnTo>
                <a:lnTo>
                  <a:pt x="0" y="603973"/>
                </a:lnTo>
                <a:lnTo>
                  <a:pt x="0" y="0"/>
                </a:lnTo>
                <a:close/>
              </a:path>
            </a:pathLst>
          </a:custGeom>
          <a:blipFill>
            <a:blip r:embed="rId7"/>
            <a:stretch>
              <a:fillRect l="0" t="0" r="0" b="0"/>
            </a:stretch>
          </a:blipFill>
        </p:spPr>
      </p:sp>
      <p:sp>
        <p:nvSpPr>
          <p:cNvPr name="Freeform 11" id="11"/>
          <p:cNvSpPr/>
          <p:nvPr/>
        </p:nvSpPr>
        <p:spPr>
          <a:xfrm flipH="true" flipV="false" rot="0">
            <a:off x="98158" y="9690927"/>
            <a:ext cx="2405700" cy="1110996"/>
          </a:xfrm>
          <a:custGeom>
            <a:avLst/>
            <a:gdLst/>
            <a:ahLst/>
            <a:cxnLst/>
            <a:rect r="r" b="b" t="t" l="l"/>
            <a:pathLst>
              <a:path h="1110996" w="2405700">
                <a:moveTo>
                  <a:pt x="2405700" y="0"/>
                </a:moveTo>
                <a:lnTo>
                  <a:pt x="0" y="0"/>
                </a:lnTo>
                <a:lnTo>
                  <a:pt x="0" y="1110996"/>
                </a:lnTo>
                <a:lnTo>
                  <a:pt x="2405700" y="1110996"/>
                </a:lnTo>
                <a:lnTo>
                  <a:pt x="240570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5056142" y="9690927"/>
            <a:ext cx="2405700" cy="1110996"/>
          </a:xfrm>
          <a:custGeom>
            <a:avLst/>
            <a:gdLst/>
            <a:ahLst/>
            <a:cxnLst/>
            <a:rect r="r" b="b" t="t" l="l"/>
            <a:pathLst>
              <a:path h="1110996" w="2405700">
                <a:moveTo>
                  <a:pt x="0" y="0"/>
                </a:moveTo>
                <a:lnTo>
                  <a:pt x="2405700" y="0"/>
                </a:lnTo>
                <a:lnTo>
                  <a:pt x="2405700" y="1110996"/>
                </a:lnTo>
                <a:lnTo>
                  <a:pt x="0" y="111099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398086" y="7773079"/>
            <a:ext cx="2405700" cy="2029536"/>
          </a:xfrm>
          <a:custGeom>
            <a:avLst/>
            <a:gdLst/>
            <a:ahLst/>
            <a:cxnLst/>
            <a:rect r="r" b="b" t="t" l="l"/>
            <a:pathLst>
              <a:path h="2029536" w="2405700">
                <a:moveTo>
                  <a:pt x="0" y="0"/>
                </a:moveTo>
                <a:lnTo>
                  <a:pt x="2405700" y="0"/>
                </a:lnTo>
                <a:lnTo>
                  <a:pt x="2405700" y="2029536"/>
                </a:lnTo>
                <a:lnTo>
                  <a:pt x="0" y="202953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true" flipV="false" rot="0">
            <a:off x="5552386" y="7773079"/>
            <a:ext cx="2405700" cy="2029536"/>
          </a:xfrm>
          <a:custGeom>
            <a:avLst/>
            <a:gdLst/>
            <a:ahLst/>
            <a:cxnLst/>
            <a:rect r="r" b="b" t="t" l="l"/>
            <a:pathLst>
              <a:path h="2029536" w="2405700">
                <a:moveTo>
                  <a:pt x="2405700" y="0"/>
                </a:moveTo>
                <a:lnTo>
                  <a:pt x="0" y="0"/>
                </a:lnTo>
                <a:lnTo>
                  <a:pt x="0" y="2029536"/>
                </a:lnTo>
                <a:lnTo>
                  <a:pt x="2405700" y="2029536"/>
                </a:lnTo>
                <a:lnTo>
                  <a:pt x="240570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172713" y="2021558"/>
            <a:ext cx="8130800" cy="1095054"/>
          </a:xfrm>
          <a:prstGeom prst="rect">
            <a:avLst/>
          </a:prstGeom>
        </p:spPr>
        <p:txBody>
          <a:bodyPr anchor="t" rtlCol="false" tIns="0" lIns="0" bIns="0" rIns="0">
            <a:spAutoFit/>
          </a:bodyPr>
          <a:lstStyle/>
          <a:p>
            <a:pPr algn="ctr">
              <a:lnSpc>
                <a:spcPts val="8942"/>
              </a:lnSpc>
            </a:pPr>
            <a:r>
              <a:rPr lang="en-US" sz="6387">
                <a:solidFill>
                  <a:srgbClr val="6D9826"/>
                </a:solidFill>
                <a:latin typeface="Le Petit Cochon"/>
                <a:ea typeface="Le Petit Cochon"/>
                <a:cs typeface="Le Petit Cochon"/>
                <a:sym typeface="Le Petit Cochon"/>
              </a:rPr>
              <a:t>ΚΑΘΑΡΙΣΜΟΣ ΤΗΣ ΦΥΣΗΣ </a:t>
            </a:r>
          </a:p>
        </p:txBody>
      </p:sp>
      <p:sp>
        <p:nvSpPr>
          <p:cNvPr name="Freeform 16" id="16"/>
          <p:cNvSpPr/>
          <p:nvPr/>
        </p:nvSpPr>
        <p:spPr>
          <a:xfrm flipH="false" flipV="false" rot="0">
            <a:off x="-570800" y="1403077"/>
            <a:ext cx="2405700" cy="956266"/>
          </a:xfrm>
          <a:custGeom>
            <a:avLst/>
            <a:gdLst/>
            <a:ahLst/>
            <a:cxnLst/>
            <a:rect r="r" b="b" t="t" l="l"/>
            <a:pathLst>
              <a:path h="956266" w="2405700">
                <a:moveTo>
                  <a:pt x="0" y="0"/>
                </a:moveTo>
                <a:lnTo>
                  <a:pt x="2405700" y="0"/>
                </a:lnTo>
                <a:lnTo>
                  <a:pt x="2405700" y="956266"/>
                </a:lnTo>
                <a:lnTo>
                  <a:pt x="0" y="9562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true" flipV="false" rot="0">
            <a:off x="5584275" y="1117036"/>
            <a:ext cx="2405700" cy="956266"/>
          </a:xfrm>
          <a:custGeom>
            <a:avLst/>
            <a:gdLst/>
            <a:ahLst/>
            <a:cxnLst/>
            <a:rect r="r" b="b" t="t" l="l"/>
            <a:pathLst>
              <a:path h="956266" w="2405700">
                <a:moveTo>
                  <a:pt x="2405700" y="0"/>
                </a:moveTo>
                <a:lnTo>
                  <a:pt x="0" y="0"/>
                </a:lnTo>
                <a:lnTo>
                  <a:pt x="0" y="956265"/>
                </a:lnTo>
                <a:lnTo>
                  <a:pt x="2405700" y="956265"/>
                </a:lnTo>
                <a:lnTo>
                  <a:pt x="240570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5753168" y="2825292"/>
            <a:ext cx="2405700" cy="956266"/>
          </a:xfrm>
          <a:custGeom>
            <a:avLst/>
            <a:gdLst/>
            <a:ahLst/>
            <a:cxnLst/>
            <a:rect r="r" b="b" t="t" l="l"/>
            <a:pathLst>
              <a:path h="956266" w="2405700">
                <a:moveTo>
                  <a:pt x="0" y="0"/>
                </a:moveTo>
                <a:lnTo>
                  <a:pt x="2405700" y="0"/>
                </a:lnTo>
                <a:lnTo>
                  <a:pt x="2405700" y="956266"/>
                </a:lnTo>
                <a:lnTo>
                  <a:pt x="0" y="9562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true" flipV="false" rot="0">
            <a:off x="-882816" y="2825292"/>
            <a:ext cx="2405700" cy="956266"/>
          </a:xfrm>
          <a:custGeom>
            <a:avLst/>
            <a:gdLst/>
            <a:ahLst/>
            <a:cxnLst/>
            <a:rect r="r" b="b" t="t" l="l"/>
            <a:pathLst>
              <a:path h="956266" w="2405700">
                <a:moveTo>
                  <a:pt x="2405700" y="0"/>
                </a:moveTo>
                <a:lnTo>
                  <a:pt x="0" y="0"/>
                </a:lnTo>
                <a:lnTo>
                  <a:pt x="0" y="956266"/>
                </a:lnTo>
                <a:lnTo>
                  <a:pt x="2405700" y="956266"/>
                </a:lnTo>
                <a:lnTo>
                  <a:pt x="240570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true" rot="0">
            <a:off x="-20856" y="-448989"/>
            <a:ext cx="7580856" cy="2283733"/>
          </a:xfrm>
          <a:custGeom>
            <a:avLst/>
            <a:gdLst/>
            <a:ahLst/>
            <a:cxnLst/>
            <a:rect r="r" b="b" t="t" l="l"/>
            <a:pathLst>
              <a:path h="2283733" w="7580856">
                <a:moveTo>
                  <a:pt x="0" y="2283733"/>
                </a:moveTo>
                <a:lnTo>
                  <a:pt x="7580856" y="2283733"/>
                </a:lnTo>
                <a:lnTo>
                  <a:pt x="7580856" y="0"/>
                </a:lnTo>
                <a:lnTo>
                  <a:pt x="0" y="0"/>
                </a:lnTo>
                <a:lnTo>
                  <a:pt x="0" y="2283733"/>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p:cNvSpPr/>
          <p:nvPr/>
        </p:nvSpPr>
        <p:spPr>
          <a:xfrm flipH="false" flipV="false" rot="0">
            <a:off x="5699054" y="8063785"/>
            <a:ext cx="303848" cy="303848"/>
          </a:xfrm>
          <a:custGeom>
            <a:avLst/>
            <a:gdLst/>
            <a:ahLst/>
            <a:cxnLst/>
            <a:rect r="r" b="b" t="t" l="l"/>
            <a:pathLst>
              <a:path h="303848" w="303848">
                <a:moveTo>
                  <a:pt x="0" y="0"/>
                </a:moveTo>
                <a:lnTo>
                  <a:pt x="303848" y="0"/>
                </a:lnTo>
                <a:lnTo>
                  <a:pt x="303848" y="303848"/>
                </a:lnTo>
                <a:lnTo>
                  <a:pt x="0" y="303848"/>
                </a:lnTo>
                <a:lnTo>
                  <a:pt x="0" y="0"/>
                </a:lnTo>
                <a:close/>
              </a:path>
            </a:pathLst>
          </a:custGeom>
          <a:blipFill>
            <a:blip r:embed="rId14"/>
            <a:stretch>
              <a:fillRect l="0" t="0" r="0" b="0"/>
            </a:stretch>
          </a:blipFill>
        </p:spPr>
      </p:sp>
      <p:sp>
        <p:nvSpPr>
          <p:cNvPr name="TextBox 22" id="22"/>
          <p:cNvSpPr txBox="true"/>
          <p:nvPr/>
        </p:nvSpPr>
        <p:spPr>
          <a:xfrm rot="0">
            <a:off x="725510" y="860152"/>
            <a:ext cx="6088123" cy="1028700"/>
          </a:xfrm>
          <a:prstGeom prst="rect">
            <a:avLst/>
          </a:prstGeom>
        </p:spPr>
        <p:txBody>
          <a:bodyPr anchor="t" rtlCol="false" tIns="0" lIns="0" bIns="0" rIns="0">
            <a:spAutoFit/>
          </a:bodyPr>
          <a:lstStyle/>
          <a:p>
            <a:pPr algn="ctr">
              <a:lnSpc>
                <a:spcPts val="4199"/>
              </a:lnSpc>
            </a:pPr>
            <a:r>
              <a:rPr lang="en-US" sz="2999">
                <a:solidFill>
                  <a:srgbClr val="000000"/>
                </a:solidFill>
                <a:latin typeface="Alice"/>
                <a:ea typeface="Alice"/>
                <a:cs typeface="Alice"/>
                <a:sym typeface="Alice"/>
              </a:rPr>
              <a:t>[Εισαγωγή </a:t>
            </a:r>
          </a:p>
          <a:p>
            <a:pPr algn="ctr">
              <a:lnSpc>
                <a:spcPts val="4199"/>
              </a:lnSpc>
            </a:pPr>
            <a:r>
              <a:rPr lang="en-US" sz="2999">
                <a:solidFill>
                  <a:srgbClr val="000000"/>
                </a:solidFill>
                <a:latin typeface="Alice"/>
                <a:ea typeface="Alice"/>
                <a:cs typeface="Alice"/>
                <a:sym typeface="Alice"/>
              </a:rPr>
              <a:t>Ονόματος Ομάδας]</a:t>
            </a:r>
          </a:p>
        </p:txBody>
      </p:sp>
      <p:sp>
        <p:nvSpPr>
          <p:cNvPr name="TextBox 23" id="23"/>
          <p:cNvSpPr txBox="true"/>
          <p:nvPr/>
        </p:nvSpPr>
        <p:spPr>
          <a:xfrm rot="0">
            <a:off x="1952137" y="5096746"/>
            <a:ext cx="3801030" cy="605096"/>
          </a:xfrm>
          <a:prstGeom prst="rect">
            <a:avLst/>
          </a:prstGeom>
        </p:spPr>
        <p:txBody>
          <a:bodyPr anchor="t" rtlCol="false" tIns="0" lIns="0" bIns="0" rIns="0">
            <a:spAutoFit/>
          </a:bodyPr>
          <a:lstStyle/>
          <a:p>
            <a:pPr algn="ctr">
              <a:lnSpc>
                <a:spcPts val="2348"/>
              </a:lnSpc>
            </a:pPr>
            <a:r>
              <a:rPr lang="en-US" b="true" sz="1677" spc="214">
                <a:solidFill>
                  <a:srgbClr val="000000"/>
                </a:solidFill>
                <a:latin typeface="Poppins Bold"/>
                <a:ea typeface="Poppins Bold"/>
                <a:cs typeface="Poppins Bold"/>
                <a:sym typeface="Poppins Bold"/>
              </a:rPr>
              <a:t>[ΕΙΣΑΓΩΓΗ </a:t>
            </a:r>
          </a:p>
          <a:p>
            <a:pPr algn="ctr">
              <a:lnSpc>
                <a:spcPts val="2348"/>
              </a:lnSpc>
            </a:pPr>
            <a:r>
              <a:rPr lang="en-US" b="true" sz="1677" spc="214">
                <a:solidFill>
                  <a:srgbClr val="000000"/>
                </a:solidFill>
                <a:latin typeface="Poppins Bold"/>
                <a:ea typeface="Poppins Bold"/>
                <a:cs typeface="Poppins Bold"/>
                <a:sym typeface="Poppins Bold"/>
              </a:rPr>
              <a:t>ΗΜΕΡΟΜΗΝΙΑΣ]</a:t>
            </a:r>
          </a:p>
        </p:txBody>
      </p:sp>
      <p:sp>
        <p:nvSpPr>
          <p:cNvPr name="TextBox 24" id="24"/>
          <p:cNvSpPr txBox="true"/>
          <p:nvPr/>
        </p:nvSpPr>
        <p:spPr>
          <a:xfrm rot="0">
            <a:off x="1038682" y="3108980"/>
            <a:ext cx="5482637" cy="772163"/>
          </a:xfrm>
          <a:prstGeom prst="rect">
            <a:avLst/>
          </a:prstGeom>
        </p:spPr>
        <p:txBody>
          <a:bodyPr anchor="t" rtlCol="false" tIns="0" lIns="0" bIns="0" rIns="0">
            <a:spAutoFit/>
          </a:bodyPr>
          <a:lstStyle/>
          <a:p>
            <a:pPr algn="ctr">
              <a:lnSpc>
                <a:spcPts val="2064"/>
              </a:lnSpc>
            </a:pPr>
            <a:r>
              <a:rPr lang="en-US" sz="1474">
                <a:solidFill>
                  <a:srgbClr val="000000"/>
                </a:solidFill>
                <a:latin typeface="Poppins"/>
                <a:ea typeface="Poppins"/>
                <a:cs typeface="Poppins"/>
                <a:sym typeface="Poppins"/>
              </a:rPr>
              <a:t>Γίνετε Μέλος της Ομάδας Νέων </a:t>
            </a:r>
            <a:r>
              <a:rPr lang="en-US" sz="1474">
                <a:solidFill>
                  <a:srgbClr val="000000"/>
                </a:solidFill>
                <a:latin typeface="Poppins"/>
                <a:ea typeface="Poppins"/>
                <a:cs typeface="Poppins"/>
                <a:sym typeface="Poppins"/>
              </a:rPr>
              <a:t>Green Theme για να δημιουργήσετε ένα καθαρότερο, πιο υγιεινό περιβάλλον </a:t>
            </a:r>
          </a:p>
          <a:p>
            <a:pPr algn="ctr">
              <a:lnSpc>
                <a:spcPts val="2064"/>
              </a:lnSpc>
            </a:pPr>
            <a:r>
              <a:rPr lang="en-US" sz="1474">
                <a:solidFill>
                  <a:srgbClr val="000000"/>
                </a:solidFill>
                <a:latin typeface="Poppins"/>
                <a:ea typeface="Poppins"/>
                <a:cs typeface="Poppins"/>
                <a:sym typeface="Poppins"/>
              </a:rPr>
              <a:t>για όλους.</a:t>
            </a:r>
          </a:p>
        </p:txBody>
      </p:sp>
      <p:sp>
        <p:nvSpPr>
          <p:cNvPr name="TextBox 25" id="25"/>
          <p:cNvSpPr txBox="true"/>
          <p:nvPr/>
        </p:nvSpPr>
        <p:spPr>
          <a:xfrm rot="0">
            <a:off x="2153300" y="4026883"/>
            <a:ext cx="3350514" cy="900371"/>
          </a:xfrm>
          <a:prstGeom prst="rect">
            <a:avLst/>
          </a:prstGeom>
        </p:spPr>
        <p:txBody>
          <a:bodyPr anchor="t" rtlCol="false" tIns="0" lIns="0" bIns="0" rIns="0">
            <a:spAutoFit/>
          </a:bodyPr>
          <a:lstStyle/>
          <a:p>
            <a:pPr algn="ctr">
              <a:lnSpc>
                <a:spcPts val="2348"/>
              </a:lnSpc>
            </a:pPr>
            <a:r>
              <a:rPr lang="en-US" b="true" sz="1677" spc="214">
                <a:solidFill>
                  <a:srgbClr val="000000"/>
                </a:solidFill>
                <a:latin typeface="Poppins Bold"/>
                <a:ea typeface="Poppins Bold"/>
                <a:cs typeface="Poppins Bold"/>
                <a:sym typeface="Poppins Bold"/>
              </a:rPr>
              <a:t>ΣΥΝΑΝΤΗΣΗ ΣΤΟ</a:t>
            </a:r>
            <a:r>
              <a:rPr lang="en-US" sz="1677" spc="214">
                <a:solidFill>
                  <a:srgbClr val="000000"/>
                </a:solidFill>
                <a:latin typeface="Poppins"/>
                <a:ea typeface="Poppins"/>
                <a:cs typeface="Poppins"/>
                <a:sym typeface="Poppins"/>
              </a:rPr>
              <a:t> [ΕΙΣΑΓΩΓΗ ΤΟΠΟΘΕΣΙΑΣ] </a:t>
            </a:r>
            <a:r>
              <a:rPr lang="en-US" b="true" sz="1677" spc="214">
                <a:solidFill>
                  <a:srgbClr val="000000"/>
                </a:solidFill>
                <a:latin typeface="Poppins Bold"/>
                <a:ea typeface="Poppins Bold"/>
                <a:cs typeface="Poppins Bold"/>
                <a:sym typeface="Poppins Bold"/>
              </a:rPr>
              <a:t>ΣΤΙΣ </a:t>
            </a:r>
            <a:r>
              <a:rPr lang="en-US" sz="1677" spc="214">
                <a:solidFill>
                  <a:srgbClr val="000000"/>
                </a:solidFill>
                <a:latin typeface="Poppins"/>
                <a:ea typeface="Poppins"/>
                <a:cs typeface="Poppins"/>
                <a:sym typeface="Poppins"/>
              </a:rPr>
              <a:t>[ΩΡΑ]</a:t>
            </a:r>
          </a:p>
        </p:txBody>
      </p:sp>
      <p:sp>
        <p:nvSpPr>
          <p:cNvPr name="Freeform 26" id="26"/>
          <p:cNvSpPr/>
          <p:nvPr/>
        </p:nvSpPr>
        <p:spPr>
          <a:xfrm flipH="false" flipV="false" rot="0">
            <a:off x="6583602" y="153615"/>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15"/>
            <a:stretch>
              <a:fillRect l="0" t="0" r="0" b="0"/>
            </a:stretch>
          </a:blipFill>
        </p:spPr>
      </p:sp>
      <p:sp>
        <p:nvSpPr>
          <p:cNvPr name="Freeform 27" id="27"/>
          <p:cNvSpPr/>
          <p:nvPr/>
        </p:nvSpPr>
        <p:spPr>
          <a:xfrm flipH="false" flipV="false" rot="0">
            <a:off x="561742" y="10217345"/>
            <a:ext cx="1445872" cy="296404"/>
          </a:xfrm>
          <a:custGeom>
            <a:avLst/>
            <a:gdLst/>
            <a:ahLst/>
            <a:cxnLst/>
            <a:rect r="r" b="b" t="t" l="l"/>
            <a:pathLst>
              <a:path h="296404" w="1445872">
                <a:moveTo>
                  <a:pt x="0" y="0"/>
                </a:moveTo>
                <a:lnTo>
                  <a:pt x="1445872" y="0"/>
                </a:lnTo>
                <a:lnTo>
                  <a:pt x="1445872" y="296404"/>
                </a:lnTo>
                <a:lnTo>
                  <a:pt x="0" y="296404"/>
                </a:lnTo>
                <a:lnTo>
                  <a:pt x="0" y="0"/>
                </a:lnTo>
                <a:close/>
              </a:path>
            </a:pathLst>
          </a:custGeom>
          <a:blipFill>
            <a:blip r:embed="rId16"/>
            <a:stretch>
              <a:fillRect l="0" t="0" r="0" b="0"/>
            </a:stretch>
          </a:blipFill>
        </p:spPr>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544492" y="7730006"/>
            <a:ext cx="6471016" cy="1876510"/>
            <a:chOff x="0" y="0"/>
            <a:chExt cx="8628021" cy="2502013"/>
          </a:xfrm>
        </p:grpSpPr>
        <p:sp>
          <p:nvSpPr>
            <p:cNvPr name="Freeform 6" id="6"/>
            <p:cNvSpPr/>
            <p:nvPr/>
          </p:nvSpPr>
          <p:spPr>
            <a:xfrm flipH="false" flipV="false" rot="0">
              <a:off x="681850" y="0"/>
              <a:ext cx="1831391" cy="1831391"/>
            </a:xfrm>
            <a:custGeom>
              <a:avLst/>
              <a:gdLst/>
              <a:ahLst/>
              <a:cxnLst/>
              <a:rect r="r" b="b" t="t" l="l"/>
              <a:pathLst>
                <a:path h="1831391" w="1831391">
                  <a:moveTo>
                    <a:pt x="0" y="0"/>
                  </a:moveTo>
                  <a:lnTo>
                    <a:pt x="1831392" y="0"/>
                  </a:lnTo>
                  <a:lnTo>
                    <a:pt x="1831392" y="1831391"/>
                  </a:lnTo>
                  <a:lnTo>
                    <a:pt x="0" y="1831391"/>
                  </a:lnTo>
                  <a:lnTo>
                    <a:pt x="0" y="0"/>
                  </a:lnTo>
                  <a:close/>
                </a:path>
              </a:pathLst>
            </a:custGeom>
            <a:blipFill>
              <a:blip r:embed="rId6"/>
              <a:stretch>
                <a:fillRect l="0" t="0" r="0" b="0"/>
              </a:stretch>
            </a:blipFill>
          </p:spPr>
        </p:sp>
        <p:sp>
          <p:nvSpPr>
            <p:cNvPr name="Freeform 7" id="7"/>
            <p:cNvSpPr/>
            <p:nvPr/>
          </p:nvSpPr>
          <p:spPr>
            <a:xfrm flipH="false" flipV="false" rot="0">
              <a:off x="0" y="498418"/>
              <a:ext cx="8075176" cy="1820585"/>
            </a:xfrm>
            <a:custGeom>
              <a:avLst/>
              <a:gdLst/>
              <a:ahLst/>
              <a:cxnLst/>
              <a:rect r="r" b="b" t="t" l="l"/>
              <a:pathLst>
                <a:path h="1820585" w="8075176">
                  <a:moveTo>
                    <a:pt x="0" y="0"/>
                  </a:moveTo>
                  <a:lnTo>
                    <a:pt x="8075176" y="0"/>
                  </a:lnTo>
                  <a:lnTo>
                    <a:pt x="8075176" y="1820585"/>
                  </a:lnTo>
                  <a:lnTo>
                    <a:pt x="0" y="182058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4191507" y="255812"/>
              <a:ext cx="1938184" cy="1938184"/>
            </a:xfrm>
            <a:custGeom>
              <a:avLst/>
              <a:gdLst/>
              <a:ahLst/>
              <a:cxnLst/>
              <a:rect r="r" b="b" t="t" l="l"/>
              <a:pathLst>
                <a:path h="1938184" w="1938184">
                  <a:moveTo>
                    <a:pt x="0" y="0"/>
                  </a:moveTo>
                  <a:lnTo>
                    <a:pt x="1938184" y="0"/>
                  </a:lnTo>
                  <a:lnTo>
                    <a:pt x="1938184" y="1938184"/>
                  </a:lnTo>
                  <a:lnTo>
                    <a:pt x="0" y="1938184"/>
                  </a:lnTo>
                  <a:lnTo>
                    <a:pt x="0" y="0"/>
                  </a:lnTo>
                  <a:close/>
                </a:path>
              </a:pathLst>
            </a:custGeom>
            <a:blipFill>
              <a:blip r:embed="rId9"/>
              <a:stretch>
                <a:fillRect l="0" t="0" r="0" b="0"/>
              </a:stretch>
            </a:blipFill>
          </p:spPr>
        </p:sp>
        <p:sp>
          <p:nvSpPr>
            <p:cNvPr name="Freeform 9" id="9"/>
            <p:cNvSpPr/>
            <p:nvPr/>
          </p:nvSpPr>
          <p:spPr>
            <a:xfrm flipH="false" flipV="false" rot="0">
              <a:off x="6624425" y="498418"/>
              <a:ext cx="2003596" cy="2003596"/>
            </a:xfrm>
            <a:custGeom>
              <a:avLst/>
              <a:gdLst/>
              <a:ahLst/>
              <a:cxnLst/>
              <a:rect r="r" b="b" t="t" l="l"/>
              <a:pathLst>
                <a:path h="2003596" w="2003596">
                  <a:moveTo>
                    <a:pt x="0" y="0"/>
                  </a:moveTo>
                  <a:lnTo>
                    <a:pt x="2003596" y="0"/>
                  </a:lnTo>
                  <a:lnTo>
                    <a:pt x="2003596" y="2003595"/>
                  </a:lnTo>
                  <a:lnTo>
                    <a:pt x="0" y="2003595"/>
                  </a:lnTo>
                  <a:lnTo>
                    <a:pt x="0" y="0"/>
                  </a:lnTo>
                  <a:close/>
                </a:path>
              </a:pathLst>
            </a:custGeom>
            <a:blipFill>
              <a:blip r:embed="rId10"/>
              <a:stretch>
                <a:fillRect l="0" t="0" r="0" b="0"/>
              </a:stretch>
            </a:blipFill>
          </p:spPr>
        </p:sp>
        <p:sp>
          <p:nvSpPr>
            <p:cNvPr name="Freeform 10" id="10"/>
            <p:cNvSpPr/>
            <p:nvPr/>
          </p:nvSpPr>
          <p:spPr>
            <a:xfrm flipH="false" flipV="false" rot="0">
              <a:off x="7225123" y="714644"/>
              <a:ext cx="802201" cy="402103"/>
            </a:xfrm>
            <a:custGeom>
              <a:avLst/>
              <a:gdLst/>
              <a:ahLst/>
              <a:cxnLst/>
              <a:rect r="r" b="b" t="t" l="l"/>
              <a:pathLst>
                <a:path h="402103" w="802201">
                  <a:moveTo>
                    <a:pt x="0" y="0"/>
                  </a:moveTo>
                  <a:lnTo>
                    <a:pt x="802201" y="0"/>
                  </a:lnTo>
                  <a:lnTo>
                    <a:pt x="802201" y="402103"/>
                  </a:lnTo>
                  <a:lnTo>
                    <a:pt x="0" y="402103"/>
                  </a:lnTo>
                  <a:lnTo>
                    <a:pt x="0" y="0"/>
                  </a:lnTo>
                  <a:close/>
                </a:path>
              </a:pathLst>
            </a:custGeom>
            <a:blipFill>
              <a:blip r:embed="rId11"/>
              <a:stretch>
                <a:fillRect l="0" t="0" r="0" b="0"/>
              </a:stretch>
            </a:blipFill>
          </p:spPr>
        </p:sp>
      </p:grpSp>
      <p:sp>
        <p:nvSpPr>
          <p:cNvPr name="TextBox 11" id="11"/>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12" id="12"/>
          <p:cNvSpPr txBox="true"/>
          <p:nvPr/>
        </p:nvSpPr>
        <p:spPr>
          <a:xfrm rot="0">
            <a:off x="239587" y="5168823"/>
            <a:ext cx="7080826" cy="1984859"/>
          </a:xfrm>
          <a:prstGeom prst="rect">
            <a:avLst/>
          </a:prstGeom>
        </p:spPr>
        <p:txBody>
          <a:bodyPr anchor="t" rtlCol="false" tIns="0" lIns="0" bIns="0" rIns="0">
            <a:spAutoFit/>
          </a:bodyPr>
          <a:lstStyle/>
          <a:p>
            <a:pPr algn="ctr">
              <a:lnSpc>
                <a:spcPts val="5105"/>
              </a:lnSpc>
            </a:pPr>
            <a:r>
              <a:rPr lang="en-US" sz="3403" spc="3">
                <a:solidFill>
                  <a:srgbClr val="12C91A"/>
                </a:solidFill>
                <a:latin typeface="Aerospace bold"/>
                <a:ea typeface="Aerospace bold"/>
                <a:cs typeface="Aerospace bold"/>
                <a:sym typeface="Aerospace bold"/>
              </a:rPr>
              <a:t>Εξερεύνηση της Φύσης</a:t>
            </a:r>
          </a:p>
          <a:p>
            <a:pPr algn="ctr">
              <a:lnSpc>
                <a:spcPts val="5105"/>
              </a:lnSpc>
            </a:pPr>
          </a:p>
          <a:p>
            <a:pPr algn="ctr">
              <a:lnSpc>
                <a:spcPts val="5105"/>
              </a:lnSpc>
            </a:pPr>
            <a:r>
              <a:rPr lang="en-US" sz="3403" spc="3">
                <a:solidFill>
                  <a:srgbClr val="12C91A"/>
                </a:solidFill>
                <a:latin typeface="Aerospace bold"/>
                <a:ea typeface="Aerospace bold"/>
                <a:cs typeface="Aerospace bold"/>
                <a:sym typeface="Aerospace bold"/>
              </a:rPr>
              <a:t>Πακέτο Εκπαιδευτικού Υλικού </a:t>
            </a:r>
          </a:p>
        </p:txBody>
      </p:sp>
      <p:sp>
        <p:nvSpPr>
          <p:cNvPr name="TextBox 13" id="13"/>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454290"/>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8115117"/>
        </p:xfrm>
        <a:graphic>
          <a:graphicData uri="http://schemas.openxmlformats.org/drawingml/2006/table">
            <a:tbl>
              <a:tblPr/>
              <a:tblGrid>
                <a:gridCol w="2749282"/>
                <a:gridCol w="1770962"/>
                <a:gridCol w="1380416"/>
                <a:gridCol w="863230"/>
              </a:tblGrid>
              <a:tr h="629369">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ΑΠΑΡΑΙΤΗΤΑ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ΚΟΣΤΟΣ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401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Τοποθεσία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Αφίσα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Οδηγός Φύσης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Πληροφορίες Μονοπατιού</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Τρόπος Εγγραφής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2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254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70329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8328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34600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90940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41305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91670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51459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807542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63625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915066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03771"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6228971" y="152430"/>
            <a:ext cx="1228730" cy="1228730"/>
          </a:xfrm>
          <a:custGeom>
            <a:avLst/>
            <a:gdLst/>
            <a:ahLst/>
            <a:cxnLst/>
            <a:rect r="r" b="b" t="t" l="l"/>
            <a:pathLst>
              <a:path h="1228730" w="1228730">
                <a:moveTo>
                  <a:pt x="0" y="0"/>
                </a:moveTo>
                <a:lnTo>
                  <a:pt x="1228730" y="0"/>
                </a:lnTo>
                <a:lnTo>
                  <a:pt x="1228730" y="1228730"/>
                </a:lnTo>
                <a:lnTo>
                  <a:pt x="0" y="1228730"/>
                </a:lnTo>
                <a:lnTo>
                  <a:pt x="0" y="0"/>
                </a:lnTo>
                <a:close/>
              </a:path>
            </a:pathLst>
          </a:custGeom>
          <a:blipFill>
            <a:blip r:embed="rId8"/>
            <a:stretch>
              <a:fillRect l="0" t="0" r="0" b="0"/>
            </a:stretch>
          </a:blipFill>
        </p:spPr>
      </p:sp>
      <p:sp>
        <p:nvSpPr>
          <p:cNvPr name="Freeform 21" id="21"/>
          <p:cNvSpPr/>
          <p:nvPr/>
        </p:nvSpPr>
        <p:spPr>
          <a:xfrm flipH="false" flipV="false" rot="0">
            <a:off x="311038" y="242671"/>
            <a:ext cx="1082572" cy="1082572"/>
          </a:xfrm>
          <a:custGeom>
            <a:avLst/>
            <a:gdLst/>
            <a:ahLst/>
            <a:cxnLst/>
            <a:rect r="r" b="b" t="t" l="l"/>
            <a:pathLst>
              <a:path h="1082572" w="1082572">
                <a:moveTo>
                  <a:pt x="0" y="0"/>
                </a:moveTo>
                <a:lnTo>
                  <a:pt x="1082572" y="0"/>
                </a:lnTo>
                <a:lnTo>
                  <a:pt x="1082572" y="1082572"/>
                </a:lnTo>
                <a:lnTo>
                  <a:pt x="0" y="1082572"/>
                </a:lnTo>
                <a:lnTo>
                  <a:pt x="0" y="0"/>
                </a:lnTo>
                <a:close/>
              </a:path>
            </a:pathLst>
          </a:custGeom>
          <a:blipFill>
            <a:blip r:embed="rId9"/>
            <a:stretch>
              <a:fillRect l="0" t="0" r="0" b="0"/>
            </a:stretch>
          </a:blipFill>
        </p:spPr>
      </p:sp>
      <p:sp>
        <p:nvSpPr>
          <p:cNvPr name="TextBox 22" id="22"/>
          <p:cNvSpPr txBox="true"/>
          <p:nvPr/>
        </p:nvSpPr>
        <p:spPr>
          <a:xfrm rot="0">
            <a:off x="1301008" y="260700"/>
            <a:ext cx="4957983" cy="506095"/>
          </a:xfrm>
          <a:prstGeom prst="rect">
            <a:avLst/>
          </a:prstGeom>
        </p:spPr>
        <p:txBody>
          <a:bodyPr anchor="t" rtlCol="false" tIns="0" lIns="0" bIns="0" rIns="0">
            <a:spAutoFit/>
          </a:bodyPr>
          <a:lstStyle/>
          <a:p>
            <a:pPr algn="ctr">
              <a:lnSpc>
                <a:spcPts val="3409"/>
              </a:lnSpc>
            </a:pPr>
            <a:r>
              <a:rPr lang="en-US" sz="3099" spc="46">
                <a:solidFill>
                  <a:srgbClr val="12C91A"/>
                </a:solidFill>
                <a:latin typeface="Aerospace bold"/>
                <a:ea typeface="Aerospace bold"/>
                <a:cs typeface="Aerospace bold"/>
                <a:sym typeface="Aerospace bold"/>
              </a:rPr>
              <a:t>Εξερεύνηση της Φύσης</a:t>
            </a:r>
          </a:p>
        </p:txBody>
      </p:sp>
      <p:sp>
        <p:nvSpPr>
          <p:cNvPr name="TextBox 23" id="23"/>
          <p:cNvSpPr txBox="true"/>
          <p:nvPr/>
        </p:nvSpPr>
        <p:spPr>
          <a:xfrm rot="0">
            <a:off x="1468035" y="736332"/>
            <a:ext cx="4835362"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Κατάλογος Απαραίτητων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0471" y="2375701"/>
            <a:ext cx="5949672" cy="505667"/>
            <a:chOff x="0" y="0"/>
            <a:chExt cx="4781700" cy="406400"/>
          </a:xfrm>
        </p:grpSpPr>
        <p:sp>
          <p:nvSpPr>
            <p:cNvPr name="Freeform 3" id="3"/>
            <p:cNvSpPr/>
            <p:nvPr/>
          </p:nvSpPr>
          <p:spPr>
            <a:xfrm flipH="false" flipV="false" rot="0">
              <a:off x="0" y="0"/>
              <a:ext cx="4781700" cy="406400"/>
            </a:xfrm>
            <a:custGeom>
              <a:avLst/>
              <a:gdLst/>
              <a:ahLst/>
              <a:cxnLst/>
              <a:rect r="r" b="b" t="t" l="l"/>
              <a:pathLst>
                <a:path h="406400" w="4781700">
                  <a:moveTo>
                    <a:pt x="4578500" y="0"/>
                  </a:moveTo>
                  <a:cubicBezTo>
                    <a:pt x="4690725" y="0"/>
                    <a:pt x="4781700" y="90976"/>
                    <a:pt x="4781700" y="203200"/>
                  </a:cubicBezTo>
                  <a:cubicBezTo>
                    <a:pt x="4781700" y="315424"/>
                    <a:pt x="4690725" y="406400"/>
                    <a:pt x="4578500" y="406400"/>
                  </a:cubicBezTo>
                  <a:lnTo>
                    <a:pt x="203200" y="406400"/>
                  </a:lnTo>
                  <a:cubicBezTo>
                    <a:pt x="90976" y="406400"/>
                    <a:pt x="0" y="315424"/>
                    <a:pt x="0" y="203200"/>
                  </a:cubicBezTo>
                  <a:cubicBezTo>
                    <a:pt x="0" y="90976"/>
                    <a:pt x="90976" y="0"/>
                    <a:pt x="203200" y="0"/>
                  </a:cubicBezTo>
                  <a:close/>
                </a:path>
              </a:pathLst>
            </a:custGeom>
            <a:solidFill>
              <a:srgbClr val="12C91A"/>
            </a:solidFill>
          </p:spPr>
        </p:sp>
        <p:sp>
          <p:nvSpPr>
            <p:cNvPr name="TextBox 4" id="4"/>
            <p:cNvSpPr txBox="true"/>
            <p:nvPr/>
          </p:nvSpPr>
          <p:spPr>
            <a:xfrm>
              <a:off x="0" y="-38100"/>
              <a:ext cx="4781700" cy="444500"/>
            </a:xfrm>
            <a:prstGeom prst="rect">
              <a:avLst/>
            </a:prstGeom>
          </p:spPr>
          <p:txBody>
            <a:bodyPr anchor="ctr" rtlCol="false" tIns="50800" lIns="50800" bIns="50800" rIns="50800"/>
            <a:lstStyle/>
            <a:p>
              <a:pPr algn="ctr">
                <a:lnSpc>
                  <a:spcPts val="2519"/>
                </a:lnSpc>
                <a:spcBef>
                  <a:spcPct val="0"/>
                </a:spcBef>
              </a:pPr>
            </a:p>
          </p:txBody>
        </p:sp>
      </p:grpSp>
      <p:grpSp>
        <p:nvGrpSpPr>
          <p:cNvPr name="Group 5" id="5"/>
          <p:cNvGrpSpPr/>
          <p:nvPr/>
        </p:nvGrpSpPr>
        <p:grpSpPr>
          <a:xfrm rot="0">
            <a:off x="806309" y="3032959"/>
            <a:ext cx="5943835" cy="346045"/>
            <a:chOff x="0" y="0"/>
            <a:chExt cx="4777009" cy="278113"/>
          </a:xfrm>
        </p:grpSpPr>
        <p:sp>
          <p:nvSpPr>
            <p:cNvPr name="Freeform 6" id="6"/>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7" id="7"/>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sp>
        <p:nvSpPr>
          <p:cNvPr name="AutoShape 8" id="8"/>
          <p:cNvSpPr/>
          <p:nvPr/>
        </p:nvSpPr>
        <p:spPr>
          <a:xfrm flipH="true" flipV="true">
            <a:off x="1757349" y="2133603"/>
            <a:ext cx="2382119" cy="9385"/>
          </a:xfrm>
          <a:prstGeom prst="line">
            <a:avLst/>
          </a:prstGeom>
          <a:ln cap="flat" w="19050">
            <a:solidFill>
              <a:srgbClr val="0D9613"/>
            </a:solidFill>
            <a:prstDash val="solid"/>
            <a:headEnd type="none" len="sm" w="sm"/>
            <a:tailEnd type="none" len="sm" w="sm"/>
          </a:ln>
        </p:spPr>
      </p:sp>
      <p:sp>
        <p:nvSpPr>
          <p:cNvPr name="AutoShape 9" id="9"/>
          <p:cNvSpPr/>
          <p:nvPr/>
        </p:nvSpPr>
        <p:spPr>
          <a:xfrm flipH="true">
            <a:off x="5238570" y="2124218"/>
            <a:ext cx="1637274" cy="0"/>
          </a:xfrm>
          <a:prstGeom prst="line">
            <a:avLst/>
          </a:prstGeom>
          <a:ln cap="flat" w="19050">
            <a:solidFill>
              <a:srgbClr val="0D9613"/>
            </a:solidFill>
            <a:prstDash val="solid"/>
            <a:headEnd type="none" len="sm" w="sm"/>
            <a:tailEnd type="none" len="sm" w="sm"/>
          </a:ln>
        </p:spPr>
      </p:sp>
      <p:grpSp>
        <p:nvGrpSpPr>
          <p:cNvPr name="Group 10" id="10"/>
          <p:cNvGrpSpPr/>
          <p:nvPr/>
        </p:nvGrpSpPr>
        <p:grpSpPr>
          <a:xfrm rot="0">
            <a:off x="806309" y="3531404"/>
            <a:ext cx="5943835" cy="346045"/>
            <a:chOff x="0" y="0"/>
            <a:chExt cx="4777009" cy="278113"/>
          </a:xfrm>
        </p:grpSpPr>
        <p:sp>
          <p:nvSpPr>
            <p:cNvPr name="Freeform 11" id="11"/>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12" id="12"/>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13" id="13"/>
          <p:cNvGrpSpPr/>
          <p:nvPr/>
        </p:nvGrpSpPr>
        <p:grpSpPr>
          <a:xfrm rot="0">
            <a:off x="806309" y="4029848"/>
            <a:ext cx="5943835" cy="346045"/>
            <a:chOff x="0" y="0"/>
            <a:chExt cx="4777009" cy="278113"/>
          </a:xfrm>
        </p:grpSpPr>
        <p:sp>
          <p:nvSpPr>
            <p:cNvPr name="Freeform 14" id="14"/>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15" id="15"/>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16" id="16"/>
          <p:cNvGrpSpPr/>
          <p:nvPr/>
        </p:nvGrpSpPr>
        <p:grpSpPr>
          <a:xfrm rot="0">
            <a:off x="806309" y="4528293"/>
            <a:ext cx="5943835" cy="346045"/>
            <a:chOff x="0" y="0"/>
            <a:chExt cx="4777009" cy="278113"/>
          </a:xfrm>
        </p:grpSpPr>
        <p:sp>
          <p:nvSpPr>
            <p:cNvPr name="Freeform 17" id="17"/>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18" id="18"/>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19" id="19"/>
          <p:cNvGrpSpPr/>
          <p:nvPr/>
        </p:nvGrpSpPr>
        <p:grpSpPr>
          <a:xfrm rot="0">
            <a:off x="806309" y="5026737"/>
            <a:ext cx="5943835" cy="346045"/>
            <a:chOff x="0" y="0"/>
            <a:chExt cx="4777009" cy="278113"/>
          </a:xfrm>
        </p:grpSpPr>
        <p:sp>
          <p:nvSpPr>
            <p:cNvPr name="Freeform 20" id="20"/>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21" id="21"/>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22" id="22"/>
          <p:cNvGrpSpPr/>
          <p:nvPr/>
        </p:nvGrpSpPr>
        <p:grpSpPr>
          <a:xfrm rot="0">
            <a:off x="806309" y="5525182"/>
            <a:ext cx="5943835" cy="346045"/>
            <a:chOff x="0" y="0"/>
            <a:chExt cx="4777009" cy="278113"/>
          </a:xfrm>
        </p:grpSpPr>
        <p:sp>
          <p:nvSpPr>
            <p:cNvPr name="Freeform 23" id="23"/>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24" id="24"/>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25" id="25"/>
          <p:cNvGrpSpPr/>
          <p:nvPr/>
        </p:nvGrpSpPr>
        <p:grpSpPr>
          <a:xfrm rot="0">
            <a:off x="806309" y="6023627"/>
            <a:ext cx="5943835" cy="346045"/>
            <a:chOff x="0" y="0"/>
            <a:chExt cx="4777009" cy="278113"/>
          </a:xfrm>
        </p:grpSpPr>
        <p:sp>
          <p:nvSpPr>
            <p:cNvPr name="Freeform 26" id="26"/>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27" id="27"/>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28" id="28"/>
          <p:cNvGrpSpPr/>
          <p:nvPr/>
        </p:nvGrpSpPr>
        <p:grpSpPr>
          <a:xfrm rot="0">
            <a:off x="806309" y="6522071"/>
            <a:ext cx="5943835" cy="346045"/>
            <a:chOff x="0" y="0"/>
            <a:chExt cx="4777009" cy="278113"/>
          </a:xfrm>
        </p:grpSpPr>
        <p:sp>
          <p:nvSpPr>
            <p:cNvPr name="Freeform 29" id="29"/>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30" id="30"/>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31" id="31"/>
          <p:cNvGrpSpPr/>
          <p:nvPr/>
        </p:nvGrpSpPr>
        <p:grpSpPr>
          <a:xfrm rot="0">
            <a:off x="806309" y="7010991"/>
            <a:ext cx="5943835" cy="346045"/>
            <a:chOff x="0" y="0"/>
            <a:chExt cx="4777009" cy="278113"/>
          </a:xfrm>
        </p:grpSpPr>
        <p:sp>
          <p:nvSpPr>
            <p:cNvPr name="Freeform 32" id="32"/>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33" id="33"/>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34" id="34"/>
          <p:cNvGrpSpPr/>
          <p:nvPr/>
        </p:nvGrpSpPr>
        <p:grpSpPr>
          <a:xfrm rot="0">
            <a:off x="806309" y="7509436"/>
            <a:ext cx="5943835" cy="346045"/>
            <a:chOff x="0" y="0"/>
            <a:chExt cx="4777009" cy="278113"/>
          </a:xfrm>
        </p:grpSpPr>
        <p:sp>
          <p:nvSpPr>
            <p:cNvPr name="Freeform 35" id="35"/>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36" id="36"/>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37" id="37"/>
          <p:cNvGrpSpPr/>
          <p:nvPr/>
        </p:nvGrpSpPr>
        <p:grpSpPr>
          <a:xfrm rot="0">
            <a:off x="806309" y="8007880"/>
            <a:ext cx="5943835" cy="346045"/>
            <a:chOff x="0" y="0"/>
            <a:chExt cx="4777009" cy="278113"/>
          </a:xfrm>
        </p:grpSpPr>
        <p:sp>
          <p:nvSpPr>
            <p:cNvPr name="Freeform 38" id="38"/>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39" id="39"/>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40" id="40"/>
          <p:cNvGrpSpPr/>
          <p:nvPr/>
        </p:nvGrpSpPr>
        <p:grpSpPr>
          <a:xfrm rot="0">
            <a:off x="806309" y="8506325"/>
            <a:ext cx="5943835" cy="346045"/>
            <a:chOff x="0" y="0"/>
            <a:chExt cx="4777009" cy="278113"/>
          </a:xfrm>
        </p:grpSpPr>
        <p:sp>
          <p:nvSpPr>
            <p:cNvPr name="Freeform 41" id="41"/>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42" id="42"/>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43" id="43"/>
          <p:cNvGrpSpPr/>
          <p:nvPr/>
        </p:nvGrpSpPr>
        <p:grpSpPr>
          <a:xfrm rot="0">
            <a:off x="806309" y="9004770"/>
            <a:ext cx="5943835" cy="346045"/>
            <a:chOff x="0" y="0"/>
            <a:chExt cx="4777009" cy="278113"/>
          </a:xfrm>
        </p:grpSpPr>
        <p:sp>
          <p:nvSpPr>
            <p:cNvPr name="Freeform 44" id="44"/>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45" id="45"/>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sp>
        <p:nvSpPr>
          <p:cNvPr name="AutoShape 46" id="46"/>
          <p:cNvSpPr/>
          <p:nvPr/>
        </p:nvSpPr>
        <p:spPr>
          <a:xfrm flipH="true">
            <a:off x="2368053" y="2375700"/>
            <a:ext cx="0" cy="6975114"/>
          </a:xfrm>
          <a:prstGeom prst="line">
            <a:avLst/>
          </a:prstGeom>
          <a:ln cap="flat" w="19050">
            <a:solidFill>
              <a:srgbClr val="0D9613"/>
            </a:solidFill>
            <a:prstDash val="solid"/>
            <a:headEnd type="none" len="sm" w="sm"/>
            <a:tailEnd type="none" len="sm" w="sm"/>
          </a:ln>
        </p:spPr>
      </p:sp>
      <p:sp>
        <p:nvSpPr>
          <p:cNvPr name="AutoShape 47" id="47"/>
          <p:cNvSpPr/>
          <p:nvPr/>
        </p:nvSpPr>
        <p:spPr>
          <a:xfrm>
            <a:off x="4749511" y="2375701"/>
            <a:ext cx="0" cy="6975113"/>
          </a:xfrm>
          <a:prstGeom prst="line">
            <a:avLst/>
          </a:prstGeom>
          <a:ln cap="flat" w="19050">
            <a:solidFill>
              <a:srgbClr val="0D9613"/>
            </a:solidFill>
            <a:prstDash val="solid"/>
            <a:headEnd type="none" len="sm" w="sm"/>
            <a:tailEnd type="none" len="sm" w="sm"/>
          </a:ln>
        </p:spPr>
      </p:sp>
      <p:sp>
        <p:nvSpPr>
          <p:cNvPr name="Freeform 48" id="48"/>
          <p:cNvSpPr/>
          <p:nvPr/>
        </p:nvSpPr>
        <p:spPr>
          <a:xfrm flipH="false" flipV="false" rot="3726976">
            <a:off x="7016035" y="3281900"/>
            <a:ext cx="876457" cy="845051"/>
          </a:xfrm>
          <a:custGeom>
            <a:avLst/>
            <a:gdLst/>
            <a:ahLst/>
            <a:cxnLst/>
            <a:rect r="r" b="b" t="t" l="l"/>
            <a:pathLst>
              <a:path h="845051" w="876457">
                <a:moveTo>
                  <a:pt x="0" y="0"/>
                </a:moveTo>
                <a:lnTo>
                  <a:pt x="876458" y="0"/>
                </a:lnTo>
                <a:lnTo>
                  <a:pt x="876458" y="845051"/>
                </a:lnTo>
                <a:lnTo>
                  <a:pt x="0" y="8450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9" id="49"/>
          <p:cNvSpPr/>
          <p:nvPr/>
        </p:nvSpPr>
        <p:spPr>
          <a:xfrm flipH="false" flipV="false" rot="-587032">
            <a:off x="-235299" y="5946785"/>
            <a:ext cx="969254" cy="934522"/>
          </a:xfrm>
          <a:custGeom>
            <a:avLst/>
            <a:gdLst/>
            <a:ahLst/>
            <a:cxnLst/>
            <a:rect r="r" b="b" t="t" l="l"/>
            <a:pathLst>
              <a:path h="934522" w="969254">
                <a:moveTo>
                  <a:pt x="0" y="0"/>
                </a:moveTo>
                <a:lnTo>
                  <a:pt x="969254" y="0"/>
                </a:lnTo>
                <a:lnTo>
                  <a:pt x="969254" y="934522"/>
                </a:lnTo>
                <a:lnTo>
                  <a:pt x="0" y="9345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0" id="50"/>
          <p:cNvSpPr/>
          <p:nvPr/>
        </p:nvSpPr>
        <p:spPr>
          <a:xfrm flipH="false" flipV="false" rot="-587032">
            <a:off x="4497943" y="9616789"/>
            <a:ext cx="1579117" cy="1522532"/>
          </a:xfrm>
          <a:custGeom>
            <a:avLst/>
            <a:gdLst/>
            <a:ahLst/>
            <a:cxnLst/>
            <a:rect r="r" b="b" t="t" l="l"/>
            <a:pathLst>
              <a:path h="1522532" w="1579117">
                <a:moveTo>
                  <a:pt x="0" y="0"/>
                </a:moveTo>
                <a:lnTo>
                  <a:pt x="1579117" y="0"/>
                </a:lnTo>
                <a:lnTo>
                  <a:pt x="1579117" y="1522531"/>
                </a:lnTo>
                <a:lnTo>
                  <a:pt x="0" y="152253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1" id="51"/>
          <p:cNvSpPr/>
          <p:nvPr/>
        </p:nvSpPr>
        <p:spPr>
          <a:xfrm flipH="false" flipV="false" rot="2853245">
            <a:off x="6569946" y="291851"/>
            <a:ext cx="986623" cy="443980"/>
          </a:xfrm>
          <a:custGeom>
            <a:avLst/>
            <a:gdLst/>
            <a:ahLst/>
            <a:cxnLst/>
            <a:rect r="r" b="b" t="t" l="l"/>
            <a:pathLst>
              <a:path h="443980" w="986623">
                <a:moveTo>
                  <a:pt x="0" y="0"/>
                </a:moveTo>
                <a:lnTo>
                  <a:pt x="986623" y="0"/>
                </a:lnTo>
                <a:lnTo>
                  <a:pt x="986623" y="443981"/>
                </a:lnTo>
                <a:lnTo>
                  <a:pt x="0" y="4439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2" id="52"/>
          <p:cNvSpPr/>
          <p:nvPr/>
        </p:nvSpPr>
        <p:spPr>
          <a:xfrm flipH="false" flipV="false" rot="0">
            <a:off x="1487532" y="9569889"/>
            <a:ext cx="810108" cy="364549"/>
          </a:xfrm>
          <a:custGeom>
            <a:avLst/>
            <a:gdLst/>
            <a:ahLst/>
            <a:cxnLst/>
            <a:rect r="r" b="b" t="t" l="l"/>
            <a:pathLst>
              <a:path h="364549" w="810108">
                <a:moveTo>
                  <a:pt x="0" y="0"/>
                </a:moveTo>
                <a:lnTo>
                  <a:pt x="810108" y="0"/>
                </a:lnTo>
                <a:lnTo>
                  <a:pt x="810108" y="364549"/>
                </a:lnTo>
                <a:lnTo>
                  <a:pt x="0" y="3645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3" id="53"/>
          <p:cNvSpPr/>
          <p:nvPr/>
        </p:nvSpPr>
        <p:spPr>
          <a:xfrm flipH="false" flipV="false" rot="0">
            <a:off x="249328" y="513842"/>
            <a:ext cx="846268" cy="846268"/>
          </a:xfrm>
          <a:custGeom>
            <a:avLst/>
            <a:gdLst/>
            <a:ahLst/>
            <a:cxnLst/>
            <a:rect r="r" b="b" t="t" l="l"/>
            <a:pathLst>
              <a:path h="846268" w="846268">
                <a:moveTo>
                  <a:pt x="0" y="0"/>
                </a:moveTo>
                <a:lnTo>
                  <a:pt x="846268" y="0"/>
                </a:lnTo>
                <a:lnTo>
                  <a:pt x="846268" y="846268"/>
                </a:lnTo>
                <a:lnTo>
                  <a:pt x="0" y="846268"/>
                </a:lnTo>
                <a:lnTo>
                  <a:pt x="0" y="0"/>
                </a:lnTo>
                <a:close/>
              </a:path>
            </a:pathLst>
          </a:custGeom>
          <a:blipFill>
            <a:blip r:embed="rId6"/>
            <a:stretch>
              <a:fillRect l="0" t="0" r="0" b="0"/>
            </a:stretch>
          </a:blipFill>
        </p:spPr>
      </p:sp>
      <p:sp>
        <p:nvSpPr>
          <p:cNvPr name="TextBox 54" id="54"/>
          <p:cNvSpPr txBox="true"/>
          <p:nvPr/>
        </p:nvSpPr>
        <p:spPr>
          <a:xfrm rot="0">
            <a:off x="756000" y="377925"/>
            <a:ext cx="6512110" cy="1216025"/>
          </a:xfrm>
          <a:prstGeom prst="rect">
            <a:avLst/>
          </a:prstGeom>
        </p:spPr>
        <p:txBody>
          <a:bodyPr anchor="t" rtlCol="false" tIns="0" lIns="0" bIns="0" rIns="0">
            <a:spAutoFit/>
          </a:bodyPr>
          <a:lstStyle/>
          <a:p>
            <a:pPr algn="ctr">
              <a:lnSpc>
                <a:spcPts val="4900"/>
              </a:lnSpc>
            </a:pPr>
            <a:r>
              <a:rPr lang="en-US" sz="3500" b="true">
                <a:solidFill>
                  <a:srgbClr val="12C91A"/>
                </a:solidFill>
                <a:latin typeface="Lora Bold"/>
                <a:ea typeface="Lora Bold"/>
                <a:cs typeface="Lora Bold"/>
                <a:sym typeface="Lora Bold"/>
              </a:rPr>
              <a:t>Πράσινη Θεματική Ημέρα    </a:t>
            </a:r>
            <a:r>
              <a:rPr lang="en-US" sz="3500">
                <a:solidFill>
                  <a:srgbClr val="12C91A"/>
                </a:solidFill>
                <a:latin typeface="Lora"/>
                <a:ea typeface="Lora"/>
                <a:cs typeface="Lora"/>
                <a:sym typeface="Lora"/>
              </a:rPr>
              <a:t>Έντυπο Καταγραφής Εξόδων </a:t>
            </a:r>
          </a:p>
        </p:txBody>
      </p:sp>
      <p:sp>
        <p:nvSpPr>
          <p:cNvPr name="TextBox 55" id="55"/>
          <p:cNvSpPr txBox="true"/>
          <p:nvPr/>
        </p:nvSpPr>
        <p:spPr>
          <a:xfrm rot="0">
            <a:off x="2512797" y="2463590"/>
            <a:ext cx="2086789" cy="280670"/>
          </a:xfrm>
          <a:prstGeom prst="rect">
            <a:avLst/>
          </a:prstGeom>
        </p:spPr>
        <p:txBody>
          <a:bodyPr anchor="t" rtlCol="false" tIns="0" lIns="0" bIns="0" rIns="0">
            <a:spAutoFit/>
          </a:bodyPr>
          <a:lstStyle/>
          <a:p>
            <a:pPr algn="ctr">
              <a:lnSpc>
                <a:spcPts val="2380"/>
              </a:lnSpc>
              <a:spcBef>
                <a:spcPct val="0"/>
              </a:spcBef>
            </a:pPr>
            <a:r>
              <a:rPr lang="en-US" b="true" sz="1700" spc="119">
                <a:solidFill>
                  <a:srgbClr val="FFFFFF"/>
                </a:solidFill>
                <a:latin typeface="Lora Bold"/>
                <a:ea typeface="Lora Bold"/>
                <a:cs typeface="Lora Bold"/>
                <a:sym typeface="Lora Bold"/>
              </a:rPr>
              <a:t>ΠΕΡΙΓΡΑΦΗ</a:t>
            </a:r>
          </a:p>
        </p:txBody>
      </p:sp>
      <p:sp>
        <p:nvSpPr>
          <p:cNvPr name="TextBox 56" id="56"/>
          <p:cNvSpPr txBox="true"/>
          <p:nvPr/>
        </p:nvSpPr>
        <p:spPr>
          <a:xfrm rot="0">
            <a:off x="5055311" y="2463590"/>
            <a:ext cx="1359152" cy="280670"/>
          </a:xfrm>
          <a:prstGeom prst="rect">
            <a:avLst/>
          </a:prstGeom>
        </p:spPr>
        <p:txBody>
          <a:bodyPr anchor="t" rtlCol="false" tIns="0" lIns="0" bIns="0" rIns="0">
            <a:spAutoFit/>
          </a:bodyPr>
          <a:lstStyle/>
          <a:p>
            <a:pPr algn="ctr">
              <a:lnSpc>
                <a:spcPts val="2380"/>
              </a:lnSpc>
              <a:spcBef>
                <a:spcPct val="0"/>
              </a:spcBef>
            </a:pPr>
            <a:r>
              <a:rPr lang="en-US" b="true" sz="1700" spc="119">
                <a:solidFill>
                  <a:srgbClr val="FFFFFF"/>
                </a:solidFill>
                <a:latin typeface="Lora Bold"/>
                <a:ea typeface="Lora Bold"/>
                <a:cs typeface="Lora Bold"/>
                <a:sym typeface="Lora Bold"/>
              </a:rPr>
              <a:t>ΠΟΣΟ</a:t>
            </a:r>
          </a:p>
        </p:txBody>
      </p:sp>
      <p:sp>
        <p:nvSpPr>
          <p:cNvPr name="TextBox 57" id="57"/>
          <p:cNvSpPr txBox="true"/>
          <p:nvPr/>
        </p:nvSpPr>
        <p:spPr>
          <a:xfrm rot="0">
            <a:off x="806309" y="1857220"/>
            <a:ext cx="1491331" cy="273093"/>
          </a:xfrm>
          <a:prstGeom prst="rect">
            <a:avLst/>
          </a:prstGeom>
        </p:spPr>
        <p:txBody>
          <a:bodyPr anchor="t" rtlCol="false" tIns="0" lIns="0" bIns="0" rIns="0">
            <a:spAutoFit/>
          </a:bodyPr>
          <a:lstStyle/>
          <a:p>
            <a:pPr algn="l">
              <a:lnSpc>
                <a:spcPts val="2272"/>
              </a:lnSpc>
              <a:spcBef>
                <a:spcPct val="0"/>
              </a:spcBef>
            </a:pPr>
            <a:r>
              <a:rPr lang="en-US" sz="1623" spc="113">
                <a:solidFill>
                  <a:srgbClr val="12C91A"/>
                </a:solidFill>
                <a:latin typeface="Lora"/>
                <a:ea typeface="Lora"/>
                <a:cs typeface="Lora"/>
                <a:sym typeface="Lora"/>
              </a:rPr>
              <a:t>Εκδήλωση: </a:t>
            </a:r>
          </a:p>
        </p:txBody>
      </p:sp>
      <p:sp>
        <p:nvSpPr>
          <p:cNvPr name="TextBox 58" id="58"/>
          <p:cNvSpPr txBox="true"/>
          <p:nvPr/>
        </p:nvSpPr>
        <p:spPr>
          <a:xfrm rot="0">
            <a:off x="4141462" y="1851125"/>
            <a:ext cx="1961585" cy="273093"/>
          </a:xfrm>
          <a:prstGeom prst="rect">
            <a:avLst/>
          </a:prstGeom>
        </p:spPr>
        <p:txBody>
          <a:bodyPr anchor="t" rtlCol="false" tIns="0" lIns="0" bIns="0" rIns="0">
            <a:spAutoFit/>
          </a:bodyPr>
          <a:lstStyle/>
          <a:p>
            <a:pPr algn="l">
              <a:lnSpc>
                <a:spcPts val="2272"/>
              </a:lnSpc>
              <a:spcBef>
                <a:spcPct val="0"/>
              </a:spcBef>
            </a:pPr>
            <a:r>
              <a:rPr lang="en-US" sz="1623" spc="113">
                <a:solidFill>
                  <a:srgbClr val="12C91A"/>
                </a:solidFill>
                <a:latin typeface="Lora"/>
                <a:ea typeface="Lora"/>
                <a:cs typeface="Lora"/>
                <a:sym typeface="Lora"/>
              </a:rPr>
              <a:t>Ημερομηνία: </a:t>
            </a:r>
          </a:p>
        </p:txBody>
      </p:sp>
      <p:sp>
        <p:nvSpPr>
          <p:cNvPr name="TextBox 59" id="59"/>
          <p:cNvSpPr txBox="true"/>
          <p:nvPr/>
        </p:nvSpPr>
        <p:spPr>
          <a:xfrm rot="0">
            <a:off x="1036895" y="2463590"/>
            <a:ext cx="1125471" cy="280670"/>
          </a:xfrm>
          <a:prstGeom prst="rect">
            <a:avLst/>
          </a:prstGeom>
        </p:spPr>
        <p:txBody>
          <a:bodyPr anchor="t" rtlCol="false" tIns="0" lIns="0" bIns="0" rIns="0">
            <a:spAutoFit/>
          </a:bodyPr>
          <a:lstStyle/>
          <a:p>
            <a:pPr algn="ctr">
              <a:lnSpc>
                <a:spcPts val="2380"/>
              </a:lnSpc>
              <a:spcBef>
                <a:spcPct val="0"/>
              </a:spcBef>
            </a:pPr>
            <a:r>
              <a:rPr lang="en-US" b="true" sz="1700" spc="119">
                <a:solidFill>
                  <a:srgbClr val="FFFFFF"/>
                </a:solidFill>
                <a:latin typeface="Lora Bold"/>
                <a:ea typeface="Lora Bold"/>
                <a:cs typeface="Lora Bold"/>
                <a:sym typeface="Lora Bold"/>
              </a:rPr>
              <a:t>ΗΜ/ΝΙΑ</a:t>
            </a:r>
          </a:p>
        </p:txBody>
      </p:sp>
      <p:sp>
        <p:nvSpPr>
          <p:cNvPr name="Freeform 60" id="60"/>
          <p:cNvSpPr/>
          <p:nvPr/>
        </p:nvSpPr>
        <p:spPr>
          <a:xfrm flipH="false" flipV="false" rot="0">
            <a:off x="6490476" y="9676237"/>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7"/>
            <a:stretch>
              <a:fillRect l="0" t="0" r="0" b="0"/>
            </a:stretch>
          </a:blipFill>
        </p:spPr>
      </p:sp>
      <p:sp>
        <p:nvSpPr>
          <p:cNvPr name="Freeform 61" id="61"/>
          <p:cNvSpPr/>
          <p:nvPr/>
        </p:nvSpPr>
        <p:spPr>
          <a:xfrm flipH="false" flipV="false" rot="0">
            <a:off x="519019" y="10027553"/>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8"/>
            <a:stretch>
              <a:fillRect l="0" t="0" r="0" b="0"/>
            </a:stretch>
          </a:blipFill>
        </p:spPr>
      </p:sp>
      <p:sp>
        <p:nvSpPr>
          <p:cNvPr name="Freeform 62" id="6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462336" y="9670187"/>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8305617"/>
        </p:xfrm>
        <a:graphic>
          <a:graphicData uri="http://schemas.openxmlformats.org/drawingml/2006/table">
            <a:tbl>
              <a:tblPr/>
              <a:tblGrid>
                <a:gridCol w="2749282"/>
                <a:gridCol w="1770962"/>
                <a:gridCol w="1380416"/>
                <a:gridCol w="863230"/>
              </a:tblGrid>
              <a:tr h="629352">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ΚΑΘΉΚΟΝΤΑ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ΠΡΟΘΕΣΜΙΑ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399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Καθορισμός Ημερομηνίας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Προσδιορισμός Τοποθεσίας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52">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Επικοινωνία με τον Οδηγό Διαδρομής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52">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Δημιουργία και Μοίρασμα Αφίσας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Έλεγχος Πρόγνωσης Καιρού</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0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035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34338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89379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46808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504237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56990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608307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59625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720467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71785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823102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74420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9349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03771" y="9936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7"/>
            <a:stretch>
              <a:fillRect l="0" t="0" r="0" b="0"/>
            </a:stretch>
          </a:blipFill>
        </p:spPr>
      </p:sp>
      <p:sp>
        <p:nvSpPr>
          <p:cNvPr name="TextBox 20" id="20"/>
          <p:cNvSpPr txBox="true"/>
          <p:nvPr/>
        </p:nvSpPr>
        <p:spPr>
          <a:xfrm rot="0">
            <a:off x="1346422" y="249905"/>
            <a:ext cx="5078587" cy="506095"/>
          </a:xfrm>
          <a:prstGeom prst="rect">
            <a:avLst/>
          </a:prstGeom>
        </p:spPr>
        <p:txBody>
          <a:bodyPr anchor="t" rtlCol="false" tIns="0" lIns="0" bIns="0" rIns="0">
            <a:spAutoFit/>
          </a:bodyPr>
          <a:lstStyle/>
          <a:p>
            <a:pPr algn="ctr">
              <a:lnSpc>
                <a:spcPts val="3409"/>
              </a:lnSpc>
            </a:pPr>
            <a:r>
              <a:rPr lang="en-US" sz="3099" spc="46">
                <a:solidFill>
                  <a:srgbClr val="12C91A"/>
                </a:solidFill>
                <a:latin typeface="Aerospace bold"/>
                <a:ea typeface="Aerospace bold"/>
                <a:cs typeface="Aerospace bold"/>
                <a:sym typeface="Aerospace bold"/>
              </a:rPr>
              <a:t>Εξερεύνηση της Φύσης</a:t>
            </a:r>
          </a:p>
        </p:txBody>
      </p:sp>
      <p:sp>
        <p:nvSpPr>
          <p:cNvPr name="Freeform 21" id="21"/>
          <p:cNvSpPr/>
          <p:nvPr/>
        </p:nvSpPr>
        <p:spPr>
          <a:xfrm flipH="false" flipV="false" rot="0">
            <a:off x="402402" y="372449"/>
            <a:ext cx="1048044" cy="1048044"/>
          </a:xfrm>
          <a:custGeom>
            <a:avLst/>
            <a:gdLst/>
            <a:ahLst/>
            <a:cxnLst/>
            <a:rect r="r" b="b" t="t" l="l"/>
            <a:pathLst>
              <a:path h="1048044" w="1048044">
                <a:moveTo>
                  <a:pt x="0" y="0"/>
                </a:moveTo>
                <a:lnTo>
                  <a:pt x="1048044" y="0"/>
                </a:lnTo>
                <a:lnTo>
                  <a:pt x="1048044" y="1048044"/>
                </a:lnTo>
                <a:lnTo>
                  <a:pt x="0" y="1048044"/>
                </a:lnTo>
                <a:lnTo>
                  <a:pt x="0" y="0"/>
                </a:lnTo>
                <a:close/>
              </a:path>
            </a:pathLst>
          </a:custGeom>
          <a:blipFill>
            <a:blip r:embed="rId8"/>
            <a:stretch>
              <a:fillRect l="0" t="0" r="0" b="0"/>
            </a:stretch>
          </a:blipFill>
        </p:spPr>
      </p:sp>
      <p:sp>
        <p:nvSpPr>
          <p:cNvPr name="Freeform 22" id="22"/>
          <p:cNvSpPr/>
          <p:nvPr/>
        </p:nvSpPr>
        <p:spPr>
          <a:xfrm flipH="false" flipV="false" rot="0">
            <a:off x="6264654" y="125147"/>
            <a:ext cx="1295346" cy="1295346"/>
          </a:xfrm>
          <a:custGeom>
            <a:avLst/>
            <a:gdLst/>
            <a:ahLst/>
            <a:cxnLst/>
            <a:rect r="r" b="b" t="t" l="l"/>
            <a:pathLst>
              <a:path h="1295346" w="1295346">
                <a:moveTo>
                  <a:pt x="0" y="0"/>
                </a:moveTo>
                <a:lnTo>
                  <a:pt x="1295346" y="0"/>
                </a:lnTo>
                <a:lnTo>
                  <a:pt x="1295346" y="1295346"/>
                </a:lnTo>
                <a:lnTo>
                  <a:pt x="0" y="1295346"/>
                </a:lnTo>
                <a:lnTo>
                  <a:pt x="0" y="0"/>
                </a:lnTo>
                <a:close/>
              </a:path>
            </a:pathLst>
          </a:custGeom>
          <a:blipFill>
            <a:blip r:embed="rId9"/>
            <a:stretch>
              <a:fillRect l="0" t="0" r="0" b="0"/>
            </a:stretch>
          </a:blipFill>
        </p:spPr>
      </p:sp>
      <p:sp>
        <p:nvSpPr>
          <p:cNvPr name="TextBox 23" id="23"/>
          <p:cNvSpPr txBox="true"/>
          <p:nvPr/>
        </p:nvSpPr>
        <p:spPr>
          <a:xfrm rot="0">
            <a:off x="1650917" y="775197"/>
            <a:ext cx="4469597"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Κατάλογος Υποχρεώσεων </a:t>
            </a:r>
          </a:p>
        </p:txBody>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53325" cy="10696575"/>
          </a:xfrm>
          <a:custGeom>
            <a:avLst/>
            <a:gdLst/>
            <a:ahLst/>
            <a:cxnLst/>
            <a:rect r="r" b="b" t="t" l="l"/>
            <a:pathLst>
              <a:path h="10696575" w="7553325">
                <a:moveTo>
                  <a:pt x="0" y="0"/>
                </a:moveTo>
                <a:lnTo>
                  <a:pt x="7553325" y="0"/>
                </a:lnTo>
                <a:lnTo>
                  <a:pt x="7553325" y="10696575"/>
                </a:lnTo>
                <a:lnTo>
                  <a:pt x="0" y="10696575"/>
                </a:lnTo>
                <a:lnTo>
                  <a:pt x="0" y="0"/>
                </a:lnTo>
                <a:close/>
              </a:path>
            </a:pathLst>
          </a:custGeom>
          <a:blipFill>
            <a:blip r:embed="rId2"/>
            <a:stretch>
              <a:fillRect l="-1950" t="-1068" r="-2038" b="-1025"/>
            </a:stretch>
          </a:blipFill>
        </p:spPr>
      </p:sp>
      <p:sp>
        <p:nvSpPr>
          <p:cNvPr name="Freeform 3" id="3"/>
          <p:cNvSpPr/>
          <p:nvPr/>
        </p:nvSpPr>
        <p:spPr>
          <a:xfrm flipH="false" flipV="false" rot="0">
            <a:off x="-267257" y="2926726"/>
            <a:ext cx="10321700" cy="6180118"/>
          </a:xfrm>
          <a:custGeom>
            <a:avLst/>
            <a:gdLst/>
            <a:ahLst/>
            <a:cxnLst/>
            <a:rect r="r" b="b" t="t" l="l"/>
            <a:pathLst>
              <a:path h="6180118" w="10321700">
                <a:moveTo>
                  <a:pt x="0" y="0"/>
                </a:moveTo>
                <a:lnTo>
                  <a:pt x="10321700" y="0"/>
                </a:lnTo>
                <a:lnTo>
                  <a:pt x="10321700" y="6180118"/>
                </a:lnTo>
                <a:lnTo>
                  <a:pt x="0" y="61801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02434" y="4481847"/>
            <a:ext cx="10342728" cy="6477134"/>
          </a:xfrm>
          <a:custGeom>
            <a:avLst/>
            <a:gdLst/>
            <a:ahLst/>
            <a:cxnLst/>
            <a:rect r="r" b="b" t="t" l="l"/>
            <a:pathLst>
              <a:path h="6477134" w="10342728">
                <a:moveTo>
                  <a:pt x="0" y="0"/>
                </a:moveTo>
                <a:lnTo>
                  <a:pt x="10342728" y="0"/>
                </a:lnTo>
                <a:lnTo>
                  <a:pt x="10342728" y="6477133"/>
                </a:lnTo>
                <a:lnTo>
                  <a:pt x="0" y="64771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870545" y="3261676"/>
            <a:ext cx="5818909" cy="639125"/>
            <a:chOff x="0" y="0"/>
            <a:chExt cx="3260348" cy="358103"/>
          </a:xfrm>
        </p:grpSpPr>
        <p:sp>
          <p:nvSpPr>
            <p:cNvPr name="Freeform 6" id="6"/>
            <p:cNvSpPr/>
            <p:nvPr/>
          </p:nvSpPr>
          <p:spPr>
            <a:xfrm flipH="false" flipV="false" rot="0">
              <a:off x="0" y="0"/>
              <a:ext cx="3260348" cy="358103"/>
            </a:xfrm>
            <a:custGeom>
              <a:avLst/>
              <a:gdLst/>
              <a:ahLst/>
              <a:cxnLst/>
              <a:rect r="r" b="b" t="t" l="l"/>
              <a:pathLst>
                <a:path h="358103" w="3260348">
                  <a:moveTo>
                    <a:pt x="3057148" y="0"/>
                  </a:moveTo>
                  <a:cubicBezTo>
                    <a:pt x="3169372" y="0"/>
                    <a:pt x="3260348" y="80164"/>
                    <a:pt x="3260348" y="179052"/>
                  </a:cubicBezTo>
                  <a:cubicBezTo>
                    <a:pt x="3260348" y="277939"/>
                    <a:pt x="3169372" y="358103"/>
                    <a:pt x="3057148" y="358103"/>
                  </a:cubicBezTo>
                  <a:lnTo>
                    <a:pt x="203200" y="358103"/>
                  </a:lnTo>
                  <a:cubicBezTo>
                    <a:pt x="90976" y="358103"/>
                    <a:pt x="0" y="277939"/>
                    <a:pt x="0" y="179052"/>
                  </a:cubicBezTo>
                  <a:cubicBezTo>
                    <a:pt x="0" y="80164"/>
                    <a:pt x="90976" y="0"/>
                    <a:pt x="203200" y="0"/>
                  </a:cubicBezTo>
                  <a:close/>
                </a:path>
              </a:pathLst>
            </a:custGeom>
            <a:solidFill>
              <a:srgbClr val="000000">
                <a:alpha val="0"/>
              </a:srgbClr>
            </a:solidFill>
            <a:ln w="38100" cap="sq">
              <a:solidFill>
                <a:srgbClr val="626923"/>
              </a:solidFill>
              <a:prstDash val="solid"/>
              <a:miter/>
            </a:ln>
          </p:spPr>
        </p:sp>
        <p:sp>
          <p:nvSpPr>
            <p:cNvPr name="TextBox 7" id="7"/>
            <p:cNvSpPr txBox="true"/>
            <p:nvPr/>
          </p:nvSpPr>
          <p:spPr>
            <a:xfrm>
              <a:off x="0" y="-19050"/>
              <a:ext cx="3260348" cy="377153"/>
            </a:xfrm>
            <a:prstGeom prst="rect">
              <a:avLst/>
            </a:prstGeom>
          </p:spPr>
          <p:txBody>
            <a:bodyPr anchor="ctr" rtlCol="false" tIns="35919" lIns="35919" bIns="35919" rIns="35919"/>
            <a:lstStyle/>
            <a:p>
              <a:pPr algn="ctr">
                <a:lnSpc>
                  <a:spcPts val="1880"/>
                </a:lnSpc>
              </a:pPr>
            </a:p>
          </p:txBody>
        </p:sp>
      </p:grpSp>
      <p:sp>
        <p:nvSpPr>
          <p:cNvPr name="Freeform 8" id="8"/>
          <p:cNvSpPr/>
          <p:nvPr/>
        </p:nvSpPr>
        <p:spPr>
          <a:xfrm flipH="true" flipV="false" rot="0">
            <a:off x="2808483" y="6016785"/>
            <a:ext cx="2085110" cy="521278"/>
          </a:xfrm>
          <a:custGeom>
            <a:avLst/>
            <a:gdLst/>
            <a:ahLst/>
            <a:cxnLst/>
            <a:rect r="r" b="b" t="t" l="l"/>
            <a:pathLst>
              <a:path h="521278" w="2085110">
                <a:moveTo>
                  <a:pt x="2085110" y="0"/>
                </a:moveTo>
                <a:lnTo>
                  <a:pt x="0" y="0"/>
                </a:lnTo>
                <a:lnTo>
                  <a:pt x="0" y="521277"/>
                </a:lnTo>
                <a:lnTo>
                  <a:pt x="2085110" y="521277"/>
                </a:lnTo>
                <a:lnTo>
                  <a:pt x="208511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6505661" y="959263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9"/>
            <a:stretch>
              <a:fillRect l="0" t="0" r="0" b="0"/>
            </a:stretch>
          </a:blipFill>
        </p:spPr>
      </p:sp>
      <p:sp>
        <p:nvSpPr>
          <p:cNvPr name="Freeform 10" id="10"/>
          <p:cNvSpPr/>
          <p:nvPr/>
        </p:nvSpPr>
        <p:spPr>
          <a:xfrm flipH="false" flipV="false" rot="0">
            <a:off x="1859344" y="8780322"/>
            <a:ext cx="438461" cy="438461"/>
          </a:xfrm>
          <a:custGeom>
            <a:avLst/>
            <a:gdLst/>
            <a:ahLst/>
            <a:cxnLst/>
            <a:rect r="r" b="b" t="t" l="l"/>
            <a:pathLst>
              <a:path h="438461" w="438461">
                <a:moveTo>
                  <a:pt x="0" y="0"/>
                </a:moveTo>
                <a:lnTo>
                  <a:pt x="438461" y="0"/>
                </a:lnTo>
                <a:lnTo>
                  <a:pt x="438461" y="438461"/>
                </a:lnTo>
                <a:lnTo>
                  <a:pt x="0" y="438461"/>
                </a:lnTo>
                <a:lnTo>
                  <a:pt x="0" y="0"/>
                </a:lnTo>
                <a:close/>
              </a:path>
            </a:pathLst>
          </a:custGeom>
          <a:blipFill>
            <a:blip r:embed="rId10"/>
            <a:stretch>
              <a:fillRect l="0" t="0" r="0" b="0"/>
            </a:stretch>
          </a:blipFill>
        </p:spPr>
      </p:sp>
      <p:sp>
        <p:nvSpPr>
          <p:cNvPr name="Freeform 11" id="11"/>
          <p:cNvSpPr/>
          <p:nvPr/>
        </p:nvSpPr>
        <p:spPr>
          <a:xfrm flipH="false" flipV="false" rot="0">
            <a:off x="5911820" y="6128819"/>
            <a:ext cx="297209" cy="297209"/>
          </a:xfrm>
          <a:custGeom>
            <a:avLst/>
            <a:gdLst/>
            <a:ahLst/>
            <a:cxnLst/>
            <a:rect r="r" b="b" t="t" l="l"/>
            <a:pathLst>
              <a:path h="297209" w="297209">
                <a:moveTo>
                  <a:pt x="0" y="0"/>
                </a:moveTo>
                <a:lnTo>
                  <a:pt x="297209" y="0"/>
                </a:lnTo>
                <a:lnTo>
                  <a:pt x="297209" y="297209"/>
                </a:lnTo>
                <a:lnTo>
                  <a:pt x="0" y="297209"/>
                </a:lnTo>
                <a:lnTo>
                  <a:pt x="0" y="0"/>
                </a:lnTo>
                <a:close/>
              </a:path>
            </a:pathLst>
          </a:custGeom>
          <a:blipFill>
            <a:blip r:embed="rId11"/>
            <a:stretch>
              <a:fillRect l="0" t="0" r="0" b="0"/>
            </a:stretch>
          </a:blipFill>
        </p:spPr>
      </p:sp>
      <p:sp>
        <p:nvSpPr>
          <p:cNvPr name="TextBox 12" id="12"/>
          <p:cNvSpPr txBox="true"/>
          <p:nvPr/>
        </p:nvSpPr>
        <p:spPr>
          <a:xfrm rot="0">
            <a:off x="-26131" y="1362349"/>
            <a:ext cx="7714491" cy="1636347"/>
          </a:xfrm>
          <a:prstGeom prst="rect">
            <a:avLst/>
          </a:prstGeom>
        </p:spPr>
        <p:txBody>
          <a:bodyPr anchor="t" rtlCol="false" tIns="0" lIns="0" bIns="0" rIns="0">
            <a:spAutoFit/>
          </a:bodyPr>
          <a:lstStyle/>
          <a:p>
            <a:pPr algn="ctr">
              <a:lnSpc>
                <a:spcPts val="12098"/>
              </a:lnSpc>
              <a:spcBef>
                <a:spcPct val="0"/>
              </a:spcBef>
            </a:pPr>
            <a:r>
              <a:rPr lang="en-US" sz="8641">
                <a:solidFill>
                  <a:srgbClr val="626923"/>
                </a:solidFill>
                <a:latin typeface="Aerospace bold"/>
                <a:ea typeface="Aerospace bold"/>
                <a:cs typeface="Aerospace bold"/>
                <a:sym typeface="Aerospace bold"/>
              </a:rPr>
              <a:t>[ΤΟΠΟΘΕΣΙΑ]</a:t>
            </a:r>
          </a:p>
        </p:txBody>
      </p:sp>
      <p:sp>
        <p:nvSpPr>
          <p:cNvPr name="TextBox 13" id="13"/>
          <p:cNvSpPr txBox="true"/>
          <p:nvPr/>
        </p:nvSpPr>
        <p:spPr>
          <a:xfrm rot="0">
            <a:off x="0" y="1167102"/>
            <a:ext cx="7560000" cy="519096"/>
          </a:xfrm>
          <a:prstGeom prst="rect">
            <a:avLst/>
          </a:prstGeom>
        </p:spPr>
        <p:txBody>
          <a:bodyPr anchor="t" rtlCol="false" tIns="0" lIns="0" bIns="0" rIns="0">
            <a:spAutoFit/>
          </a:bodyPr>
          <a:lstStyle/>
          <a:p>
            <a:pPr algn="ctr">
              <a:lnSpc>
                <a:spcPts val="3959"/>
              </a:lnSpc>
            </a:pPr>
            <a:r>
              <a:rPr lang="en-US" b="true" sz="3535" spc="530">
                <a:solidFill>
                  <a:srgbClr val="626923"/>
                </a:solidFill>
                <a:latin typeface="Helios Bold"/>
                <a:ea typeface="Helios Bold"/>
                <a:cs typeface="Helios Bold"/>
                <a:sym typeface="Helios Bold"/>
              </a:rPr>
              <a:t>ΑΝΑΚΑΛΥΠΤΟΝΤΑΣ ΤΟ/ΤΗ</a:t>
            </a:r>
          </a:p>
        </p:txBody>
      </p:sp>
      <p:sp>
        <p:nvSpPr>
          <p:cNvPr name="TextBox 14" id="14"/>
          <p:cNvSpPr txBox="true"/>
          <p:nvPr/>
        </p:nvSpPr>
        <p:spPr>
          <a:xfrm rot="0">
            <a:off x="762572" y="4157975"/>
            <a:ext cx="5812715" cy="1344949"/>
          </a:xfrm>
          <a:prstGeom prst="rect">
            <a:avLst/>
          </a:prstGeom>
        </p:spPr>
        <p:txBody>
          <a:bodyPr anchor="t" rtlCol="false" tIns="0" lIns="0" bIns="0" rIns="0">
            <a:spAutoFit/>
          </a:bodyPr>
          <a:lstStyle/>
          <a:p>
            <a:pPr algn="ctr">
              <a:lnSpc>
                <a:spcPts val="2630"/>
              </a:lnSpc>
            </a:pPr>
            <a:r>
              <a:rPr lang="en-US" b="true" sz="2191" spc="109">
                <a:solidFill>
                  <a:srgbClr val="0E0F0E"/>
                </a:solidFill>
                <a:latin typeface="Helios Bold"/>
                <a:ea typeface="Helios Bold"/>
                <a:cs typeface="Helios Bold"/>
                <a:sym typeface="Helios Bold"/>
              </a:rPr>
              <a:t>ΕΛΑΤΕ ΜΑΖΙ ΜΑΣ ΣΤΟ/Η [ΕΙΣΑΓΩΓΗ ΣΗΜΕΙΟΥ ΣΥΝΑΝΤΗΣΗΣ] ΚΑΘΩΣ ΕΞΕΡΕΥΝΟΥΜΕ ΤΗΝ ΟΜΟΡΦΙΑ               ΤΗΣ ΦΥΣΗΣ</a:t>
            </a:r>
          </a:p>
        </p:txBody>
      </p:sp>
      <p:sp>
        <p:nvSpPr>
          <p:cNvPr name="TextBox 15" id="15"/>
          <p:cNvSpPr txBox="true"/>
          <p:nvPr/>
        </p:nvSpPr>
        <p:spPr>
          <a:xfrm rot="0">
            <a:off x="870545" y="3308894"/>
            <a:ext cx="5818909" cy="487539"/>
          </a:xfrm>
          <a:prstGeom prst="rect">
            <a:avLst/>
          </a:prstGeom>
        </p:spPr>
        <p:txBody>
          <a:bodyPr anchor="t" rtlCol="false" tIns="0" lIns="0" bIns="0" rIns="0">
            <a:spAutoFit/>
          </a:bodyPr>
          <a:lstStyle/>
          <a:p>
            <a:pPr algn="ctr">
              <a:lnSpc>
                <a:spcPts val="3959"/>
              </a:lnSpc>
            </a:pPr>
            <a:r>
              <a:rPr lang="en-US" b="true" sz="2828">
                <a:solidFill>
                  <a:srgbClr val="626923"/>
                </a:solidFill>
                <a:latin typeface="Helios Bold"/>
                <a:ea typeface="Helios Bold"/>
                <a:cs typeface="Helios Bold"/>
                <a:sym typeface="Helios Bold"/>
              </a:rPr>
              <a:t>[ΕΙΣΑΓΩΓΗ ΗΜΕΡΑΣ ΚΑΙ ΩΡΑΣ]</a:t>
            </a:r>
          </a:p>
        </p:txBody>
      </p:sp>
      <p:sp>
        <p:nvSpPr>
          <p:cNvPr name="TextBox 16" id="16"/>
          <p:cNvSpPr txBox="true"/>
          <p:nvPr/>
        </p:nvSpPr>
        <p:spPr>
          <a:xfrm rot="0">
            <a:off x="944681" y="433677"/>
            <a:ext cx="5812715" cy="342900"/>
          </a:xfrm>
          <a:prstGeom prst="rect">
            <a:avLst/>
          </a:prstGeom>
        </p:spPr>
        <p:txBody>
          <a:bodyPr anchor="t" rtlCol="false" tIns="0" lIns="0" bIns="0" rIns="0">
            <a:spAutoFit/>
          </a:bodyPr>
          <a:lstStyle/>
          <a:p>
            <a:pPr algn="ctr">
              <a:lnSpc>
                <a:spcPts val="2630"/>
              </a:lnSpc>
            </a:pPr>
            <a:r>
              <a:rPr lang="en-US" b="true" sz="2191" spc="109">
                <a:solidFill>
                  <a:srgbClr val="4E7F1C"/>
                </a:solidFill>
                <a:latin typeface="Helios Bold"/>
                <a:ea typeface="Helios Bold"/>
                <a:cs typeface="Helios Bold"/>
                <a:sym typeface="Helios Bold"/>
              </a:rPr>
              <a:t>[ΕΙΣΑΓΩΓΗ ΟΝΟΜΑΤΟΣ ΟΜΑΔΑΣ]</a:t>
            </a:r>
          </a:p>
        </p:txBody>
      </p:sp>
      <p:sp>
        <p:nvSpPr>
          <p:cNvPr name="Freeform 17" id="17"/>
          <p:cNvSpPr/>
          <p:nvPr/>
        </p:nvSpPr>
        <p:spPr>
          <a:xfrm flipH="false" flipV="false" rot="0">
            <a:off x="561742" y="10217345"/>
            <a:ext cx="1445872" cy="296404"/>
          </a:xfrm>
          <a:custGeom>
            <a:avLst/>
            <a:gdLst/>
            <a:ahLst/>
            <a:cxnLst/>
            <a:rect r="r" b="b" t="t" l="l"/>
            <a:pathLst>
              <a:path h="296404" w="1445872">
                <a:moveTo>
                  <a:pt x="0" y="0"/>
                </a:moveTo>
                <a:lnTo>
                  <a:pt x="1445872" y="0"/>
                </a:lnTo>
                <a:lnTo>
                  <a:pt x="1445872" y="296404"/>
                </a:lnTo>
                <a:lnTo>
                  <a:pt x="0" y="296404"/>
                </a:lnTo>
                <a:lnTo>
                  <a:pt x="0" y="0"/>
                </a:lnTo>
                <a:close/>
              </a:path>
            </a:pathLst>
          </a:custGeom>
          <a:blipFill>
            <a:blip r:embed="rId12"/>
            <a:stretch>
              <a:fillRect l="0" t="0" r="0" b="0"/>
            </a:stretch>
          </a:blipFill>
        </p:spPr>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482" y="1492321"/>
            <a:ext cx="2423036" cy="3072127"/>
          </a:xfrm>
          <a:custGeom>
            <a:avLst/>
            <a:gdLst/>
            <a:ahLst/>
            <a:cxnLst/>
            <a:rect r="r" b="b" t="t" l="l"/>
            <a:pathLst>
              <a:path h="3072127" w="2423036">
                <a:moveTo>
                  <a:pt x="0" y="0"/>
                </a:moveTo>
                <a:lnTo>
                  <a:pt x="2423036" y="0"/>
                </a:lnTo>
                <a:lnTo>
                  <a:pt x="2423036"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671411" y="7599596"/>
            <a:ext cx="4217178" cy="1987345"/>
          </a:xfrm>
          <a:custGeom>
            <a:avLst/>
            <a:gdLst/>
            <a:ahLst/>
            <a:cxnLst/>
            <a:rect r="r" b="b" t="t" l="l"/>
            <a:pathLst>
              <a:path h="1987345" w="4217178">
                <a:moveTo>
                  <a:pt x="0" y="0"/>
                </a:moveTo>
                <a:lnTo>
                  <a:pt x="4217178" y="0"/>
                </a:lnTo>
                <a:lnTo>
                  <a:pt x="4217178" y="1987345"/>
                </a:lnTo>
                <a:lnTo>
                  <a:pt x="0" y="19873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2001201" y="7142048"/>
            <a:ext cx="611464" cy="611464"/>
          </a:xfrm>
          <a:custGeom>
            <a:avLst/>
            <a:gdLst/>
            <a:ahLst/>
            <a:cxnLst/>
            <a:rect r="r" b="b" t="t" l="l"/>
            <a:pathLst>
              <a:path h="611464" w="611464">
                <a:moveTo>
                  <a:pt x="0" y="0"/>
                </a:moveTo>
                <a:lnTo>
                  <a:pt x="611464" y="0"/>
                </a:lnTo>
                <a:lnTo>
                  <a:pt x="611464" y="611464"/>
                </a:lnTo>
                <a:lnTo>
                  <a:pt x="0" y="611464"/>
                </a:lnTo>
                <a:lnTo>
                  <a:pt x="0" y="0"/>
                </a:lnTo>
                <a:close/>
              </a:path>
            </a:pathLst>
          </a:custGeom>
          <a:blipFill>
            <a:blip r:embed="rId8"/>
            <a:stretch>
              <a:fillRect l="0" t="0" r="0" b="0"/>
            </a:stretch>
          </a:blipFill>
        </p:spPr>
      </p:sp>
      <p:sp>
        <p:nvSpPr>
          <p:cNvPr name="Freeform 7" id="7"/>
          <p:cNvSpPr/>
          <p:nvPr/>
        </p:nvSpPr>
        <p:spPr>
          <a:xfrm flipH="false" flipV="false" rot="0">
            <a:off x="3474268" y="7142048"/>
            <a:ext cx="611464" cy="611464"/>
          </a:xfrm>
          <a:custGeom>
            <a:avLst/>
            <a:gdLst/>
            <a:ahLst/>
            <a:cxnLst/>
            <a:rect r="r" b="b" t="t" l="l"/>
            <a:pathLst>
              <a:path h="611464" w="611464">
                <a:moveTo>
                  <a:pt x="0" y="0"/>
                </a:moveTo>
                <a:lnTo>
                  <a:pt x="611464" y="0"/>
                </a:lnTo>
                <a:lnTo>
                  <a:pt x="611464" y="611464"/>
                </a:lnTo>
                <a:lnTo>
                  <a:pt x="0" y="611464"/>
                </a:lnTo>
                <a:lnTo>
                  <a:pt x="0" y="0"/>
                </a:lnTo>
                <a:close/>
              </a:path>
            </a:pathLst>
          </a:custGeom>
          <a:blipFill>
            <a:blip r:embed="rId9"/>
            <a:stretch>
              <a:fillRect l="0" t="0" r="0" b="0"/>
            </a:stretch>
          </a:blipFill>
        </p:spPr>
      </p:sp>
      <p:sp>
        <p:nvSpPr>
          <p:cNvPr name="Freeform 8" id="8"/>
          <p:cNvSpPr/>
          <p:nvPr/>
        </p:nvSpPr>
        <p:spPr>
          <a:xfrm flipH="false" flipV="false" rot="0">
            <a:off x="4923516" y="7142048"/>
            <a:ext cx="611464" cy="611464"/>
          </a:xfrm>
          <a:custGeom>
            <a:avLst/>
            <a:gdLst/>
            <a:ahLst/>
            <a:cxnLst/>
            <a:rect r="r" b="b" t="t" l="l"/>
            <a:pathLst>
              <a:path h="611464" w="611464">
                <a:moveTo>
                  <a:pt x="0" y="0"/>
                </a:moveTo>
                <a:lnTo>
                  <a:pt x="611463" y="0"/>
                </a:lnTo>
                <a:lnTo>
                  <a:pt x="611463" y="611464"/>
                </a:lnTo>
                <a:lnTo>
                  <a:pt x="0" y="611464"/>
                </a:lnTo>
                <a:lnTo>
                  <a:pt x="0" y="0"/>
                </a:lnTo>
                <a:close/>
              </a:path>
            </a:pathLst>
          </a:custGeom>
          <a:blipFill>
            <a:blip r:embed="rId10"/>
            <a:stretch>
              <a:fillRect l="0" t="0" r="0" b="0"/>
            </a:stretch>
          </a:blipFill>
        </p:spPr>
      </p:sp>
      <p:sp>
        <p:nvSpPr>
          <p:cNvPr name="TextBox 9" id="9"/>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10" id="10"/>
          <p:cNvSpPr txBox="true"/>
          <p:nvPr/>
        </p:nvSpPr>
        <p:spPr>
          <a:xfrm rot="0">
            <a:off x="267093" y="4861914"/>
            <a:ext cx="7025814" cy="1984859"/>
          </a:xfrm>
          <a:prstGeom prst="rect">
            <a:avLst/>
          </a:prstGeom>
        </p:spPr>
        <p:txBody>
          <a:bodyPr anchor="t" rtlCol="false" tIns="0" lIns="0" bIns="0" rIns="0">
            <a:spAutoFit/>
          </a:bodyPr>
          <a:lstStyle/>
          <a:p>
            <a:pPr algn="ctr">
              <a:lnSpc>
                <a:spcPts val="5105"/>
              </a:lnSpc>
            </a:pPr>
            <a:r>
              <a:rPr lang="en-US" sz="3403" spc="3">
                <a:solidFill>
                  <a:srgbClr val="12C91A"/>
                </a:solidFill>
                <a:latin typeface="Aerospace bold"/>
                <a:ea typeface="Aerospace bold"/>
                <a:cs typeface="Aerospace bold"/>
                <a:sym typeface="Aerospace bold"/>
              </a:rPr>
              <a:t>Μαραθώνιος Ανακύκλωσης</a:t>
            </a:r>
          </a:p>
          <a:p>
            <a:pPr algn="ctr">
              <a:lnSpc>
                <a:spcPts val="5105"/>
              </a:lnSpc>
            </a:pPr>
            <a:r>
              <a:rPr lang="en-US" sz="3403" spc="3">
                <a:solidFill>
                  <a:srgbClr val="12C91A"/>
                </a:solidFill>
                <a:latin typeface="Aerospace bold"/>
                <a:ea typeface="Aerospace bold"/>
                <a:cs typeface="Aerospace bold"/>
                <a:sym typeface="Aerospace bold"/>
              </a:rPr>
              <a:t> </a:t>
            </a:r>
          </a:p>
          <a:p>
            <a:pPr algn="ctr">
              <a:lnSpc>
                <a:spcPts val="5105"/>
              </a:lnSpc>
            </a:pPr>
            <a:r>
              <a:rPr lang="en-US" sz="3403" spc="3">
                <a:solidFill>
                  <a:srgbClr val="12C91A"/>
                </a:solidFill>
                <a:latin typeface="Aerospace bold"/>
                <a:ea typeface="Aerospace bold"/>
                <a:cs typeface="Aerospace bold"/>
                <a:sym typeface="Aerospace bold"/>
              </a:rPr>
              <a:t>Πακέτο Εκπαιδευτικού Υλικού </a:t>
            </a:r>
          </a:p>
        </p:txBody>
      </p:sp>
      <p:sp>
        <p:nvSpPr>
          <p:cNvPr name="TextBox 11" id="11"/>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462336" y="9670187"/>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8305617"/>
        </p:xfrm>
        <a:graphic>
          <a:graphicData uri="http://schemas.openxmlformats.org/drawingml/2006/table">
            <a:tbl>
              <a:tblPr/>
              <a:tblGrid>
                <a:gridCol w="2896181"/>
                <a:gridCol w="1624063"/>
                <a:gridCol w="1380416"/>
                <a:gridCol w="863230"/>
              </a:tblGrid>
              <a:tr h="629352">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ΑΠΑΡΑΙΤΗΤΑ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ΚΟΣΤΟΣ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399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Τοποθεσία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52">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Σακούλες συλλογής απορριμάτων</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52">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Γάντια Ασφαλείας, Ρούχα υψηλής ορατότητας (Hi Vis)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9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09">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73425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31396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90664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49602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500297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52567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605230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57500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709673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609905"/>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818975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71245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923515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936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7"/>
            <a:stretch>
              <a:fillRect l="0" t="0" r="0" b="0"/>
            </a:stretch>
          </a:blipFill>
        </p:spPr>
      </p:sp>
      <p:sp>
        <p:nvSpPr>
          <p:cNvPr name="Freeform 20" id="20"/>
          <p:cNvSpPr/>
          <p:nvPr/>
        </p:nvSpPr>
        <p:spPr>
          <a:xfrm flipH="false" flipV="false" rot="0">
            <a:off x="534205" y="518388"/>
            <a:ext cx="998946" cy="998946"/>
          </a:xfrm>
          <a:custGeom>
            <a:avLst/>
            <a:gdLst/>
            <a:ahLst/>
            <a:cxnLst/>
            <a:rect r="r" b="b" t="t" l="l"/>
            <a:pathLst>
              <a:path h="998946" w="998946">
                <a:moveTo>
                  <a:pt x="0" y="0"/>
                </a:moveTo>
                <a:lnTo>
                  <a:pt x="998946" y="0"/>
                </a:lnTo>
                <a:lnTo>
                  <a:pt x="998946" y="998946"/>
                </a:lnTo>
                <a:lnTo>
                  <a:pt x="0" y="998946"/>
                </a:lnTo>
                <a:lnTo>
                  <a:pt x="0" y="0"/>
                </a:lnTo>
                <a:close/>
              </a:path>
            </a:pathLst>
          </a:custGeom>
          <a:blipFill>
            <a:blip r:embed="rId8"/>
            <a:stretch>
              <a:fillRect l="0" t="0" r="0" b="0"/>
            </a:stretch>
          </a:blipFill>
        </p:spPr>
      </p:sp>
      <p:sp>
        <p:nvSpPr>
          <p:cNvPr name="Freeform 21" id="21"/>
          <p:cNvSpPr/>
          <p:nvPr/>
        </p:nvSpPr>
        <p:spPr>
          <a:xfrm flipH="false" flipV="false" rot="0">
            <a:off x="6207686" y="421547"/>
            <a:ext cx="1192628" cy="1192628"/>
          </a:xfrm>
          <a:custGeom>
            <a:avLst/>
            <a:gdLst/>
            <a:ahLst/>
            <a:cxnLst/>
            <a:rect r="r" b="b" t="t" l="l"/>
            <a:pathLst>
              <a:path h="1192628" w="1192628">
                <a:moveTo>
                  <a:pt x="0" y="0"/>
                </a:moveTo>
                <a:lnTo>
                  <a:pt x="1192628" y="0"/>
                </a:lnTo>
                <a:lnTo>
                  <a:pt x="1192628" y="1192628"/>
                </a:lnTo>
                <a:lnTo>
                  <a:pt x="0" y="1192628"/>
                </a:lnTo>
                <a:lnTo>
                  <a:pt x="0" y="0"/>
                </a:lnTo>
                <a:close/>
              </a:path>
            </a:pathLst>
          </a:custGeom>
          <a:blipFill>
            <a:blip r:embed="rId9"/>
            <a:stretch>
              <a:fillRect l="0" t="0" r="0" b="0"/>
            </a:stretch>
          </a:blipFill>
        </p:spPr>
      </p:sp>
      <p:sp>
        <p:nvSpPr>
          <p:cNvPr name="TextBox 22" id="22"/>
          <p:cNvSpPr txBox="true"/>
          <p:nvPr/>
        </p:nvSpPr>
        <p:spPr>
          <a:xfrm rot="0">
            <a:off x="1003244" y="249905"/>
            <a:ext cx="6053473" cy="506095"/>
          </a:xfrm>
          <a:prstGeom prst="rect">
            <a:avLst/>
          </a:prstGeom>
        </p:spPr>
        <p:txBody>
          <a:bodyPr anchor="t" rtlCol="false" tIns="0" lIns="0" bIns="0" rIns="0">
            <a:spAutoFit/>
          </a:bodyPr>
          <a:lstStyle/>
          <a:p>
            <a:pPr algn="ctr">
              <a:lnSpc>
                <a:spcPts val="3409"/>
              </a:lnSpc>
            </a:pPr>
            <a:r>
              <a:rPr lang="en-US" sz="3099" spc="46">
                <a:solidFill>
                  <a:srgbClr val="12C91A"/>
                </a:solidFill>
                <a:latin typeface="Aerospace bold"/>
                <a:ea typeface="Aerospace bold"/>
                <a:cs typeface="Aerospace bold"/>
                <a:sym typeface="Aerospace bold"/>
              </a:rPr>
              <a:t>Μαραθώνιος Ανακύκλωσης </a:t>
            </a:r>
          </a:p>
        </p:txBody>
      </p:sp>
      <p:sp>
        <p:nvSpPr>
          <p:cNvPr name="TextBox 23" id="23"/>
          <p:cNvSpPr txBox="true"/>
          <p:nvPr/>
        </p:nvSpPr>
        <p:spPr>
          <a:xfrm rot="0">
            <a:off x="1608434" y="793084"/>
            <a:ext cx="4554565"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Κατάλογος Απαραίτητων</a:t>
            </a:r>
          </a:p>
        </p:txBody>
      </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535610"/>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412085" y="1420493"/>
          <a:ext cx="6855576" cy="8210367"/>
        </p:xfrm>
        <a:graphic>
          <a:graphicData uri="http://schemas.openxmlformats.org/drawingml/2006/table">
            <a:tbl>
              <a:tblPr/>
              <a:tblGrid>
                <a:gridCol w="2932852"/>
                <a:gridCol w="1679120"/>
                <a:gridCol w="1380391"/>
                <a:gridCol w="863214"/>
              </a:tblGrid>
              <a:tr h="629360">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ΚΑΘΗΚΟΝΤΑ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ΠΡΟΘΕΣΜΙΑ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4003">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Καθορισμός Ημερομηνίας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Προσδιορισμός Τοποθεσίας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Επικοινωνία με τον Δήμο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6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Δημιουργία και Μοίρασμα Αφίσας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Εγγραφή Εθελοντών</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1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77949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37839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92190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46541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90238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50655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703452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54770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815612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66431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918701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47993" y="9801423"/>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7"/>
            <a:stretch>
              <a:fillRect l="0" t="0" r="0" b="0"/>
            </a:stretch>
          </a:blipFill>
        </p:spPr>
      </p:sp>
      <p:sp>
        <p:nvSpPr>
          <p:cNvPr name="TextBox 20" id="20"/>
          <p:cNvSpPr txBox="true"/>
          <p:nvPr/>
        </p:nvSpPr>
        <p:spPr>
          <a:xfrm rot="0">
            <a:off x="1033678" y="249905"/>
            <a:ext cx="6168238" cy="506095"/>
          </a:xfrm>
          <a:prstGeom prst="rect">
            <a:avLst/>
          </a:prstGeom>
        </p:spPr>
        <p:txBody>
          <a:bodyPr anchor="t" rtlCol="false" tIns="0" lIns="0" bIns="0" rIns="0">
            <a:spAutoFit/>
          </a:bodyPr>
          <a:lstStyle/>
          <a:p>
            <a:pPr algn="ctr">
              <a:lnSpc>
                <a:spcPts val="3409"/>
              </a:lnSpc>
            </a:pPr>
            <a:r>
              <a:rPr lang="en-US" sz="3099" spc="46">
                <a:solidFill>
                  <a:srgbClr val="12C91A"/>
                </a:solidFill>
                <a:latin typeface="Aerospace bold"/>
                <a:ea typeface="Aerospace bold"/>
                <a:cs typeface="Aerospace bold"/>
                <a:sym typeface="Aerospace bold"/>
              </a:rPr>
              <a:t>Μαραθώνιος Ανακύκλωσης</a:t>
            </a:r>
            <a:r>
              <a:rPr lang="en-US" sz="3099" spc="46">
                <a:solidFill>
                  <a:srgbClr val="12C91A"/>
                </a:solidFill>
                <a:latin typeface="Aerospace bold"/>
                <a:ea typeface="Aerospace bold"/>
                <a:cs typeface="Aerospace bold"/>
                <a:sym typeface="Aerospace bold"/>
              </a:rPr>
              <a:t> </a:t>
            </a:r>
          </a:p>
        </p:txBody>
      </p:sp>
      <p:sp>
        <p:nvSpPr>
          <p:cNvPr name="Freeform 21" id="21"/>
          <p:cNvSpPr/>
          <p:nvPr/>
        </p:nvSpPr>
        <p:spPr>
          <a:xfrm flipH="false" flipV="false" rot="0">
            <a:off x="644228" y="522002"/>
            <a:ext cx="998946" cy="998946"/>
          </a:xfrm>
          <a:custGeom>
            <a:avLst/>
            <a:gdLst/>
            <a:ahLst/>
            <a:cxnLst/>
            <a:rect r="r" b="b" t="t" l="l"/>
            <a:pathLst>
              <a:path h="998946" w="998946">
                <a:moveTo>
                  <a:pt x="0" y="0"/>
                </a:moveTo>
                <a:lnTo>
                  <a:pt x="998946" y="0"/>
                </a:lnTo>
                <a:lnTo>
                  <a:pt x="998946" y="998947"/>
                </a:lnTo>
                <a:lnTo>
                  <a:pt x="0" y="998947"/>
                </a:lnTo>
                <a:lnTo>
                  <a:pt x="0" y="0"/>
                </a:lnTo>
                <a:close/>
              </a:path>
            </a:pathLst>
          </a:custGeom>
          <a:blipFill>
            <a:blip r:embed="rId8"/>
            <a:stretch>
              <a:fillRect l="0" t="0" r="0" b="0"/>
            </a:stretch>
          </a:blipFill>
        </p:spPr>
      </p:sp>
      <p:sp>
        <p:nvSpPr>
          <p:cNvPr name="Freeform 22" id="22"/>
          <p:cNvSpPr/>
          <p:nvPr/>
        </p:nvSpPr>
        <p:spPr>
          <a:xfrm flipH="false" flipV="false" rot="0">
            <a:off x="6178263" y="508215"/>
            <a:ext cx="1026522" cy="1026522"/>
          </a:xfrm>
          <a:custGeom>
            <a:avLst/>
            <a:gdLst/>
            <a:ahLst/>
            <a:cxnLst/>
            <a:rect r="r" b="b" t="t" l="l"/>
            <a:pathLst>
              <a:path h="1026522" w="1026522">
                <a:moveTo>
                  <a:pt x="0" y="0"/>
                </a:moveTo>
                <a:lnTo>
                  <a:pt x="1026522" y="0"/>
                </a:lnTo>
                <a:lnTo>
                  <a:pt x="1026522" y="1026522"/>
                </a:lnTo>
                <a:lnTo>
                  <a:pt x="0" y="1026522"/>
                </a:lnTo>
                <a:lnTo>
                  <a:pt x="0" y="0"/>
                </a:lnTo>
                <a:close/>
              </a:path>
            </a:pathLst>
          </a:custGeom>
          <a:blipFill>
            <a:blip r:embed="rId9"/>
            <a:stretch>
              <a:fillRect l="0" t="0" r="0" b="0"/>
            </a:stretch>
          </a:blipFill>
        </p:spPr>
      </p:sp>
      <p:sp>
        <p:nvSpPr>
          <p:cNvPr name="TextBox 23" id="23"/>
          <p:cNvSpPr txBox="true"/>
          <p:nvPr/>
        </p:nvSpPr>
        <p:spPr>
          <a:xfrm rot="0">
            <a:off x="1516505" y="787214"/>
            <a:ext cx="4738421"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Κατάλογος Υποχρεώσεων </a:t>
            </a:r>
          </a:p>
        </p:txBody>
      </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bg>
      <p:bgPr>
        <a:solidFill>
          <a:srgbClr val="93F598"/>
        </a:solidFill>
      </p:bgPr>
    </p:bg>
    <p:spTree>
      <p:nvGrpSpPr>
        <p:cNvPr id="1" name=""/>
        <p:cNvGrpSpPr/>
        <p:nvPr/>
      </p:nvGrpSpPr>
      <p:grpSpPr>
        <a:xfrm>
          <a:off x="0" y="0"/>
          <a:ext cx="0" cy="0"/>
          <a:chOff x="0" y="0"/>
          <a:chExt cx="0" cy="0"/>
        </a:xfrm>
      </p:grpSpPr>
      <p:sp>
        <p:nvSpPr>
          <p:cNvPr name="Freeform 2" id="2"/>
          <p:cNvSpPr/>
          <p:nvPr/>
        </p:nvSpPr>
        <p:spPr>
          <a:xfrm flipH="false" flipV="false" rot="-1978926">
            <a:off x="-78468" y="-4008216"/>
            <a:ext cx="8144898" cy="7666385"/>
          </a:xfrm>
          <a:custGeom>
            <a:avLst/>
            <a:gdLst/>
            <a:ahLst/>
            <a:cxnLst/>
            <a:rect r="r" b="b" t="t" l="l"/>
            <a:pathLst>
              <a:path h="7666385" w="8144898">
                <a:moveTo>
                  <a:pt x="0" y="0"/>
                </a:moveTo>
                <a:lnTo>
                  <a:pt x="8144898" y="0"/>
                </a:lnTo>
                <a:lnTo>
                  <a:pt x="8144898" y="7666385"/>
                </a:lnTo>
                <a:lnTo>
                  <a:pt x="0" y="7666385"/>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557251">
            <a:off x="-3865224" y="5818398"/>
            <a:ext cx="8144898" cy="7666385"/>
          </a:xfrm>
          <a:custGeom>
            <a:avLst/>
            <a:gdLst/>
            <a:ahLst/>
            <a:cxnLst/>
            <a:rect r="r" b="b" t="t" l="l"/>
            <a:pathLst>
              <a:path h="7666385" w="8144898">
                <a:moveTo>
                  <a:pt x="0" y="0"/>
                </a:moveTo>
                <a:lnTo>
                  <a:pt x="8144898" y="0"/>
                </a:lnTo>
                <a:lnTo>
                  <a:pt x="8144898" y="7666385"/>
                </a:lnTo>
                <a:lnTo>
                  <a:pt x="0" y="7666385"/>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2134420" y="5663880"/>
            <a:ext cx="3291160" cy="1515907"/>
          </a:xfrm>
          <a:custGeom>
            <a:avLst/>
            <a:gdLst/>
            <a:ahLst/>
            <a:cxnLst/>
            <a:rect r="r" b="b" t="t" l="l"/>
            <a:pathLst>
              <a:path h="1515907" w="3291160">
                <a:moveTo>
                  <a:pt x="0" y="0"/>
                </a:moveTo>
                <a:lnTo>
                  <a:pt x="3291160" y="0"/>
                </a:lnTo>
                <a:lnTo>
                  <a:pt x="3291160" y="1515908"/>
                </a:lnTo>
                <a:lnTo>
                  <a:pt x="0" y="1515908"/>
                </a:lnTo>
                <a:lnTo>
                  <a:pt x="0" y="0"/>
                </a:lnTo>
                <a:close/>
              </a:path>
            </a:pathLst>
          </a:custGeom>
          <a:blipFill>
            <a:blip r:embed="rId4">
              <a:extLst>
                <a:ext uri="{96DAC541-7B7A-43D3-8B79-37D633B846F1}">
                  <asvg:svgBlip xmlns:asvg="http://schemas.microsoft.com/office/drawing/2016/SVG/main" r:embed="rId5"/>
                </a:ext>
              </a:extLst>
            </a:blip>
            <a:stretch>
              <a:fillRect l="0" t="0" r="0" b="-227149"/>
            </a:stretch>
          </a:blipFill>
        </p:spPr>
      </p:sp>
      <p:sp>
        <p:nvSpPr>
          <p:cNvPr name="Freeform 5" id="5"/>
          <p:cNvSpPr/>
          <p:nvPr/>
        </p:nvSpPr>
        <p:spPr>
          <a:xfrm flipH="false" flipV="false" rot="0">
            <a:off x="1916630" y="3118430"/>
            <a:ext cx="3726741" cy="2846298"/>
          </a:xfrm>
          <a:custGeom>
            <a:avLst/>
            <a:gdLst/>
            <a:ahLst/>
            <a:cxnLst/>
            <a:rect r="r" b="b" t="t" l="l"/>
            <a:pathLst>
              <a:path h="2846298" w="3726741">
                <a:moveTo>
                  <a:pt x="0" y="0"/>
                </a:moveTo>
                <a:lnTo>
                  <a:pt x="3726740" y="0"/>
                </a:lnTo>
                <a:lnTo>
                  <a:pt x="3726740" y="2846299"/>
                </a:lnTo>
                <a:lnTo>
                  <a:pt x="0" y="2846299"/>
                </a:lnTo>
                <a:lnTo>
                  <a:pt x="0" y="0"/>
                </a:lnTo>
                <a:close/>
              </a:path>
            </a:pathLst>
          </a:custGeom>
          <a:blipFill>
            <a:blip r:embed="rId6"/>
            <a:stretch>
              <a:fillRect l="0" t="0" r="0" b="0"/>
            </a:stretch>
          </a:blipFill>
        </p:spPr>
      </p:sp>
      <p:grpSp>
        <p:nvGrpSpPr>
          <p:cNvPr name="Group 6" id="6"/>
          <p:cNvGrpSpPr/>
          <p:nvPr/>
        </p:nvGrpSpPr>
        <p:grpSpPr>
          <a:xfrm rot="0">
            <a:off x="2389562" y="9651591"/>
            <a:ext cx="2780875" cy="759546"/>
            <a:chOff x="0" y="0"/>
            <a:chExt cx="1252744" cy="342164"/>
          </a:xfrm>
        </p:grpSpPr>
        <p:sp>
          <p:nvSpPr>
            <p:cNvPr name="Freeform 7" id="7"/>
            <p:cNvSpPr/>
            <p:nvPr/>
          </p:nvSpPr>
          <p:spPr>
            <a:xfrm flipH="false" flipV="false" rot="0">
              <a:off x="0" y="0"/>
              <a:ext cx="1252744" cy="342164"/>
            </a:xfrm>
            <a:custGeom>
              <a:avLst/>
              <a:gdLst/>
              <a:ahLst/>
              <a:cxnLst/>
              <a:rect r="r" b="b" t="t" l="l"/>
              <a:pathLst>
                <a:path h="342164" w="1252744">
                  <a:moveTo>
                    <a:pt x="161471" y="0"/>
                  </a:moveTo>
                  <a:lnTo>
                    <a:pt x="1091273" y="0"/>
                  </a:lnTo>
                  <a:cubicBezTo>
                    <a:pt x="1134098" y="0"/>
                    <a:pt x="1175169" y="17012"/>
                    <a:pt x="1205451" y="47294"/>
                  </a:cubicBezTo>
                  <a:cubicBezTo>
                    <a:pt x="1235732" y="77576"/>
                    <a:pt x="1252744" y="118646"/>
                    <a:pt x="1252744" y="161471"/>
                  </a:cubicBezTo>
                  <a:lnTo>
                    <a:pt x="1252744" y="180693"/>
                  </a:lnTo>
                  <a:cubicBezTo>
                    <a:pt x="1252744" y="269871"/>
                    <a:pt x="1180451" y="342164"/>
                    <a:pt x="1091273" y="342164"/>
                  </a:cubicBezTo>
                  <a:lnTo>
                    <a:pt x="161471" y="342164"/>
                  </a:lnTo>
                  <a:cubicBezTo>
                    <a:pt x="72293" y="342164"/>
                    <a:pt x="0" y="269871"/>
                    <a:pt x="0" y="180693"/>
                  </a:cubicBezTo>
                  <a:lnTo>
                    <a:pt x="0" y="161471"/>
                  </a:lnTo>
                  <a:cubicBezTo>
                    <a:pt x="0" y="72293"/>
                    <a:pt x="72293" y="0"/>
                    <a:pt x="161471" y="0"/>
                  </a:cubicBezTo>
                  <a:close/>
                </a:path>
              </a:pathLst>
            </a:custGeom>
            <a:solidFill>
              <a:srgbClr val="12C91A"/>
            </a:solidFill>
          </p:spPr>
        </p:sp>
        <p:sp>
          <p:nvSpPr>
            <p:cNvPr name="TextBox 8" id="8"/>
            <p:cNvSpPr txBox="true"/>
            <p:nvPr/>
          </p:nvSpPr>
          <p:spPr>
            <a:xfrm>
              <a:off x="0" y="-38100"/>
              <a:ext cx="1252744" cy="380264"/>
            </a:xfrm>
            <a:prstGeom prst="rect">
              <a:avLst/>
            </a:prstGeom>
          </p:spPr>
          <p:txBody>
            <a:bodyPr anchor="ctr" rtlCol="false" tIns="29700" lIns="29700" bIns="29700" rIns="29700"/>
            <a:lstStyle/>
            <a:p>
              <a:pPr algn="ctr">
                <a:lnSpc>
                  <a:spcPts val="1797"/>
                </a:lnSpc>
              </a:pPr>
            </a:p>
          </p:txBody>
        </p:sp>
      </p:grpSp>
      <p:sp>
        <p:nvSpPr>
          <p:cNvPr name="TextBox 9" id="9"/>
          <p:cNvSpPr txBox="true"/>
          <p:nvPr/>
        </p:nvSpPr>
        <p:spPr>
          <a:xfrm rot="0">
            <a:off x="1148978" y="1337452"/>
            <a:ext cx="5544888" cy="1733354"/>
          </a:xfrm>
          <a:prstGeom prst="rect">
            <a:avLst/>
          </a:prstGeom>
        </p:spPr>
        <p:txBody>
          <a:bodyPr anchor="t" rtlCol="false" tIns="0" lIns="0" bIns="0" rIns="0">
            <a:spAutoFit/>
          </a:bodyPr>
          <a:lstStyle/>
          <a:p>
            <a:pPr algn="ctr" marL="0" indent="0" lvl="0">
              <a:lnSpc>
                <a:spcPts val="6162"/>
              </a:lnSpc>
            </a:pPr>
            <a:r>
              <a:rPr lang="en-US" sz="6555">
                <a:solidFill>
                  <a:srgbClr val="12C91A"/>
                </a:solidFill>
                <a:latin typeface="Aerospace bold"/>
                <a:ea typeface="Aerospace bold"/>
                <a:cs typeface="Aerospace bold"/>
                <a:sym typeface="Aerospace bold"/>
              </a:rPr>
              <a:t>Διαχείρισης Αποβλήτων</a:t>
            </a:r>
          </a:p>
        </p:txBody>
      </p:sp>
      <p:sp>
        <p:nvSpPr>
          <p:cNvPr name="TextBox 10" id="10"/>
          <p:cNvSpPr txBox="true"/>
          <p:nvPr/>
        </p:nvSpPr>
        <p:spPr>
          <a:xfrm rot="0">
            <a:off x="745356" y="452185"/>
            <a:ext cx="6497251" cy="955865"/>
          </a:xfrm>
          <a:prstGeom prst="rect">
            <a:avLst/>
          </a:prstGeom>
        </p:spPr>
        <p:txBody>
          <a:bodyPr anchor="t" rtlCol="false" tIns="0" lIns="0" bIns="0" rIns="0">
            <a:spAutoFit/>
          </a:bodyPr>
          <a:lstStyle/>
          <a:p>
            <a:pPr algn="ctr" marL="0" indent="0" lvl="0">
              <a:lnSpc>
                <a:spcPts val="6162"/>
              </a:lnSpc>
            </a:pPr>
            <a:r>
              <a:rPr lang="en-US" sz="6555">
                <a:solidFill>
                  <a:srgbClr val="FFD400"/>
                </a:solidFill>
                <a:latin typeface="Aerospace bold"/>
                <a:ea typeface="Aerospace bold"/>
                <a:cs typeface="Aerospace bold"/>
                <a:sym typeface="Aerospace bold"/>
              </a:rPr>
              <a:t>Μαραθώνιος</a:t>
            </a:r>
          </a:p>
        </p:txBody>
      </p:sp>
      <p:sp>
        <p:nvSpPr>
          <p:cNvPr name="TextBox 11" id="11"/>
          <p:cNvSpPr txBox="true"/>
          <p:nvPr/>
        </p:nvSpPr>
        <p:spPr>
          <a:xfrm rot="0">
            <a:off x="1881931" y="5774505"/>
            <a:ext cx="4078982" cy="1169720"/>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DDD071"/>
                </a:solidFill>
                <a:latin typeface="Aerospace bold"/>
                <a:ea typeface="Aerospace bold"/>
                <a:cs typeface="Aerospace bold"/>
                <a:sym typeface="Aerospace bold"/>
              </a:rPr>
              <a:t>[ΕΙΣΑΓΩΓΗ ΗΜΕΡΟΜΗΝΙΑΣ]</a:t>
            </a:r>
          </a:p>
        </p:txBody>
      </p:sp>
      <p:sp>
        <p:nvSpPr>
          <p:cNvPr name="TextBox 12" id="12"/>
          <p:cNvSpPr txBox="true"/>
          <p:nvPr/>
        </p:nvSpPr>
        <p:spPr>
          <a:xfrm rot="0">
            <a:off x="2389562" y="9618269"/>
            <a:ext cx="2654855" cy="911130"/>
          </a:xfrm>
          <a:prstGeom prst="rect">
            <a:avLst/>
          </a:prstGeom>
        </p:spPr>
        <p:txBody>
          <a:bodyPr anchor="t" rtlCol="false" tIns="0" lIns="0" bIns="0" rIns="0">
            <a:spAutoFit/>
          </a:bodyPr>
          <a:lstStyle/>
          <a:p>
            <a:pPr algn="ctr">
              <a:lnSpc>
                <a:spcPts val="3437"/>
              </a:lnSpc>
            </a:pPr>
            <a:r>
              <a:rPr lang="en-US" sz="2455">
                <a:solidFill>
                  <a:srgbClr val="FED11E"/>
                </a:solidFill>
                <a:latin typeface="Aerospace bold"/>
                <a:ea typeface="Aerospace bold"/>
                <a:cs typeface="Aerospace bold"/>
                <a:sym typeface="Aerospace bold"/>
              </a:rPr>
              <a:t>[ΕΙΣΑΓΩΓΗ </a:t>
            </a:r>
          </a:p>
          <a:p>
            <a:pPr algn="ctr" marL="0" indent="0" lvl="0">
              <a:lnSpc>
                <a:spcPts val="3437"/>
              </a:lnSpc>
              <a:spcBef>
                <a:spcPct val="0"/>
              </a:spcBef>
            </a:pPr>
            <a:r>
              <a:rPr lang="en-US" sz="2455">
                <a:solidFill>
                  <a:srgbClr val="FED11E"/>
                </a:solidFill>
                <a:latin typeface="Aerospace bold"/>
                <a:ea typeface="Aerospace bold"/>
                <a:cs typeface="Aerospace bold"/>
                <a:sym typeface="Aerospace bold"/>
              </a:rPr>
              <a:t>ΩΡΑΣ]</a:t>
            </a:r>
          </a:p>
        </p:txBody>
      </p:sp>
      <p:sp>
        <p:nvSpPr>
          <p:cNvPr name="TextBox 13" id="13"/>
          <p:cNvSpPr txBox="true"/>
          <p:nvPr/>
        </p:nvSpPr>
        <p:spPr>
          <a:xfrm rot="0">
            <a:off x="248149" y="8317051"/>
            <a:ext cx="7063703" cy="1270254"/>
          </a:xfrm>
          <a:prstGeom prst="rect">
            <a:avLst/>
          </a:prstGeom>
        </p:spPr>
        <p:txBody>
          <a:bodyPr anchor="t" rtlCol="false" tIns="0" lIns="0" bIns="0" rIns="0">
            <a:spAutoFit/>
          </a:bodyPr>
          <a:lstStyle/>
          <a:p>
            <a:pPr algn="ctr" marL="0" indent="0" lvl="0">
              <a:lnSpc>
                <a:spcPts val="1967"/>
              </a:lnSpc>
            </a:pPr>
            <a:r>
              <a:rPr lang="en-US" sz="1599">
                <a:solidFill>
                  <a:srgbClr val="58414F"/>
                </a:solidFill>
                <a:latin typeface="Aerospace bold"/>
                <a:ea typeface="Aerospace bold"/>
                <a:cs typeface="Aerospace bold"/>
                <a:sym typeface="Aerospace bold"/>
              </a:rPr>
              <a:t>Φέρτε τα αδιαχώριστα απορρίματα σας και θα σας βοηθήσουμε για τη διαδικασία και το τρόπο που μπορούν να ανακυκλωθούν. Μαζί μπορούμε να κάνουμε τη διαφορά! Μην χάσετε την ευκαιρία να ενδυναμώσετε τον εαυτό σας και να συμβάλετε στη θετική αλλαγή!</a:t>
            </a:r>
          </a:p>
        </p:txBody>
      </p:sp>
      <p:sp>
        <p:nvSpPr>
          <p:cNvPr name="TextBox 14" id="14"/>
          <p:cNvSpPr txBox="true"/>
          <p:nvPr/>
        </p:nvSpPr>
        <p:spPr>
          <a:xfrm rot="0">
            <a:off x="2907820" y="7189313"/>
            <a:ext cx="1744359" cy="255281"/>
          </a:xfrm>
          <a:prstGeom prst="rect">
            <a:avLst/>
          </a:prstGeom>
        </p:spPr>
        <p:txBody>
          <a:bodyPr anchor="t" rtlCol="false" tIns="0" lIns="0" bIns="0" rIns="0">
            <a:spAutoFit/>
          </a:bodyPr>
          <a:lstStyle/>
          <a:p>
            <a:pPr algn="ctr" marL="0" indent="0" lvl="0">
              <a:lnSpc>
                <a:spcPts val="1797"/>
              </a:lnSpc>
              <a:spcBef>
                <a:spcPct val="0"/>
              </a:spcBef>
            </a:pPr>
            <a:r>
              <a:rPr lang="en-US" sz="1461">
                <a:solidFill>
                  <a:srgbClr val="58414F"/>
                </a:solidFill>
                <a:latin typeface="Jua"/>
                <a:ea typeface="Jua"/>
                <a:cs typeface="Jua"/>
                <a:sym typeface="Jua"/>
              </a:rPr>
              <a:t>Φιλοξενείται από:</a:t>
            </a:r>
          </a:p>
        </p:txBody>
      </p:sp>
      <p:sp>
        <p:nvSpPr>
          <p:cNvPr name="TextBox 15" id="15"/>
          <p:cNvSpPr txBox="true"/>
          <p:nvPr/>
        </p:nvSpPr>
        <p:spPr>
          <a:xfrm rot="0">
            <a:off x="1916630" y="7556618"/>
            <a:ext cx="4269070" cy="734247"/>
          </a:xfrm>
          <a:prstGeom prst="rect">
            <a:avLst/>
          </a:prstGeom>
        </p:spPr>
        <p:txBody>
          <a:bodyPr anchor="t" rtlCol="false" tIns="0" lIns="0" bIns="0" rIns="0">
            <a:spAutoFit/>
          </a:bodyPr>
          <a:lstStyle/>
          <a:p>
            <a:pPr algn="ctr" marL="0" indent="0" lvl="0">
              <a:lnSpc>
                <a:spcPts val="2651"/>
              </a:lnSpc>
            </a:pPr>
            <a:r>
              <a:rPr lang="en-US" sz="2455">
                <a:solidFill>
                  <a:srgbClr val="58414F"/>
                </a:solidFill>
                <a:latin typeface="Aerospace bold"/>
                <a:ea typeface="Aerospace bold"/>
                <a:cs typeface="Aerospace bold"/>
                <a:sym typeface="Aerospace bold"/>
              </a:rPr>
              <a:t>[ΕΙΣΑΓΩΓΗ ΚΕΝΤΡΟΥ ΚΑΙ ΘΕΣΗΣ]</a:t>
            </a:r>
          </a:p>
        </p:txBody>
      </p:sp>
      <p:sp>
        <p:nvSpPr>
          <p:cNvPr name="Freeform 16" id="16"/>
          <p:cNvSpPr/>
          <p:nvPr/>
        </p:nvSpPr>
        <p:spPr>
          <a:xfrm flipH="false" flipV="false" rot="-6557251">
            <a:off x="5770146" y="1688030"/>
            <a:ext cx="8144898" cy="7666385"/>
          </a:xfrm>
          <a:custGeom>
            <a:avLst/>
            <a:gdLst/>
            <a:ahLst/>
            <a:cxnLst/>
            <a:rect r="r" b="b" t="t" l="l"/>
            <a:pathLst>
              <a:path h="7666385" w="8144898">
                <a:moveTo>
                  <a:pt x="0" y="0"/>
                </a:moveTo>
                <a:lnTo>
                  <a:pt x="8144898" y="0"/>
                </a:lnTo>
                <a:lnTo>
                  <a:pt x="8144898" y="7666385"/>
                </a:lnTo>
                <a:lnTo>
                  <a:pt x="0" y="7666385"/>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312730" y="10237465"/>
            <a:ext cx="1382425" cy="308166"/>
          </a:xfrm>
          <a:custGeom>
            <a:avLst/>
            <a:gdLst/>
            <a:ahLst/>
            <a:cxnLst/>
            <a:rect r="r" b="b" t="t" l="l"/>
            <a:pathLst>
              <a:path h="308166" w="1382425">
                <a:moveTo>
                  <a:pt x="0" y="0"/>
                </a:moveTo>
                <a:lnTo>
                  <a:pt x="1382425" y="0"/>
                </a:lnTo>
                <a:lnTo>
                  <a:pt x="1382425" y="308165"/>
                </a:lnTo>
                <a:lnTo>
                  <a:pt x="0" y="308165"/>
                </a:lnTo>
                <a:lnTo>
                  <a:pt x="0" y="0"/>
                </a:lnTo>
                <a:close/>
              </a:path>
            </a:pathLst>
          </a:custGeom>
          <a:blipFill>
            <a:blip r:embed="rId7"/>
            <a:stretch>
              <a:fillRect l="0" t="0" r="0" b="0"/>
            </a:stretch>
          </a:blipFill>
        </p:spPr>
      </p:sp>
      <p:sp>
        <p:nvSpPr>
          <p:cNvPr name="Freeform 18" id="18"/>
          <p:cNvSpPr/>
          <p:nvPr/>
        </p:nvSpPr>
        <p:spPr>
          <a:xfrm flipH="false" flipV="false" rot="0">
            <a:off x="6798000" y="103766"/>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8"/>
            <a:stretch>
              <a:fillRect l="0" t="0" r="0" b="0"/>
            </a:stretch>
          </a:blipFill>
        </p:spPr>
      </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4265" y="1149945"/>
            <a:ext cx="2423036" cy="3072127"/>
          </a:xfrm>
          <a:custGeom>
            <a:avLst/>
            <a:gdLst/>
            <a:ahLst/>
            <a:cxnLst/>
            <a:rect r="r" b="b" t="t" l="l"/>
            <a:pathLst>
              <a:path h="3072127" w="2423036">
                <a:moveTo>
                  <a:pt x="0" y="0"/>
                </a:moveTo>
                <a:lnTo>
                  <a:pt x="2423036" y="0"/>
                </a:lnTo>
                <a:lnTo>
                  <a:pt x="2423036"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3093997" y="8013563"/>
            <a:ext cx="977756" cy="977756"/>
          </a:xfrm>
          <a:custGeom>
            <a:avLst/>
            <a:gdLst/>
            <a:ahLst/>
            <a:cxnLst/>
            <a:rect r="r" b="b" t="t" l="l"/>
            <a:pathLst>
              <a:path h="977756" w="977756">
                <a:moveTo>
                  <a:pt x="0" y="0"/>
                </a:moveTo>
                <a:lnTo>
                  <a:pt x="977755" y="0"/>
                </a:lnTo>
                <a:lnTo>
                  <a:pt x="977755" y="977756"/>
                </a:lnTo>
                <a:lnTo>
                  <a:pt x="0" y="977756"/>
                </a:lnTo>
                <a:lnTo>
                  <a:pt x="0" y="0"/>
                </a:lnTo>
                <a:close/>
              </a:path>
            </a:pathLst>
          </a:custGeom>
          <a:blipFill>
            <a:blip r:embed="rId6"/>
            <a:stretch>
              <a:fillRect l="0" t="0" r="0" b="0"/>
            </a:stretch>
          </a:blipFill>
        </p:spPr>
      </p:sp>
      <p:sp>
        <p:nvSpPr>
          <p:cNvPr name="Freeform 6" id="6"/>
          <p:cNvSpPr/>
          <p:nvPr/>
        </p:nvSpPr>
        <p:spPr>
          <a:xfrm flipH="false" flipV="false" rot="0">
            <a:off x="2465126" y="7213868"/>
            <a:ext cx="2629749" cy="2169543"/>
          </a:xfrm>
          <a:custGeom>
            <a:avLst/>
            <a:gdLst/>
            <a:ahLst/>
            <a:cxnLst/>
            <a:rect r="r" b="b" t="t" l="l"/>
            <a:pathLst>
              <a:path h="2169543" w="2629749">
                <a:moveTo>
                  <a:pt x="0" y="0"/>
                </a:moveTo>
                <a:lnTo>
                  <a:pt x="2629748" y="0"/>
                </a:lnTo>
                <a:lnTo>
                  <a:pt x="2629748" y="2169543"/>
                </a:lnTo>
                <a:lnTo>
                  <a:pt x="0" y="216954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4991869" y="8506313"/>
            <a:ext cx="970013" cy="970013"/>
          </a:xfrm>
          <a:custGeom>
            <a:avLst/>
            <a:gdLst/>
            <a:ahLst/>
            <a:cxnLst/>
            <a:rect r="r" b="b" t="t" l="l"/>
            <a:pathLst>
              <a:path h="970013" w="970013">
                <a:moveTo>
                  <a:pt x="0" y="0"/>
                </a:moveTo>
                <a:lnTo>
                  <a:pt x="970014" y="0"/>
                </a:lnTo>
                <a:lnTo>
                  <a:pt x="970014" y="970013"/>
                </a:lnTo>
                <a:lnTo>
                  <a:pt x="0" y="970013"/>
                </a:lnTo>
                <a:lnTo>
                  <a:pt x="0" y="0"/>
                </a:lnTo>
                <a:close/>
              </a:path>
            </a:pathLst>
          </a:custGeom>
          <a:blipFill>
            <a:blip r:embed="rId9"/>
            <a:stretch>
              <a:fillRect l="0" t="0" r="0" b="0"/>
            </a:stretch>
          </a:blipFill>
        </p:spPr>
      </p:sp>
      <p:sp>
        <p:nvSpPr>
          <p:cNvPr name="TextBox 8" id="8"/>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9" id="9"/>
          <p:cNvSpPr txBox="true"/>
          <p:nvPr/>
        </p:nvSpPr>
        <p:spPr>
          <a:xfrm rot="0">
            <a:off x="478823" y="4315966"/>
            <a:ext cx="7081177" cy="2632558"/>
          </a:xfrm>
          <a:prstGeom prst="rect">
            <a:avLst/>
          </a:prstGeom>
        </p:spPr>
        <p:txBody>
          <a:bodyPr anchor="t" rtlCol="false" tIns="0" lIns="0" bIns="0" rIns="0">
            <a:spAutoFit/>
          </a:bodyPr>
          <a:lstStyle/>
          <a:p>
            <a:pPr algn="ctr">
              <a:lnSpc>
                <a:spcPts val="5105"/>
              </a:lnSpc>
            </a:pPr>
            <a:r>
              <a:rPr lang="en-US" sz="3403" spc="3">
                <a:solidFill>
                  <a:srgbClr val="12C91A"/>
                </a:solidFill>
                <a:latin typeface="Aerospace bold"/>
                <a:ea typeface="Aerospace bold"/>
                <a:cs typeface="Aerospace bold"/>
                <a:sym typeface="Aerospace bold"/>
              </a:rPr>
              <a:t>Υπαίθρια Αγορά Μεταχειρισμένων Ειδών </a:t>
            </a:r>
          </a:p>
          <a:p>
            <a:pPr algn="ctr">
              <a:lnSpc>
                <a:spcPts val="5105"/>
              </a:lnSpc>
            </a:pPr>
          </a:p>
          <a:p>
            <a:pPr algn="ctr">
              <a:lnSpc>
                <a:spcPts val="5105"/>
              </a:lnSpc>
            </a:pPr>
            <a:r>
              <a:rPr lang="en-US" sz="3403" spc="3">
                <a:solidFill>
                  <a:srgbClr val="12C91A"/>
                </a:solidFill>
                <a:latin typeface="Aerospace bold"/>
                <a:ea typeface="Aerospace bold"/>
                <a:cs typeface="Aerospace bold"/>
                <a:sym typeface="Aerospace bold"/>
              </a:rPr>
              <a:t>Πακέτο Εκπαιδευτικού Υλικού </a:t>
            </a:r>
          </a:p>
        </p:txBody>
      </p:sp>
      <p:sp>
        <p:nvSpPr>
          <p:cNvPr name="TextBox 10" id="10"/>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462336" y="9535610"/>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8115117"/>
        </p:xfrm>
        <a:graphic>
          <a:graphicData uri="http://schemas.openxmlformats.org/drawingml/2006/table">
            <a:tbl>
              <a:tblPr/>
              <a:tblGrid>
                <a:gridCol w="2749282"/>
                <a:gridCol w="1770962"/>
                <a:gridCol w="1380416"/>
                <a:gridCol w="863230"/>
              </a:tblGrid>
              <a:tr h="629369">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ΑΠΑΡΑΙΤΗΤΑ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ΚΟΣΤΟΣ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401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Τοποθεσία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Αναψυκτικά</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Πάγκος πώλησης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Πωλητές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Ψυχαγωγία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10">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2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7699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926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8153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4047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91561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42878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93243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45513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804451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54816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0">
            <a:off x="503771" y="9801423"/>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7"/>
            <a:stretch>
              <a:fillRect l="0" t="0" r="0" b="0"/>
            </a:stretch>
          </a:blipFill>
        </p:spPr>
      </p:sp>
      <p:sp>
        <p:nvSpPr>
          <p:cNvPr name="Freeform 19" id="19"/>
          <p:cNvSpPr/>
          <p:nvPr/>
        </p:nvSpPr>
        <p:spPr>
          <a:xfrm flipH="false" flipV="false" rot="0">
            <a:off x="6255737" y="286216"/>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8"/>
            <a:stretch>
              <a:fillRect l="0" t="0" r="0" b="0"/>
            </a:stretch>
          </a:blipFill>
        </p:spPr>
      </p:sp>
      <p:sp>
        <p:nvSpPr>
          <p:cNvPr name="Freeform 20" id="20"/>
          <p:cNvSpPr/>
          <p:nvPr/>
        </p:nvSpPr>
        <p:spPr>
          <a:xfrm flipH="false" flipV="false" rot="0">
            <a:off x="503771" y="286216"/>
            <a:ext cx="1134277" cy="1134277"/>
          </a:xfrm>
          <a:custGeom>
            <a:avLst/>
            <a:gdLst/>
            <a:ahLst/>
            <a:cxnLst/>
            <a:rect r="r" b="b" t="t" l="l"/>
            <a:pathLst>
              <a:path h="1134277" w="1134277">
                <a:moveTo>
                  <a:pt x="0" y="0"/>
                </a:moveTo>
                <a:lnTo>
                  <a:pt x="1134277" y="0"/>
                </a:lnTo>
                <a:lnTo>
                  <a:pt x="1134277" y="1134277"/>
                </a:lnTo>
                <a:lnTo>
                  <a:pt x="0" y="1134277"/>
                </a:lnTo>
                <a:lnTo>
                  <a:pt x="0" y="0"/>
                </a:lnTo>
                <a:close/>
              </a:path>
            </a:pathLst>
          </a:custGeom>
          <a:blipFill>
            <a:blip r:embed="rId9"/>
            <a:stretch>
              <a:fillRect l="0" t="0" r="0" b="0"/>
            </a:stretch>
          </a:blipFill>
        </p:spPr>
      </p:sp>
      <p:sp>
        <p:nvSpPr>
          <p:cNvPr name="TextBox 21" id="21"/>
          <p:cNvSpPr txBox="true"/>
          <p:nvPr/>
        </p:nvSpPr>
        <p:spPr>
          <a:xfrm rot="0">
            <a:off x="1251964" y="-20403"/>
            <a:ext cx="5509735" cy="923925"/>
          </a:xfrm>
          <a:prstGeom prst="rect">
            <a:avLst/>
          </a:prstGeom>
        </p:spPr>
        <p:txBody>
          <a:bodyPr anchor="t" rtlCol="false" tIns="0" lIns="0" bIns="0" rIns="0">
            <a:spAutoFit/>
          </a:bodyPr>
          <a:lstStyle/>
          <a:p>
            <a:pPr algn="ctr">
              <a:lnSpc>
                <a:spcPts val="3300"/>
              </a:lnSpc>
            </a:pPr>
            <a:r>
              <a:rPr lang="en-US" sz="3000" spc="44">
                <a:solidFill>
                  <a:srgbClr val="12C91A"/>
                </a:solidFill>
                <a:latin typeface="Aerospace bold"/>
                <a:ea typeface="Aerospace bold"/>
                <a:cs typeface="Aerospace bold"/>
                <a:sym typeface="Aerospace bold"/>
              </a:rPr>
              <a:t>Υπαίθρια Αγορά Πώλησης Μεταχειρισμένων</a:t>
            </a:r>
          </a:p>
        </p:txBody>
      </p:sp>
      <p:sp>
        <p:nvSpPr>
          <p:cNvPr name="TextBox 22" id="22"/>
          <p:cNvSpPr txBox="true"/>
          <p:nvPr/>
        </p:nvSpPr>
        <p:spPr>
          <a:xfrm rot="0">
            <a:off x="1576872" y="855897"/>
            <a:ext cx="4617688"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Κατάλογος Απαραίτητων</a:t>
            </a:r>
          </a:p>
        </p:txBody>
      </p:sp>
      <p:sp>
        <p:nvSpPr>
          <p:cNvPr name="Freeform 23" id="23"/>
          <p:cNvSpPr/>
          <p:nvPr/>
        </p:nvSpPr>
        <p:spPr>
          <a:xfrm flipH="false" flipV="false" rot="5400000">
            <a:off x="6691524" y="908865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462336" y="9728964"/>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8496117"/>
        </p:xfrm>
        <a:graphic>
          <a:graphicData uri="http://schemas.openxmlformats.org/drawingml/2006/table">
            <a:tbl>
              <a:tblPr/>
              <a:tblGrid>
                <a:gridCol w="2749282"/>
                <a:gridCol w="1770962"/>
                <a:gridCol w="1380416"/>
                <a:gridCol w="863230"/>
              </a:tblGrid>
              <a:tr h="629336">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ΚΑΘΗΚΟΝΤΑ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ΠΡΟΘΕΣΜΙΑ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3982">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Καθορισμός Ημερομηνίας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Οργάνωση Χώρου</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3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Δημιουργία και Μοίρασμα Αφίσας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3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Δημιουργία λίστας με προμηθευτές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3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Αποστολή προσκλήσεων στους Προμηθευτές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36">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Οργάνωση Προσκεκλημένου Ομιλητή</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Μοίρασμα Αφίσας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398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595">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706815" y="2746550"/>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32640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706815" y="3906250"/>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57929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706815" y="7913468"/>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706815" y="8426643"/>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99153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942533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10151898"/>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7"/>
            <a:stretch>
              <a:fillRect l="0" t="0" r="0" b="0"/>
            </a:stretch>
          </a:blipFill>
        </p:spPr>
      </p:sp>
      <p:sp>
        <p:nvSpPr>
          <p:cNvPr name="TextBox 20" id="20"/>
          <p:cNvSpPr txBox="true"/>
          <p:nvPr/>
        </p:nvSpPr>
        <p:spPr>
          <a:xfrm rot="0">
            <a:off x="756000" y="-47625"/>
            <a:ext cx="6511661" cy="923925"/>
          </a:xfrm>
          <a:prstGeom prst="rect">
            <a:avLst/>
          </a:prstGeom>
        </p:spPr>
        <p:txBody>
          <a:bodyPr anchor="t" rtlCol="false" tIns="0" lIns="0" bIns="0" rIns="0">
            <a:spAutoFit/>
          </a:bodyPr>
          <a:lstStyle/>
          <a:p>
            <a:pPr algn="ctr">
              <a:lnSpc>
                <a:spcPts val="3300"/>
              </a:lnSpc>
            </a:pPr>
            <a:r>
              <a:rPr lang="en-US" sz="3000" spc="44">
                <a:solidFill>
                  <a:srgbClr val="12C91A"/>
                </a:solidFill>
                <a:latin typeface="Aerospace bold"/>
                <a:ea typeface="Aerospace bold"/>
                <a:cs typeface="Aerospace bold"/>
                <a:sym typeface="Aerospace bold"/>
              </a:rPr>
              <a:t>Υπαίθρια Αγορά Πώλησης Μεταχειρισμένων</a:t>
            </a:r>
          </a:p>
        </p:txBody>
      </p:sp>
      <p:sp>
        <p:nvSpPr>
          <p:cNvPr name="Freeform 21" id="21"/>
          <p:cNvSpPr/>
          <p:nvPr/>
        </p:nvSpPr>
        <p:spPr>
          <a:xfrm flipH="false" flipV="false" rot="0">
            <a:off x="534205" y="166344"/>
            <a:ext cx="1254149" cy="1254149"/>
          </a:xfrm>
          <a:custGeom>
            <a:avLst/>
            <a:gdLst/>
            <a:ahLst/>
            <a:cxnLst/>
            <a:rect r="r" b="b" t="t" l="l"/>
            <a:pathLst>
              <a:path h="1254149" w="1254149">
                <a:moveTo>
                  <a:pt x="0" y="0"/>
                </a:moveTo>
                <a:lnTo>
                  <a:pt x="1254149" y="0"/>
                </a:lnTo>
                <a:lnTo>
                  <a:pt x="1254149" y="1254149"/>
                </a:lnTo>
                <a:lnTo>
                  <a:pt x="0" y="1254149"/>
                </a:lnTo>
                <a:lnTo>
                  <a:pt x="0" y="0"/>
                </a:lnTo>
                <a:close/>
              </a:path>
            </a:pathLst>
          </a:custGeom>
          <a:blipFill>
            <a:blip r:embed="rId8"/>
            <a:stretch>
              <a:fillRect l="0" t="0" r="0" b="0"/>
            </a:stretch>
          </a:blipFill>
        </p:spPr>
      </p:sp>
      <p:sp>
        <p:nvSpPr>
          <p:cNvPr name="Freeform 22" id="22"/>
          <p:cNvSpPr/>
          <p:nvPr/>
        </p:nvSpPr>
        <p:spPr>
          <a:xfrm flipH="false" flipV="false" rot="0">
            <a:off x="6145968" y="298800"/>
            <a:ext cx="1121693" cy="1121693"/>
          </a:xfrm>
          <a:custGeom>
            <a:avLst/>
            <a:gdLst/>
            <a:ahLst/>
            <a:cxnLst/>
            <a:rect r="r" b="b" t="t" l="l"/>
            <a:pathLst>
              <a:path h="1121693" w="1121693">
                <a:moveTo>
                  <a:pt x="0" y="0"/>
                </a:moveTo>
                <a:lnTo>
                  <a:pt x="1121693" y="0"/>
                </a:lnTo>
                <a:lnTo>
                  <a:pt x="1121693" y="1121693"/>
                </a:lnTo>
                <a:lnTo>
                  <a:pt x="0" y="1121693"/>
                </a:lnTo>
                <a:lnTo>
                  <a:pt x="0" y="0"/>
                </a:lnTo>
                <a:close/>
              </a:path>
            </a:pathLst>
          </a:custGeom>
          <a:blipFill>
            <a:blip r:embed="rId9"/>
            <a:stretch>
              <a:fillRect l="0" t="0" r="0" b="0"/>
            </a:stretch>
          </a:blipFill>
        </p:spPr>
      </p:sp>
      <p:sp>
        <p:nvSpPr>
          <p:cNvPr name="TextBox 23" id="23"/>
          <p:cNvSpPr txBox="true"/>
          <p:nvPr/>
        </p:nvSpPr>
        <p:spPr>
          <a:xfrm rot="0">
            <a:off x="1833024" y="903462"/>
            <a:ext cx="435761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Κατάλογος Υποχρεώσεων</a:t>
            </a:r>
          </a:p>
        </p:txBody>
      </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grpSp>
        <p:nvGrpSpPr>
          <p:cNvPr name="Group 2" id="2"/>
          <p:cNvGrpSpPr/>
          <p:nvPr/>
        </p:nvGrpSpPr>
        <p:grpSpPr>
          <a:xfrm rot="0">
            <a:off x="-420140" y="9824107"/>
            <a:ext cx="8290926" cy="1005095"/>
            <a:chOff x="0" y="0"/>
            <a:chExt cx="2971281" cy="360203"/>
          </a:xfrm>
        </p:grpSpPr>
        <p:sp>
          <p:nvSpPr>
            <p:cNvPr name="Freeform 3" id="3"/>
            <p:cNvSpPr/>
            <p:nvPr/>
          </p:nvSpPr>
          <p:spPr>
            <a:xfrm flipH="false" flipV="false" rot="0">
              <a:off x="0" y="0"/>
              <a:ext cx="2971281" cy="360203"/>
            </a:xfrm>
            <a:custGeom>
              <a:avLst/>
              <a:gdLst/>
              <a:ahLst/>
              <a:cxnLst/>
              <a:rect r="r" b="b" t="t" l="l"/>
              <a:pathLst>
                <a:path h="360203" w="2971281">
                  <a:moveTo>
                    <a:pt x="39219" y="0"/>
                  </a:moveTo>
                  <a:lnTo>
                    <a:pt x="2932062" y="0"/>
                  </a:lnTo>
                  <a:cubicBezTo>
                    <a:pt x="2942463" y="0"/>
                    <a:pt x="2952439" y="4132"/>
                    <a:pt x="2959794" y="11487"/>
                  </a:cubicBezTo>
                  <a:cubicBezTo>
                    <a:pt x="2967149" y="18842"/>
                    <a:pt x="2971281" y="28817"/>
                    <a:pt x="2971281" y="39219"/>
                  </a:cubicBezTo>
                  <a:lnTo>
                    <a:pt x="2971281" y="320984"/>
                  </a:lnTo>
                  <a:cubicBezTo>
                    <a:pt x="2971281" y="331386"/>
                    <a:pt x="2967149" y="341361"/>
                    <a:pt x="2959794" y="348716"/>
                  </a:cubicBezTo>
                  <a:cubicBezTo>
                    <a:pt x="2952439" y="356071"/>
                    <a:pt x="2942463" y="360203"/>
                    <a:pt x="2932062" y="360203"/>
                  </a:cubicBezTo>
                  <a:lnTo>
                    <a:pt x="39219" y="360203"/>
                  </a:lnTo>
                  <a:cubicBezTo>
                    <a:pt x="28817" y="360203"/>
                    <a:pt x="18842" y="356071"/>
                    <a:pt x="11487" y="348716"/>
                  </a:cubicBezTo>
                  <a:cubicBezTo>
                    <a:pt x="4132" y="341361"/>
                    <a:pt x="0" y="331386"/>
                    <a:pt x="0" y="320984"/>
                  </a:cubicBezTo>
                  <a:lnTo>
                    <a:pt x="0" y="39219"/>
                  </a:lnTo>
                  <a:cubicBezTo>
                    <a:pt x="0" y="28817"/>
                    <a:pt x="4132" y="18842"/>
                    <a:pt x="11487" y="11487"/>
                  </a:cubicBezTo>
                  <a:cubicBezTo>
                    <a:pt x="18842" y="4132"/>
                    <a:pt x="28817" y="0"/>
                    <a:pt x="39219" y="0"/>
                  </a:cubicBezTo>
                  <a:close/>
                </a:path>
              </a:pathLst>
            </a:custGeom>
            <a:solidFill>
              <a:srgbClr val="12C91A"/>
            </a:solidFill>
          </p:spPr>
        </p:sp>
        <p:sp>
          <p:nvSpPr>
            <p:cNvPr name="TextBox 4" id="4"/>
            <p:cNvSpPr txBox="true"/>
            <p:nvPr/>
          </p:nvSpPr>
          <p:spPr>
            <a:xfrm>
              <a:off x="0" y="-28575"/>
              <a:ext cx="2971281" cy="388778"/>
            </a:xfrm>
            <a:prstGeom prst="rect">
              <a:avLst/>
            </a:prstGeom>
          </p:spPr>
          <p:txBody>
            <a:bodyPr anchor="ctr" rtlCol="false" tIns="50800" lIns="50800" bIns="50800" rIns="50800"/>
            <a:lstStyle/>
            <a:p>
              <a:pPr algn="ctr">
                <a:lnSpc>
                  <a:spcPts val="1960"/>
                </a:lnSpc>
                <a:spcBef>
                  <a:spcPct val="0"/>
                </a:spcBef>
              </a:pPr>
            </a:p>
          </p:txBody>
        </p:sp>
      </p:grpSp>
      <p:sp>
        <p:nvSpPr>
          <p:cNvPr name="Freeform 5" id="5"/>
          <p:cNvSpPr/>
          <p:nvPr/>
        </p:nvSpPr>
        <p:spPr>
          <a:xfrm flipH="false" flipV="false" rot="0">
            <a:off x="1036274" y="1025622"/>
            <a:ext cx="5487453" cy="4170464"/>
          </a:xfrm>
          <a:custGeom>
            <a:avLst/>
            <a:gdLst/>
            <a:ahLst/>
            <a:cxnLst/>
            <a:rect r="r" b="b" t="t" l="l"/>
            <a:pathLst>
              <a:path h="4170464" w="5487453">
                <a:moveTo>
                  <a:pt x="0" y="0"/>
                </a:moveTo>
                <a:lnTo>
                  <a:pt x="5487452" y="0"/>
                </a:lnTo>
                <a:lnTo>
                  <a:pt x="5487452" y="4170464"/>
                </a:lnTo>
                <a:lnTo>
                  <a:pt x="0" y="41704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944030" y="6695289"/>
            <a:ext cx="5525019" cy="778766"/>
            <a:chOff x="0" y="0"/>
            <a:chExt cx="2883239" cy="406400"/>
          </a:xfrm>
        </p:grpSpPr>
        <p:sp>
          <p:nvSpPr>
            <p:cNvPr name="Freeform 7" id="7"/>
            <p:cNvSpPr/>
            <p:nvPr/>
          </p:nvSpPr>
          <p:spPr>
            <a:xfrm flipH="false" flipV="false" rot="0">
              <a:off x="0" y="0"/>
              <a:ext cx="2883239" cy="406400"/>
            </a:xfrm>
            <a:custGeom>
              <a:avLst/>
              <a:gdLst/>
              <a:ahLst/>
              <a:cxnLst/>
              <a:rect r="r" b="b" t="t" l="l"/>
              <a:pathLst>
                <a:path h="406400" w="2883239">
                  <a:moveTo>
                    <a:pt x="2883239" y="0"/>
                  </a:moveTo>
                  <a:lnTo>
                    <a:pt x="0" y="0"/>
                  </a:lnTo>
                  <a:lnTo>
                    <a:pt x="101600" y="203200"/>
                  </a:lnTo>
                  <a:lnTo>
                    <a:pt x="0" y="406400"/>
                  </a:lnTo>
                  <a:lnTo>
                    <a:pt x="2883239" y="406400"/>
                  </a:lnTo>
                  <a:lnTo>
                    <a:pt x="2781639" y="203200"/>
                  </a:lnTo>
                  <a:lnTo>
                    <a:pt x="2883239" y="0"/>
                  </a:lnTo>
                  <a:close/>
                </a:path>
              </a:pathLst>
            </a:custGeom>
            <a:solidFill>
              <a:srgbClr val="FED602"/>
            </a:solidFill>
          </p:spPr>
        </p:sp>
        <p:sp>
          <p:nvSpPr>
            <p:cNvPr name="TextBox 8" id="8"/>
            <p:cNvSpPr txBox="true"/>
            <p:nvPr/>
          </p:nvSpPr>
          <p:spPr>
            <a:xfrm>
              <a:off x="88900" y="-28575"/>
              <a:ext cx="2705439" cy="434975"/>
            </a:xfrm>
            <a:prstGeom prst="rect">
              <a:avLst/>
            </a:prstGeom>
          </p:spPr>
          <p:txBody>
            <a:bodyPr anchor="ctr" rtlCol="false" tIns="50800" lIns="50800" bIns="50800" rIns="50800"/>
            <a:lstStyle/>
            <a:p>
              <a:pPr algn="ctr">
                <a:lnSpc>
                  <a:spcPts val="1960"/>
                </a:lnSpc>
              </a:pPr>
            </a:p>
          </p:txBody>
        </p:sp>
      </p:grpSp>
      <p:sp>
        <p:nvSpPr>
          <p:cNvPr name="AutoShape 9" id="9"/>
          <p:cNvSpPr/>
          <p:nvPr/>
        </p:nvSpPr>
        <p:spPr>
          <a:xfrm flipV="true">
            <a:off x="1548371" y="8702952"/>
            <a:ext cx="4391142" cy="0"/>
          </a:xfrm>
          <a:prstGeom prst="line">
            <a:avLst/>
          </a:prstGeom>
          <a:ln cap="flat" w="19050">
            <a:solidFill>
              <a:srgbClr val="3B4A8C"/>
            </a:solidFill>
            <a:prstDash val="solid"/>
            <a:headEnd type="none" len="sm" w="sm"/>
            <a:tailEnd type="none" len="sm" w="sm"/>
          </a:ln>
        </p:spPr>
      </p:sp>
      <p:sp>
        <p:nvSpPr>
          <p:cNvPr name="Freeform 10" id="10"/>
          <p:cNvSpPr/>
          <p:nvPr/>
        </p:nvSpPr>
        <p:spPr>
          <a:xfrm flipH="false" flipV="false" rot="0">
            <a:off x="5289516" y="829766"/>
            <a:ext cx="1774177" cy="1774177"/>
          </a:xfrm>
          <a:custGeom>
            <a:avLst/>
            <a:gdLst/>
            <a:ahLst/>
            <a:cxnLst/>
            <a:rect r="r" b="b" t="t" l="l"/>
            <a:pathLst>
              <a:path h="1774177" w="1774177">
                <a:moveTo>
                  <a:pt x="0" y="0"/>
                </a:moveTo>
                <a:lnTo>
                  <a:pt x="1774177" y="0"/>
                </a:lnTo>
                <a:lnTo>
                  <a:pt x="1774177" y="1774177"/>
                </a:lnTo>
                <a:lnTo>
                  <a:pt x="0" y="17741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0">
            <a:off x="5353757" y="864871"/>
            <a:ext cx="1623255" cy="1623255"/>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ED602"/>
            </a:solidFill>
          </p:spPr>
        </p:sp>
        <p:sp>
          <p:nvSpPr>
            <p:cNvPr name="TextBox 13" id="13"/>
            <p:cNvSpPr txBox="true"/>
            <p:nvPr/>
          </p:nvSpPr>
          <p:spPr>
            <a:xfrm>
              <a:off x="152400" y="123825"/>
              <a:ext cx="508000" cy="536575"/>
            </a:xfrm>
            <a:prstGeom prst="rect">
              <a:avLst/>
            </a:prstGeom>
          </p:spPr>
          <p:txBody>
            <a:bodyPr anchor="ctr" rtlCol="false" tIns="50800" lIns="50800" bIns="50800" rIns="50800"/>
            <a:lstStyle/>
            <a:p>
              <a:pPr algn="ctr">
                <a:lnSpc>
                  <a:spcPts val="1960"/>
                </a:lnSpc>
              </a:pPr>
            </a:p>
          </p:txBody>
        </p:sp>
      </p:grpSp>
      <p:sp>
        <p:nvSpPr>
          <p:cNvPr name="Freeform 14" id="14"/>
          <p:cNvSpPr/>
          <p:nvPr/>
        </p:nvSpPr>
        <p:spPr>
          <a:xfrm flipH="false" flipV="false" rot="0">
            <a:off x="-2993320" y="-533365"/>
            <a:ext cx="13546640" cy="1134531"/>
          </a:xfrm>
          <a:custGeom>
            <a:avLst/>
            <a:gdLst/>
            <a:ahLst/>
            <a:cxnLst/>
            <a:rect r="r" b="b" t="t" l="l"/>
            <a:pathLst>
              <a:path h="1134531" w="13546640">
                <a:moveTo>
                  <a:pt x="0" y="0"/>
                </a:moveTo>
                <a:lnTo>
                  <a:pt x="13546640" y="0"/>
                </a:lnTo>
                <a:lnTo>
                  <a:pt x="13546640" y="1134531"/>
                </a:lnTo>
                <a:lnTo>
                  <a:pt x="0" y="11345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true" flipV="false" rot="0">
            <a:off x="6165385" y="7836005"/>
            <a:ext cx="2321972" cy="1959164"/>
          </a:xfrm>
          <a:custGeom>
            <a:avLst/>
            <a:gdLst/>
            <a:ahLst/>
            <a:cxnLst/>
            <a:rect r="r" b="b" t="t" l="l"/>
            <a:pathLst>
              <a:path h="1959164" w="2321972">
                <a:moveTo>
                  <a:pt x="2321972" y="0"/>
                </a:moveTo>
                <a:lnTo>
                  <a:pt x="0" y="0"/>
                </a:lnTo>
                <a:lnTo>
                  <a:pt x="0" y="1959164"/>
                </a:lnTo>
                <a:lnTo>
                  <a:pt x="2321972" y="1959164"/>
                </a:lnTo>
                <a:lnTo>
                  <a:pt x="2321972"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1001770" y="7864943"/>
            <a:ext cx="2321972" cy="1959164"/>
          </a:xfrm>
          <a:custGeom>
            <a:avLst/>
            <a:gdLst/>
            <a:ahLst/>
            <a:cxnLst/>
            <a:rect r="r" b="b" t="t" l="l"/>
            <a:pathLst>
              <a:path h="1959164" w="2321972">
                <a:moveTo>
                  <a:pt x="0" y="0"/>
                </a:moveTo>
                <a:lnTo>
                  <a:pt x="2321972" y="0"/>
                </a:lnTo>
                <a:lnTo>
                  <a:pt x="2321972" y="1959164"/>
                </a:lnTo>
                <a:lnTo>
                  <a:pt x="0" y="195916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0">
            <a:off x="1320202" y="3855353"/>
            <a:ext cx="1201501" cy="1201501"/>
          </a:xfrm>
          <a:custGeom>
            <a:avLst/>
            <a:gdLst/>
            <a:ahLst/>
            <a:cxnLst/>
            <a:rect r="r" b="b" t="t" l="l"/>
            <a:pathLst>
              <a:path h="1201501" w="1201501">
                <a:moveTo>
                  <a:pt x="0" y="0"/>
                </a:moveTo>
                <a:lnTo>
                  <a:pt x="1201501" y="0"/>
                </a:lnTo>
                <a:lnTo>
                  <a:pt x="1201501" y="1201501"/>
                </a:lnTo>
                <a:lnTo>
                  <a:pt x="0" y="1201501"/>
                </a:lnTo>
                <a:lnTo>
                  <a:pt x="0" y="0"/>
                </a:lnTo>
                <a:close/>
              </a:path>
            </a:pathLst>
          </a:custGeom>
          <a:blipFill>
            <a:blip r:embed="rId12"/>
            <a:stretch>
              <a:fillRect l="0" t="0" r="0" b="0"/>
            </a:stretch>
          </a:blipFill>
        </p:spPr>
      </p:sp>
      <p:sp>
        <p:nvSpPr>
          <p:cNvPr name="TextBox 18" id="18"/>
          <p:cNvSpPr txBox="true"/>
          <p:nvPr/>
        </p:nvSpPr>
        <p:spPr>
          <a:xfrm rot="0">
            <a:off x="527457" y="1857245"/>
            <a:ext cx="6356283" cy="1294132"/>
          </a:xfrm>
          <a:prstGeom prst="rect">
            <a:avLst/>
          </a:prstGeom>
        </p:spPr>
        <p:txBody>
          <a:bodyPr anchor="t" rtlCol="false" tIns="0" lIns="0" bIns="0" rIns="0">
            <a:spAutoFit/>
          </a:bodyPr>
          <a:lstStyle/>
          <a:p>
            <a:pPr algn="ctr">
              <a:lnSpc>
                <a:spcPts val="9519"/>
              </a:lnSpc>
            </a:pPr>
            <a:r>
              <a:rPr lang="en-US" sz="6799">
                <a:solidFill>
                  <a:srgbClr val="0D9613"/>
                </a:solidFill>
                <a:latin typeface="Aerospace bold"/>
                <a:ea typeface="Aerospace bold"/>
                <a:cs typeface="Aerospace bold"/>
                <a:sym typeface="Aerospace bold"/>
              </a:rPr>
              <a:t>ΥΠΑΙΘΡΙΑ</a:t>
            </a:r>
          </a:p>
        </p:txBody>
      </p:sp>
      <p:sp>
        <p:nvSpPr>
          <p:cNvPr name="TextBox 19" id="19"/>
          <p:cNvSpPr txBox="true"/>
          <p:nvPr/>
        </p:nvSpPr>
        <p:spPr>
          <a:xfrm rot="-157068">
            <a:off x="2397491" y="2944821"/>
            <a:ext cx="2754849" cy="1118394"/>
          </a:xfrm>
          <a:prstGeom prst="rect">
            <a:avLst/>
          </a:prstGeom>
        </p:spPr>
        <p:txBody>
          <a:bodyPr anchor="t" rtlCol="false" tIns="0" lIns="0" bIns="0" rIns="0">
            <a:spAutoFit/>
          </a:bodyPr>
          <a:lstStyle/>
          <a:p>
            <a:pPr algn="ctr">
              <a:lnSpc>
                <a:spcPts val="8181"/>
              </a:lnSpc>
            </a:pPr>
            <a:r>
              <a:rPr lang="en-US" sz="5843">
                <a:solidFill>
                  <a:srgbClr val="000000"/>
                </a:solidFill>
                <a:latin typeface="Aerospace bold"/>
                <a:ea typeface="Aerospace bold"/>
                <a:cs typeface="Aerospace bold"/>
                <a:sym typeface="Aerospace bold"/>
              </a:rPr>
              <a:t>Αγορά</a:t>
            </a:r>
          </a:p>
        </p:txBody>
      </p:sp>
      <p:sp>
        <p:nvSpPr>
          <p:cNvPr name="TextBox 20" id="20"/>
          <p:cNvSpPr txBox="true"/>
          <p:nvPr/>
        </p:nvSpPr>
        <p:spPr>
          <a:xfrm rot="0">
            <a:off x="1011513" y="5403532"/>
            <a:ext cx="5457536" cy="1129832"/>
          </a:xfrm>
          <a:prstGeom prst="rect">
            <a:avLst/>
          </a:prstGeom>
        </p:spPr>
        <p:txBody>
          <a:bodyPr anchor="t" rtlCol="false" tIns="0" lIns="0" bIns="0" rIns="0">
            <a:spAutoFit/>
          </a:bodyPr>
          <a:lstStyle/>
          <a:p>
            <a:pPr algn="ctr">
              <a:lnSpc>
                <a:spcPts val="2300"/>
              </a:lnSpc>
              <a:spcBef>
                <a:spcPct val="0"/>
              </a:spcBef>
            </a:pPr>
            <a:r>
              <a:rPr lang="en-US" sz="1643">
                <a:solidFill>
                  <a:srgbClr val="000000"/>
                </a:solidFill>
                <a:latin typeface="Helvetica World"/>
                <a:ea typeface="Helvetica World"/>
                <a:cs typeface="Helvetica World"/>
                <a:sym typeface="Helvetica World"/>
              </a:rPr>
              <a:t>Σας προσκαλούμε να συμμετάσχετε στην αγαπημένη μας Υπαίθρια Αγορά, όπου μπορείτε να εξερευνήσετε ένα κόσμο vintage αντικειμένων, αντικών, χειροποίητων κατασκευών και πολλά άλλα </a:t>
            </a:r>
            <a:r>
              <a:rPr lang="en-US" sz="1643">
                <a:solidFill>
                  <a:srgbClr val="000000"/>
                </a:solidFill>
                <a:latin typeface="Helvetica World"/>
                <a:ea typeface="Helvetica World"/>
                <a:cs typeface="Helvetica World"/>
                <a:sym typeface="Helvetica World"/>
              </a:rPr>
              <a:t>[Εισαγωγή Ψυχαγωγίας ]</a:t>
            </a:r>
          </a:p>
        </p:txBody>
      </p:sp>
      <p:sp>
        <p:nvSpPr>
          <p:cNvPr name="TextBox 21" id="21"/>
          <p:cNvSpPr txBox="true"/>
          <p:nvPr/>
        </p:nvSpPr>
        <p:spPr>
          <a:xfrm rot="0">
            <a:off x="756000" y="7669005"/>
            <a:ext cx="5587214" cy="710097"/>
          </a:xfrm>
          <a:prstGeom prst="rect">
            <a:avLst/>
          </a:prstGeom>
        </p:spPr>
        <p:txBody>
          <a:bodyPr anchor="t" rtlCol="false" tIns="0" lIns="0" bIns="0" rIns="0">
            <a:spAutoFit/>
          </a:bodyPr>
          <a:lstStyle/>
          <a:p>
            <a:pPr algn="ctr">
              <a:lnSpc>
                <a:spcPts val="2860"/>
              </a:lnSpc>
              <a:spcBef>
                <a:spcPct val="0"/>
              </a:spcBef>
            </a:pPr>
            <a:r>
              <a:rPr lang="en-US" sz="2043">
                <a:solidFill>
                  <a:srgbClr val="000000"/>
                </a:solidFill>
                <a:latin typeface="Helvetica World"/>
                <a:ea typeface="Helvetica World"/>
                <a:cs typeface="Helvetica World"/>
                <a:sym typeface="Helvetica World"/>
              </a:rPr>
              <a:t>Υποστήριξη Τοπικών Τεχνητών </a:t>
            </a:r>
            <a:r>
              <a:rPr lang="en-US" sz="2043">
                <a:solidFill>
                  <a:srgbClr val="000000"/>
                </a:solidFill>
                <a:latin typeface="Helvetica World"/>
                <a:ea typeface="Helvetica World"/>
                <a:cs typeface="Helvetica World"/>
                <a:sym typeface="Helvetica World"/>
              </a:rPr>
              <a:t>- Κοινοτική Ατμόσφαιρα - Φαγητό και Διασκέδαση</a:t>
            </a:r>
          </a:p>
        </p:txBody>
      </p:sp>
      <p:sp>
        <p:nvSpPr>
          <p:cNvPr name="TextBox 22" id="22"/>
          <p:cNvSpPr txBox="true"/>
          <p:nvPr/>
        </p:nvSpPr>
        <p:spPr>
          <a:xfrm rot="0">
            <a:off x="1744625" y="8836302"/>
            <a:ext cx="4070750" cy="366939"/>
          </a:xfrm>
          <a:prstGeom prst="rect">
            <a:avLst/>
          </a:prstGeom>
        </p:spPr>
        <p:txBody>
          <a:bodyPr anchor="t" rtlCol="false" tIns="0" lIns="0" bIns="0" rIns="0">
            <a:spAutoFit/>
          </a:bodyPr>
          <a:lstStyle/>
          <a:p>
            <a:pPr algn="ctr">
              <a:lnSpc>
                <a:spcPts val="2800"/>
              </a:lnSpc>
              <a:spcBef>
                <a:spcPct val="0"/>
              </a:spcBef>
            </a:pPr>
            <a:r>
              <a:rPr lang="en-US" b="true" sz="2000">
                <a:solidFill>
                  <a:srgbClr val="000000"/>
                </a:solidFill>
                <a:latin typeface="Helvetica World Bold"/>
                <a:ea typeface="Helvetica World Bold"/>
                <a:cs typeface="Helvetica World Bold"/>
                <a:sym typeface="Helvetica World Bold"/>
              </a:rPr>
              <a:t>[Εισαγωγή Τοποθεσίας]</a:t>
            </a:r>
          </a:p>
        </p:txBody>
      </p:sp>
      <p:sp>
        <p:nvSpPr>
          <p:cNvPr name="TextBox 23" id="23"/>
          <p:cNvSpPr txBox="true"/>
          <p:nvPr/>
        </p:nvSpPr>
        <p:spPr>
          <a:xfrm rot="0">
            <a:off x="1548296" y="6843512"/>
            <a:ext cx="4383971" cy="444220"/>
          </a:xfrm>
          <a:prstGeom prst="rect">
            <a:avLst/>
          </a:prstGeom>
        </p:spPr>
        <p:txBody>
          <a:bodyPr anchor="t" rtlCol="false" tIns="0" lIns="0" bIns="0" rIns="0">
            <a:spAutoFit/>
          </a:bodyPr>
          <a:lstStyle/>
          <a:p>
            <a:pPr algn="ctr">
              <a:lnSpc>
                <a:spcPts val="3340"/>
              </a:lnSpc>
              <a:spcBef>
                <a:spcPct val="0"/>
              </a:spcBef>
            </a:pPr>
            <a:r>
              <a:rPr lang="en-US" b="true" sz="2386">
                <a:solidFill>
                  <a:srgbClr val="000000"/>
                </a:solidFill>
                <a:latin typeface="Helvetica World Bold"/>
                <a:ea typeface="Helvetica World Bold"/>
                <a:cs typeface="Helvetica World Bold"/>
                <a:sym typeface="Helvetica World Bold"/>
              </a:rPr>
              <a:t>[ΕΙΣΑΓΩΓΗ ΗΜΕΡΟΜΗΝΙΑΣ]</a:t>
            </a:r>
          </a:p>
        </p:txBody>
      </p:sp>
      <p:sp>
        <p:nvSpPr>
          <p:cNvPr name="TextBox 24" id="24"/>
          <p:cNvSpPr txBox="true"/>
          <p:nvPr/>
        </p:nvSpPr>
        <p:spPr>
          <a:xfrm rot="0">
            <a:off x="5443553" y="1241956"/>
            <a:ext cx="1443663" cy="911316"/>
          </a:xfrm>
          <a:prstGeom prst="rect">
            <a:avLst/>
          </a:prstGeom>
        </p:spPr>
        <p:txBody>
          <a:bodyPr anchor="t" rtlCol="false" tIns="0" lIns="0" bIns="0" rIns="0">
            <a:spAutoFit/>
          </a:bodyPr>
          <a:lstStyle/>
          <a:p>
            <a:pPr algn="ctr">
              <a:lnSpc>
                <a:spcPts val="3200"/>
              </a:lnSpc>
            </a:pPr>
            <a:r>
              <a:rPr lang="en-US" b="true" sz="3200">
                <a:solidFill>
                  <a:srgbClr val="000000"/>
                </a:solidFill>
                <a:latin typeface="Helvetica World Bold"/>
                <a:ea typeface="Helvetica World Bold"/>
                <a:cs typeface="Helvetica World Bold"/>
                <a:sym typeface="Helvetica World Bold"/>
              </a:rPr>
              <a:t>PRE-LOVED</a:t>
            </a:r>
          </a:p>
        </p:txBody>
      </p:sp>
      <p:sp>
        <p:nvSpPr>
          <p:cNvPr name="TextBox 25" id="25"/>
          <p:cNvSpPr txBox="true"/>
          <p:nvPr/>
        </p:nvSpPr>
        <p:spPr>
          <a:xfrm rot="0">
            <a:off x="159216" y="9957457"/>
            <a:ext cx="7167155" cy="513903"/>
          </a:xfrm>
          <a:prstGeom prst="rect">
            <a:avLst/>
          </a:prstGeom>
        </p:spPr>
        <p:txBody>
          <a:bodyPr anchor="t" rtlCol="false" tIns="0" lIns="0" bIns="0" rIns="0">
            <a:spAutoFit/>
          </a:bodyPr>
          <a:lstStyle/>
          <a:p>
            <a:pPr algn="l">
              <a:lnSpc>
                <a:spcPts val="1899"/>
              </a:lnSpc>
            </a:pPr>
            <a:r>
              <a:rPr lang="en-US" sz="1356" b="true">
                <a:solidFill>
                  <a:srgbClr val="004C0F"/>
                </a:solidFill>
                <a:latin typeface="Helvetica World Bold"/>
                <a:ea typeface="Helvetica World Bold"/>
                <a:cs typeface="Helvetica World Bold"/>
                <a:sym typeface="Helvetica World Bold"/>
              </a:rPr>
              <a:t>Ενδιαφέρεστε να πωλήσετε στην Αγορά μας; </a:t>
            </a:r>
          </a:p>
          <a:p>
            <a:pPr algn="l">
              <a:lnSpc>
                <a:spcPts val="1899"/>
              </a:lnSpc>
              <a:spcBef>
                <a:spcPct val="0"/>
              </a:spcBef>
            </a:pPr>
            <a:r>
              <a:rPr lang="en-US" b="true" sz="1356">
                <a:solidFill>
                  <a:srgbClr val="004C0F"/>
                </a:solidFill>
                <a:latin typeface="Helvetica World Bold"/>
                <a:ea typeface="Helvetica World Bold"/>
                <a:cs typeface="Helvetica World Bold"/>
                <a:sym typeface="Helvetica World Bold"/>
              </a:rPr>
              <a:t>Επικοινωνήστε [Εισαγωγή Στοιχείων Επικοινωνίας]</a:t>
            </a:r>
          </a:p>
        </p:txBody>
      </p:sp>
      <p:sp>
        <p:nvSpPr>
          <p:cNvPr name="TextBox 26" id="26"/>
          <p:cNvSpPr txBox="true"/>
          <p:nvPr/>
        </p:nvSpPr>
        <p:spPr>
          <a:xfrm rot="0">
            <a:off x="1636668" y="9420670"/>
            <a:ext cx="4286664" cy="300589"/>
          </a:xfrm>
          <a:prstGeom prst="rect">
            <a:avLst/>
          </a:prstGeom>
        </p:spPr>
        <p:txBody>
          <a:bodyPr anchor="t" rtlCol="false" tIns="0" lIns="0" bIns="0" rIns="0">
            <a:spAutoFit/>
          </a:bodyPr>
          <a:lstStyle/>
          <a:p>
            <a:pPr algn="ctr">
              <a:lnSpc>
                <a:spcPts val="2332"/>
              </a:lnSpc>
              <a:spcBef>
                <a:spcPct val="0"/>
              </a:spcBef>
            </a:pPr>
            <a:r>
              <a:rPr lang="en-US" sz="1665">
                <a:solidFill>
                  <a:srgbClr val="0D9613"/>
                </a:solidFill>
                <a:latin typeface="Poppins"/>
                <a:ea typeface="Poppins"/>
                <a:cs typeface="Poppins"/>
                <a:sym typeface="Poppins"/>
              </a:rPr>
              <a:t>#GREENMEMEEFFECT</a:t>
            </a:r>
          </a:p>
        </p:txBody>
      </p:sp>
      <p:sp>
        <p:nvSpPr>
          <p:cNvPr name="Freeform 27" id="27"/>
          <p:cNvSpPr/>
          <p:nvPr/>
        </p:nvSpPr>
        <p:spPr>
          <a:xfrm flipH="false" flipV="false" rot="0">
            <a:off x="165093" y="922812"/>
            <a:ext cx="911272" cy="1153508"/>
          </a:xfrm>
          <a:custGeom>
            <a:avLst/>
            <a:gdLst/>
            <a:ahLst/>
            <a:cxnLst/>
            <a:rect r="r" b="b" t="t" l="l"/>
            <a:pathLst>
              <a:path h="1153508" w="911272">
                <a:moveTo>
                  <a:pt x="0" y="0"/>
                </a:moveTo>
                <a:lnTo>
                  <a:pt x="911272" y="0"/>
                </a:lnTo>
                <a:lnTo>
                  <a:pt x="911272" y="1153508"/>
                </a:lnTo>
                <a:lnTo>
                  <a:pt x="0" y="1153508"/>
                </a:lnTo>
                <a:lnTo>
                  <a:pt x="0" y="0"/>
                </a:lnTo>
                <a:close/>
              </a:path>
            </a:pathLst>
          </a:custGeom>
          <a:blipFill>
            <a:blip r:embed="rId13"/>
            <a:stretch>
              <a:fillRect l="0" t="0" r="0" b="0"/>
            </a:stretch>
          </a:blipFill>
        </p:spPr>
      </p:sp>
      <p:sp>
        <p:nvSpPr>
          <p:cNvPr name="Freeform 28" id="28"/>
          <p:cNvSpPr/>
          <p:nvPr/>
        </p:nvSpPr>
        <p:spPr>
          <a:xfrm flipH="false" flipV="false" rot="0">
            <a:off x="248955" y="648960"/>
            <a:ext cx="1014091" cy="226058"/>
          </a:xfrm>
          <a:custGeom>
            <a:avLst/>
            <a:gdLst/>
            <a:ahLst/>
            <a:cxnLst/>
            <a:rect r="r" b="b" t="t" l="l"/>
            <a:pathLst>
              <a:path h="226058" w="1014091">
                <a:moveTo>
                  <a:pt x="0" y="0"/>
                </a:moveTo>
                <a:lnTo>
                  <a:pt x="1014090" y="0"/>
                </a:lnTo>
                <a:lnTo>
                  <a:pt x="1014090" y="226058"/>
                </a:lnTo>
                <a:lnTo>
                  <a:pt x="0" y="226058"/>
                </a:lnTo>
                <a:lnTo>
                  <a:pt x="0" y="0"/>
                </a:lnTo>
                <a:close/>
              </a:path>
            </a:pathLst>
          </a:custGeom>
          <a:blipFill>
            <a:blip r:embed="rId14"/>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sp>
        <p:nvSpPr>
          <p:cNvPr name="Freeform 4" id="4"/>
          <p:cNvSpPr/>
          <p:nvPr/>
        </p:nvSpPr>
        <p:spPr>
          <a:xfrm flipH="false" flipV="false" rot="0">
            <a:off x="68042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5"/>
            <a:stretch>
              <a:fillRect l="0" t="0" r="0" b="0"/>
            </a:stretch>
          </a:blipFill>
        </p:spPr>
      </p:sp>
      <p:sp>
        <p:nvSpPr>
          <p:cNvPr name="TextBox 5" id="5"/>
          <p:cNvSpPr txBox="true"/>
          <p:nvPr/>
        </p:nvSpPr>
        <p:spPr>
          <a:xfrm rot="0">
            <a:off x="1648937" y="553323"/>
            <a:ext cx="4554565" cy="4286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Lora Bold"/>
                <a:ea typeface="Lora Bold"/>
                <a:cs typeface="Lora Bold"/>
                <a:sym typeface="Lora Bold"/>
              </a:rPr>
              <a:t>Επίτιμοι Καλεσμένοι</a:t>
            </a:r>
          </a:p>
        </p:txBody>
      </p:sp>
      <p:sp>
        <p:nvSpPr>
          <p:cNvPr name="TextBox 6" id="6"/>
          <p:cNvSpPr txBox="true"/>
          <p:nvPr/>
        </p:nvSpPr>
        <p:spPr>
          <a:xfrm rot="0">
            <a:off x="673339" y="934323"/>
            <a:ext cx="6202662" cy="438164"/>
          </a:xfrm>
          <a:prstGeom prst="rect">
            <a:avLst/>
          </a:prstGeom>
        </p:spPr>
        <p:txBody>
          <a:bodyPr anchor="t" rtlCol="false" tIns="0" lIns="0" bIns="0" rIns="0">
            <a:spAutoFit/>
          </a:bodyPr>
          <a:lstStyle/>
          <a:p>
            <a:pPr algn="ctr">
              <a:lnSpc>
                <a:spcPts val="3674"/>
              </a:lnSpc>
            </a:pPr>
            <a:r>
              <a:rPr lang="en-US" sz="2624" spc="52">
                <a:solidFill>
                  <a:srgbClr val="12C91A"/>
                </a:solidFill>
                <a:latin typeface="Lora"/>
                <a:ea typeface="Lora"/>
                <a:cs typeface="Lora"/>
                <a:sym typeface="Lora"/>
              </a:rPr>
              <a:t>Πρότυπο Ηλεκτρονικού Μηνύματος </a:t>
            </a:r>
          </a:p>
        </p:txBody>
      </p:sp>
      <p:sp>
        <p:nvSpPr>
          <p:cNvPr name="TextBox 7" id="7"/>
          <p:cNvSpPr txBox="true"/>
          <p:nvPr/>
        </p:nvSpPr>
        <p:spPr>
          <a:xfrm rot="0">
            <a:off x="683999" y="1748917"/>
            <a:ext cx="6192001" cy="7699376"/>
          </a:xfrm>
          <a:prstGeom prst="rect">
            <a:avLst/>
          </a:prstGeom>
        </p:spPr>
        <p:txBody>
          <a:bodyPr anchor="t" rtlCol="false" tIns="0" lIns="0" bIns="0" rIns="0">
            <a:spAutoFit/>
          </a:bodyPr>
          <a:lstStyle/>
          <a:p>
            <a:pPr algn="l">
              <a:lnSpc>
                <a:spcPts val="1399"/>
              </a:lnSpc>
            </a:pPr>
            <a:r>
              <a:rPr lang="en-US" sz="999" b="true">
                <a:solidFill>
                  <a:srgbClr val="000000"/>
                </a:solidFill>
                <a:latin typeface="Lora Bold"/>
                <a:ea typeface="Lora Bold"/>
                <a:cs typeface="Lora Bold"/>
                <a:sym typeface="Lora Bold"/>
              </a:rPr>
              <a:t>Θέμα: Πρόσκληση ως Επίτιμος/η Καλεσμένος/η στην Εκδήλωση μας με Πράσινη Θεματολογία</a:t>
            </a:r>
          </a:p>
          <a:p>
            <a:pPr algn="l">
              <a:lnSpc>
                <a:spcPts val="1399"/>
              </a:lnSpc>
            </a:pPr>
          </a:p>
          <a:p>
            <a:pPr algn="l">
              <a:lnSpc>
                <a:spcPts val="1399"/>
              </a:lnSpc>
            </a:pPr>
            <a:r>
              <a:rPr lang="en-US" sz="999">
                <a:solidFill>
                  <a:srgbClr val="000000"/>
                </a:solidFill>
                <a:latin typeface="Lora"/>
                <a:ea typeface="Lora"/>
                <a:cs typeface="Lora"/>
                <a:sym typeface="Lora"/>
              </a:rPr>
              <a:t>Αγαπητέ/ή  [Όνομα Επίτιμου Καλεσμένου],</a:t>
            </a:r>
          </a:p>
          <a:p>
            <a:pPr algn="l">
              <a:lnSpc>
                <a:spcPts val="1399"/>
              </a:lnSpc>
            </a:pPr>
          </a:p>
          <a:p>
            <a:pPr algn="l">
              <a:lnSpc>
                <a:spcPts val="1399"/>
              </a:lnSpc>
            </a:pPr>
            <a:r>
              <a:rPr lang="en-US" sz="999">
                <a:solidFill>
                  <a:srgbClr val="000000"/>
                </a:solidFill>
                <a:latin typeface="Lora"/>
                <a:ea typeface="Lora"/>
                <a:cs typeface="Lora"/>
                <a:sym typeface="Lora"/>
              </a:rPr>
              <a:t>Ελπίζουμε αυτό το μήνυμα να σας βρίσκει καλά.</a:t>
            </a:r>
          </a:p>
          <a:p>
            <a:pPr algn="l">
              <a:lnSpc>
                <a:spcPts val="1399"/>
              </a:lnSpc>
            </a:pPr>
          </a:p>
          <a:p>
            <a:pPr algn="l">
              <a:lnSpc>
                <a:spcPts val="1399"/>
              </a:lnSpc>
            </a:pPr>
            <a:r>
              <a:rPr lang="en-US" sz="999">
                <a:solidFill>
                  <a:srgbClr val="000000"/>
                </a:solidFill>
                <a:latin typeface="Lora"/>
                <a:ea typeface="Lora"/>
                <a:cs typeface="Lora"/>
                <a:sym typeface="Lora"/>
              </a:rPr>
              <a:t>Εκ μέρους του [Επωνυμία του Οργανισμού], θα θέλαμε να σας προσκαλέσουμε να είστε Επίτιμος/η Καλεσμένος/η  στην επερχόμενη εκδήλωση μας, [Τίτλος Εκδήλωσης],  που θα πραγματοποιηθεί στις  [Ημερομηνία Εκδήλωσης] στο [Χώρο Εκδήλωσης]. Η αξιοσημείωτη συμβολή σας στο [σχετικό τομέα/ βιομηχανία] και η συνηγορία σας σε [περιβαλλοντικά αίτια/ πρωτοβουλίες] σας καθιστούν ιδανικό/ή καλεσμένο/η για τη συγκεκριμένη περίσταση.</a:t>
            </a:r>
          </a:p>
          <a:p>
            <a:pPr algn="l">
              <a:lnSpc>
                <a:spcPts val="1399"/>
              </a:lnSpc>
            </a:pPr>
          </a:p>
          <a:p>
            <a:pPr algn="l">
              <a:lnSpc>
                <a:spcPts val="1399"/>
              </a:lnSpc>
            </a:pPr>
            <a:r>
              <a:rPr lang="en-US" sz="999">
                <a:solidFill>
                  <a:srgbClr val="000000"/>
                </a:solidFill>
                <a:latin typeface="Lora"/>
                <a:ea typeface="Lora"/>
                <a:cs typeface="Lora"/>
                <a:sym typeface="Lora"/>
              </a:rPr>
              <a:t>Η εκδήλωση θα επικεντρωθεί στη [σύντομη περιγραφή της θεματολογίας της εκδήλωσης, π.χ., βιωσιμότητα, ανανεώσιμες πηγές ενέργειας, προσπάθειες διατήρησης, κλπ.], στοχεύοντας στην ευαισθητοποίηση και ενθάρρυνση δράσεων για ένα πιο πράσινο και βιώσιμο μέλλον. Ως επίτιμος/η προσκεκλημένος/η μας, θα είναι μεγάλη μας τιμή να μοιραστείτε τις γνώσεις και τις εμπειρίες σας με το κοινό μας. </a:t>
            </a:r>
          </a:p>
          <a:p>
            <a:pPr algn="l">
              <a:lnSpc>
                <a:spcPts val="1399"/>
              </a:lnSpc>
            </a:pPr>
          </a:p>
          <a:p>
            <a:pPr algn="l">
              <a:lnSpc>
                <a:spcPts val="1399"/>
              </a:lnSpc>
            </a:pPr>
            <a:r>
              <a:rPr lang="en-US" sz="999">
                <a:solidFill>
                  <a:srgbClr val="000000"/>
                </a:solidFill>
                <a:latin typeface="Lora"/>
                <a:ea typeface="Lora"/>
                <a:cs typeface="Lora"/>
                <a:sym typeface="Lora"/>
              </a:rPr>
              <a:t>Λεπτομέρειες Εκδήλωσης:</a:t>
            </a:r>
          </a:p>
          <a:p>
            <a:pPr algn="l">
              <a:lnSpc>
                <a:spcPts val="1399"/>
              </a:lnSpc>
            </a:pPr>
          </a:p>
          <a:p>
            <a:pPr algn="l">
              <a:lnSpc>
                <a:spcPts val="1399"/>
              </a:lnSpc>
            </a:pPr>
            <a:r>
              <a:rPr lang="en-US" sz="999">
                <a:solidFill>
                  <a:srgbClr val="000000"/>
                </a:solidFill>
                <a:latin typeface="Lora"/>
                <a:ea typeface="Lora"/>
                <a:cs typeface="Lora"/>
                <a:sym typeface="Lora"/>
              </a:rPr>
              <a:t>Ημερομηνία: [Ημερομηνία Εκδήλωσης]</a:t>
            </a:r>
          </a:p>
          <a:p>
            <a:pPr algn="l">
              <a:lnSpc>
                <a:spcPts val="1399"/>
              </a:lnSpc>
            </a:pPr>
            <a:r>
              <a:rPr lang="en-US" sz="999">
                <a:solidFill>
                  <a:srgbClr val="000000"/>
                </a:solidFill>
                <a:latin typeface="Lora"/>
                <a:ea typeface="Lora"/>
                <a:cs typeface="Lora"/>
                <a:sym typeface="Lora"/>
              </a:rPr>
              <a:t>Ώρα: [Ώρα Εκδήλωσης]</a:t>
            </a:r>
          </a:p>
          <a:p>
            <a:pPr algn="l">
              <a:lnSpc>
                <a:spcPts val="1399"/>
              </a:lnSpc>
            </a:pPr>
            <a:r>
              <a:rPr lang="en-US" sz="999">
                <a:solidFill>
                  <a:srgbClr val="000000"/>
                </a:solidFill>
                <a:latin typeface="Lora"/>
                <a:ea typeface="Lora"/>
                <a:cs typeface="Lora"/>
                <a:sym typeface="Lora"/>
              </a:rPr>
              <a:t>Χώρος: [Χώρος Εκδήλωσης]</a:t>
            </a:r>
          </a:p>
          <a:p>
            <a:pPr algn="l">
              <a:lnSpc>
                <a:spcPts val="1399"/>
              </a:lnSpc>
            </a:pPr>
            <a:r>
              <a:rPr lang="en-US" sz="999">
                <a:solidFill>
                  <a:srgbClr val="000000"/>
                </a:solidFill>
                <a:latin typeface="Lora"/>
                <a:ea typeface="Lora"/>
                <a:cs typeface="Lora"/>
                <a:sym typeface="Lora"/>
              </a:rPr>
              <a:t>Θέμα: [Σύντομη Περιγραφή της Πράσινης Θεματολογίας]</a:t>
            </a:r>
          </a:p>
          <a:p>
            <a:pPr algn="l">
              <a:lnSpc>
                <a:spcPts val="1399"/>
              </a:lnSpc>
            </a:pPr>
          </a:p>
          <a:p>
            <a:pPr algn="l">
              <a:lnSpc>
                <a:spcPts val="1399"/>
              </a:lnSpc>
            </a:pPr>
            <a:r>
              <a:rPr lang="en-US" sz="999">
                <a:solidFill>
                  <a:srgbClr val="000000"/>
                </a:solidFill>
                <a:latin typeface="Lora"/>
                <a:ea typeface="Lora"/>
                <a:cs typeface="Lora"/>
                <a:sym typeface="Lora"/>
              </a:rPr>
              <a:t>Η παρουσία σας θα εμπλουτίσει σημαντικά την εκδήλωση, και θα εκτιμούσαμε ιδιαίτερα εάν θα μπορούσατε να εκφωνήσετε μια σύντομη ομιλία με θέμα [προτεινόμενο θέμα σχετικό με τη πράσινη θεματολογία], τονίζοντας τις εμπειρίες και το όραμα σας για ένα βιωσιμότερο μέλλον. Επιπρόσθετα, θα χαρούμε να συμμετάσχετε στη συνάντηση δικτύωσης με τους καλεσμένους μας. </a:t>
            </a:r>
          </a:p>
          <a:p>
            <a:pPr algn="l">
              <a:lnSpc>
                <a:spcPts val="1399"/>
              </a:lnSpc>
            </a:pPr>
          </a:p>
          <a:p>
            <a:pPr algn="l">
              <a:lnSpc>
                <a:spcPts val="1399"/>
              </a:lnSpc>
            </a:pPr>
            <a:r>
              <a:rPr lang="en-US" sz="999">
                <a:solidFill>
                  <a:srgbClr val="000000"/>
                </a:solidFill>
                <a:latin typeface="Lora"/>
                <a:ea typeface="Lora"/>
                <a:cs typeface="Lora"/>
                <a:sym typeface="Lora"/>
              </a:rPr>
              <a:t>Σας επισυνάπτουμε το αναλυτικό πρόγραμμα της εκδήλωσης και άλλες σχετικές πληροφορίες. Σε περίπτωση που έχετε οποιεσδήποτε ερωτήσεις είτε χρειάζεστε περισσότερες λεπτομέρειες, μπορείτε να επικοινωνήσετε με τον/την [Ονοματεπώνυμο Υπεύθυνου Επικοινωνίας] στην [Ηλεκτρονική Διεύθυνση του Υπεύθυνου Επικοινωνίας] είτε στο [Τηλέφωνο Επικοινωνίας του Υπεύθυνου Επικοινωνίας].</a:t>
            </a:r>
          </a:p>
          <a:p>
            <a:pPr algn="l">
              <a:lnSpc>
                <a:spcPts val="1399"/>
              </a:lnSpc>
            </a:pPr>
          </a:p>
          <a:p>
            <a:pPr algn="l">
              <a:lnSpc>
                <a:spcPts val="1399"/>
              </a:lnSpc>
            </a:pPr>
            <a:r>
              <a:rPr lang="en-US" sz="999">
                <a:solidFill>
                  <a:srgbClr val="000000"/>
                </a:solidFill>
                <a:latin typeface="Lora"/>
                <a:ea typeface="Lora"/>
                <a:cs typeface="Lora"/>
                <a:sym typeface="Lora"/>
              </a:rPr>
              <a:t>Ελπίζουμε ειλικρινά πως θα μας τιμήσετε με τη παρουσία σας στην [Τίτλος Εκδήλωσης] και αναμένουμε τη θετική σας ανταπόκριση.</a:t>
            </a:r>
          </a:p>
          <a:p>
            <a:pPr algn="l">
              <a:lnSpc>
                <a:spcPts val="1399"/>
              </a:lnSpc>
            </a:pPr>
          </a:p>
          <a:p>
            <a:pPr algn="l">
              <a:lnSpc>
                <a:spcPts val="1399"/>
              </a:lnSpc>
            </a:pPr>
            <a:r>
              <a:rPr lang="en-US" sz="999">
                <a:solidFill>
                  <a:srgbClr val="000000"/>
                </a:solidFill>
                <a:latin typeface="Lora"/>
                <a:ea typeface="Lora"/>
                <a:cs typeface="Lora"/>
                <a:sym typeface="Lora"/>
              </a:rPr>
              <a:t>Με θερμούς χαιρετισμούς,</a:t>
            </a:r>
          </a:p>
          <a:p>
            <a:pPr algn="l">
              <a:lnSpc>
                <a:spcPts val="1399"/>
              </a:lnSpc>
            </a:pPr>
          </a:p>
          <a:p>
            <a:pPr algn="l">
              <a:lnSpc>
                <a:spcPts val="1399"/>
              </a:lnSpc>
            </a:pPr>
            <a:r>
              <a:rPr lang="en-US" sz="999">
                <a:solidFill>
                  <a:srgbClr val="000000"/>
                </a:solidFill>
                <a:latin typeface="Lora"/>
                <a:ea typeface="Lora"/>
                <a:cs typeface="Lora"/>
                <a:sym typeface="Lora"/>
              </a:rPr>
              <a:t>[Πλήρες Ονοματεπώνυμο]</a:t>
            </a:r>
          </a:p>
          <a:p>
            <a:pPr algn="l">
              <a:lnSpc>
                <a:spcPts val="1399"/>
              </a:lnSpc>
            </a:pPr>
            <a:r>
              <a:rPr lang="en-US" sz="999">
                <a:solidFill>
                  <a:srgbClr val="000000"/>
                </a:solidFill>
                <a:latin typeface="Lora"/>
                <a:ea typeface="Lora"/>
                <a:cs typeface="Lora"/>
                <a:sym typeface="Lora"/>
              </a:rPr>
              <a:t>[Η Θέση σας]</a:t>
            </a:r>
          </a:p>
          <a:p>
            <a:pPr algn="l">
              <a:lnSpc>
                <a:spcPts val="1399"/>
              </a:lnSpc>
            </a:pPr>
            <a:r>
              <a:rPr lang="en-US" sz="999">
                <a:solidFill>
                  <a:srgbClr val="000000"/>
                </a:solidFill>
                <a:latin typeface="Lora"/>
                <a:ea typeface="Lora"/>
                <a:cs typeface="Lora"/>
                <a:sym typeface="Lora"/>
              </a:rPr>
              <a:t>[Η Επωνυμία του Οργανισμού σας]</a:t>
            </a:r>
          </a:p>
          <a:p>
            <a:pPr algn="l">
              <a:lnSpc>
                <a:spcPts val="1399"/>
              </a:lnSpc>
            </a:pPr>
            <a:r>
              <a:rPr lang="en-US" sz="999">
                <a:solidFill>
                  <a:srgbClr val="000000"/>
                </a:solidFill>
                <a:latin typeface="Lora"/>
                <a:ea typeface="Lora"/>
                <a:cs typeface="Lora"/>
                <a:sym typeface="Lora"/>
              </a:rPr>
              <a:t>[Τα Στοιχεία Επικοινωνίας σας]</a:t>
            </a:r>
          </a:p>
          <a:p>
            <a:pPr algn="l">
              <a:lnSpc>
                <a:spcPts val="1399"/>
              </a:lnSpc>
            </a:pPr>
          </a:p>
        </p:txBody>
      </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523371" y="4134053"/>
            <a:ext cx="3189334" cy="2423894"/>
          </a:xfrm>
          <a:custGeom>
            <a:avLst/>
            <a:gdLst/>
            <a:ahLst/>
            <a:cxnLst/>
            <a:rect r="r" b="b" t="t" l="l"/>
            <a:pathLst>
              <a:path h="2423894" w="3189334">
                <a:moveTo>
                  <a:pt x="0" y="0"/>
                </a:moveTo>
                <a:lnTo>
                  <a:pt x="3189334" y="0"/>
                </a:lnTo>
                <a:lnTo>
                  <a:pt x="3189334" y="2423894"/>
                </a:lnTo>
                <a:lnTo>
                  <a:pt x="0" y="24238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5400000">
            <a:off x="2078728" y="5140759"/>
            <a:ext cx="3211168" cy="452622"/>
            <a:chOff x="0" y="0"/>
            <a:chExt cx="2883239" cy="406400"/>
          </a:xfrm>
        </p:grpSpPr>
        <p:sp>
          <p:nvSpPr>
            <p:cNvPr name="Freeform 4" id="4"/>
            <p:cNvSpPr/>
            <p:nvPr/>
          </p:nvSpPr>
          <p:spPr>
            <a:xfrm flipH="false" flipV="false" rot="0">
              <a:off x="0" y="0"/>
              <a:ext cx="2883239" cy="406400"/>
            </a:xfrm>
            <a:custGeom>
              <a:avLst/>
              <a:gdLst/>
              <a:ahLst/>
              <a:cxnLst/>
              <a:rect r="r" b="b" t="t" l="l"/>
              <a:pathLst>
                <a:path h="406400" w="2883239">
                  <a:moveTo>
                    <a:pt x="2883239" y="0"/>
                  </a:moveTo>
                  <a:lnTo>
                    <a:pt x="0" y="0"/>
                  </a:lnTo>
                  <a:lnTo>
                    <a:pt x="101600" y="203200"/>
                  </a:lnTo>
                  <a:lnTo>
                    <a:pt x="0" y="406400"/>
                  </a:lnTo>
                  <a:lnTo>
                    <a:pt x="2883239" y="406400"/>
                  </a:lnTo>
                  <a:lnTo>
                    <a:pt x="2781639" y="203200"/>
                  </a:lnTo>
                  <a:lnTo>
                    <a:pt x="2883239" y="0"/>
                  </a:lnTo>
                  <a:close/>
                </a:path>
              </a:pathLst>
            </a:custGeom>
            <a:solidFill>
              <a:srgbClr val="FED602"/>
            </a:solidFill>
          </p:spPr>
        </p:sp>
        <p:sp>
          <p:nvSpPr>
            <p:cNvPr name="TextBox 5" id="5"/>
            <p:cNvSpPr txBox="true"/>
            <p:nvPr/>
          </p:nvSpPr>
          <p:spPr>
            <a:xfrm>
              <a:off x="88900" y="-28575"/>
              <a:ext cx="2705439" cy="434975"/>
            </a:xfrm>
            <a:prstGeom prst="rect">
              <a:avLst/>
            </a:prstGeom>
          </p:spPr>
          <p:txBody>
            <a:bodyPr anchor="ctr" rtlCol="false" tIns="50800" lIns="50800" bIns="50800" rIns="50800"/>
            <a:lstStyle/>
            <a:p>
              <a:pPr algn="ctr">
                <a:lnSpc>
                  <a:spcPts val="1960"/>
                </a:lnSpc>
              </a:pPr>
            </a:p>
          </p:txBody>
        </p:sp>
      </p:grpSp>
      <p:sp>
        <p:nvSpPr>
          <p:cNvPr name="AutoShape 6" id="6"/>
          <p:cNvSpPr/>
          <p:nvPr/>
        </p:nvSpPr>
        <p:spPr>
          <a:xfrm flipV="true">
            <a:off x="4194633" y="4069256"/>
            <a:ext cx="0" cy="2552153"/>
          </a:xfrm>
          <a:prstGeom prst="line">
            <a:avLst/>
          </a:prstGeom>
          <a:ln cap="flat" w="9525">
            <a:solidFill>
              <a:srgbClr val="3B4A8C"/>
            </a:solidFill>
            <a:prstDash val="solid"/>
            <a:headEnd type="none" len="sm" w="sm"/>
            <a:tailEnd type="none" len="sm" w="sm"/>
          </a:ln>
        </p:spPr>
      </p:sp>
      <p:sp>
        <p:nvSpPr>
          <p:cNvPr name="Freeform 7" id="7"/>
          <p:cNvSpPr/>
          <p:nvPr/>
        </p:nvSpPr>
        <p:spPr>
          <a:xfrm flipH="false" flipV="false" rot="-5400000">
            <a:off x="792258" y="3437502"/>
            <a:ext cx="1031160" cy="1031160"/>
          </a:xfrm>
          <a:custGeom>
            <a:avLst/>
            <a:gdLst/>
            <a:ahLst/>
            <a:cxnLst/>
            <a:rect r="r" b="b" t="t" l="l"/>
            <a:pathLst>
              <a:path h="1031160" w="1031160">
                <a:moveTo>
                  <a:pt x="0" y="0"/>
                </a:moveTo>
                <a:lnTo>
                  <a:pt x="1031161" y="0"/>
                </a:lnTo>
                <a:lnTo>
                  <a:pt x="1031161" y="1031160"/>
                </a:lnTo>
                <a:lnTo>
                  <a:pt x="0" y="10311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5400000">
            <a:off x="812661" y="3487881"/>
            <a:ext cx="943443" cy="943443"/>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ED602"/>
            </a:solidFill>
          </p:spPr>
        </p:sp>
        <p:sp>
          <p:nvSpPr>
            <p:cNvPr name="TextBox 10" id="10"/>
            <p:cNvSpPr txBox="true"/>
            <p:nvPr/>
          </p:nvSpPr>
          <p:spPr>
            <a:xfrm>
              <a:off x="152400" y="123825"/>
              <a:ext cx="508000" cy="536575"/>
            </a:xfrm>
            <a:prstGeom prst="rect">
              <a:avLst/>
            </a:prstGeom>
          </p:spPr>
          <p:txBody>
            <a:bodyPr anchor="ctr" rtlCol="false" tIns="50800" lIns="50800" bIns="50800" rIns="50800"/>
            <a:lstStyle/>
            <a:p>
              <a:pPr algn="ctr">
                <a:lnSpc>
                  <a:spcPts val="1960"/>
                </a:lnSpc>
              </a:pPr>
            </a:p>
          </p:txBody>
        </p:sp>
      </p:grpSp>
      <p:sp>
        <p:nvSpPr>
          <p:cNvPr name="Freeform 11" id="11"/>
          <p:cNvSpPr/>
          <p:nvPr/>
        </p:nvSpPr>
        <p:spPr>
          <a:xfrm flipH="false" flipV="false" rot="-5400000">
            <a:off x="-3606989" y="5016303"/>
            <a:ext cx="7873373" cy="659395"/>
          </a:xfrm>
          <a:custGeom>
            <a:avLst/>
            <a:gdLst/>
            <a:ahLst/>
            <a:cxnLst/>
            <a:rect r="r" b="b" t="t" l="l"/>
            <a:pathLst>
              <a:path h="659395" w="7873373">
                <a:moveTo>
                  <a:pt x="0" y="0"/>
                </a:moveTo>
                <a:lnTo>
                  <a:pt x="7873373" y="0"/>
                </a:lnTo>
                <a:lnTo>
                  <a:pt x="7873373" y="659394"/>
                </a:lnTo>
                <a:lnTo>
                  <a:pt x="0" y="6593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true" flipV="false" rot="-5400000">
            <a:off x="3585326" y="2693870"/>
            <a:ext cx="1349541" cy="1138676"/>
          </a:xfrm>
          <a:custGeom>
            <a:avLst/>
            <a:gdLst/>
            <a:ahLst/>
            <a:cxnLst/>
            <a:rect r="r" b="b" t="t" l="l"/>
            <a:pathLst>
              <a:path h="1138676" w="1349541">
                <a:moveTo>
                  <a:pt x="1349541" y="0"/>
                </a:moveTo>
                <a:lnTo>
                  <a:pt x="0" y="0"/>
                </a:lnTo>
                <a:lnTo>
                  <a:pt x="0" y="1138675"/>
                </a:lnTo>
                <a:lnTo>
                  <a:pt x="1349541" y="1138675"/>
                </a:lnTo>
                <a:lnTo>
                  <a:pt x="1349541"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5400000">
            <a:off x="3602144" y="6859455"/>
            <a:ext cx="1349541" cy="1138676"/>
          </a:xfrm>
          <a:custGeom>
            <a:avLst/>
            <a:gdLst/>
            <a:ahLst/>
            <a:cxnLst/>
            <a:rect r="r" b="b" t="t" l="l"/>
            <a:pathLst>
              <a:path h="1138676" w="1349541">
                <a:moveTo>
                  <a:pt x="0" y="0"/>
                </a:moveTo>
                <a:lnTo>
                  <a:pt x="1349542" y="0"/>
                </a:lnTo>
                <a:lnTo>
                  <a:pt x="1349542" y="1138675"/>
                </a:lnTo>
                <a:lnTo>
                  <a:pt x="0" y="113867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5400000">
            <a:off x="2550744" y="6077328"/>
            <a:ext cx="698318" cy="698318"/>
          </a:xfrm>
          <a:custGeom>
            <a:avLst/>
            <a:gdLst/>
            <a:ahLst/>
            <a:cxnLst/>
            <a:rect r="r" b="b" t="t" l="l"/>
            <a:pathLst>
              <a:path h="698318" w="698318">
                <a:moveTo>
                  <a:pt x="0" y="0"/>
                </a:moveTo>
                <a:lnTo>
                  <a:pt x="698318" y="0"/>
                </a:lnTo>
                <a:lnTo>
                  <a:pt x="698318" y="698319"/>
                </a:lnTo>
                <a:lnTo>
                  <a:pt x="0" y="698319"/>
                </a:lnTo>
                <a:lnTo>
                  <a:pt x="0" y="0"/>
                </a:lnTo>
                <a:close/>
              </a:path>
            </a:pathLst>
          </a:custGeom>
          <a:blipFill>
            <a:blip r:embed="rId12"/>
            <a:stretch>
              <a:fillRect l="0" t="0" r="0" b="0"/>
            </a:stretch>
          </a:blipFill>
        </p:spPr>
      </p:sp>
      <p:sp>
        <p:nvSpPr>
          <p:cNvPr name="TextBox 15" id="15"/>
          <p:cNvSpPr txBox="true"/>
          <p:nvPr/>
        </p:nvSpPr>
        <p:spPr>
          <a:xfrm rot="-5400000">
            <a:off x="708396" y="5084097"/>
            <a:ext cx="2216067" cy="630429"/>
          </a:xfrm>
          <a:prstGeom prst="rect">
            <a:avLst/>
          </a:prstGeom>
        </p:spPr>
        <p:txBody>
          <a:bodyPr anchor="t" rtlCol="false" tIns="0" lIns="0" bIns="0" rIns="0">
            <a:spAutoFit/>
          </a:bodyPr>
          <a:lstStyle/>
          <a:p>
            <a:pPr algn="ctr">
              <a:lnSpc>
                <a:spcPts val="4626"/>
              </a:lnSpc>
            </a:pPr>
            <a:r>
              <a:rPr lang="en-US" sz="3304">
                <a:solidFill>
                  <a:srgbClr val="0D9613"/>
                </a:solidFill>
                <a:latin typeface="Aerospace bold"/>
                <a:ea typeface="Aerospace bold"/>
                <a:cs typeface="Aerospace bold"/>
                <a:sym typeface="Aerospace bold"/>
              </a:rPr>
              <a:t>ΥΠΑΙΘΡΙΑ</a:t>
            </a:r>
          </a:p>
        </p:txBody>
      </p:sp>
      <p:sp>
        <p:nvSpPr>
          <p:cNvPr name="TextBox 16" id="16"/>
          <p:cNvSpPr txBox="true"/>
          <p:nvPr/>
        </p:nvSpPr>
        <p:spPr>
          <a:xfrm rot="-5557068">
            <a:off x="1544067" y="5025465"/>
            <a:ext cx="1601131" cy="647156"/>
          </a:xfrm>
          <a:prstGeom prst="rect">
            <a:avLst/>
          </a:prstGeom>
        </p:spPr>
        <p:txBody>
          <a:bodyPr anchor="t" rtlCol="false" tIns="0" lIns="0" bIns="0" rIns="0">
            <a:spAutoFit/>
          </a:bodyPr>
          <a:lstStyle/>
          <a:p>
            <a:pPr algn="ctr">
              <a:lnSpc>
                <a:spcPts val="4754"/>
              </a:lnSpc>
            </a:pPr>
            <a:r>
              <a:rPr lang="en-US" sz="3396">
                <a:solidFill>
                  <a:srgbClr val="000000"/>
                </a:solidFill>
                <a:latin typeface="Aerospace bold"/>
                <a:ea typeface="Aerospace bold"/>
                <a:cs typeface="Aerospace bold"/>
                <a:sym typeface="Aerospace bold"/>
              </a:rPr>
              <a:t>Αγορά</a:t>
            </a:r>
          </a:p>
        </p:txBody>
      </p:sp>
      <p:sp>
        <p:nvSpPr>
          <p:cNvPr name="TextBox 17" id="17"/>
          <p:cNvSpPr txBox="true"/>
          <p:nvPr/>
        </p:nvSpPr>
        <p:spPr>
          <a:xfrm rot="-5400000">
            <a:off x="3123548" y="5224020"/>
            <a:ext cx="2365940" cy="200711"/>
          </a:xfrm>
          <a:prstGeom prst="rect">
            <a:avLst/>
          </a:prstGeom>
        </p:spPr>
        <p:txBody>
          <a:bodyPr anchor="t" rtlCol="false" tIns="0" lIns="0" bIns="0" rIns="0">
            <a:spAutoFit/>
          </a:bodyPr>
          <a:lstStyle/>
          <a:p>
            <a:pPr algn="ctr">
              <a:lnSpc>
                <a:spcPts val="1625"/>
              </a:lnSpc>
              <a:spcBef>
                <a:spcPct val="0"/>
              </a:spcBef>
            </a:pPr>
            <a:r>
              <a:rPr lang="en-US" b="true" sz="1160">
                <a:solidFill>
                  <a:srgbClr val="000000"/>
                </a:solidFill>
                <a:latin typeface="Helvetica World Bold"/>
                <a:ea typeface="Helvetica World Bold"/>
                <a:cs typeface="Helvetica World Bold"/>
                <a:sym typeface="Helvetica World Bold"/>
              </a:rPr>
              <a:t>[Εισαγωγή Τοπποθεσίας]</a:t>
            </a:r>
          </a:p>
        </p:txBody>
      </p:sp>
      <p:sp>
        <p:nvSpPr>
          <p:cNvPr name="TextBox 18" id="18"/>
          <p:cNvSpPr txBox="true"/>
          <p:nvPr/>
        </p:nvSpPr>
        <p:spPr>
          <a:xfrm rot="-5400000">
            <a:off x="2402478" y="5270696"/>
            <a:ext cx="2547985" cy="257231"/>
          </a:xfrm>
          <a:prstGeom prst="rect">
            <a:avLst/>
          </a:prstGeom>
        </p:spPr>
        <p:txBody>
          <a:bodyPr anchor="t" rtlCol="false" tIns="0" lIns="0" bIns="0" rIns="0">
            <a:spAutoFit/>
          </a:bodyPr>
          <a:lstStyle/>
          <a:p>
            <a:pPr algn="ctr">
              <a:lnSpc>
                <a:spcPts val="1967"/>
              </a:lnSpc>
              <a:spcBef>
                <a:spcPct val="0"/>
              </a:spcBef>
            </a:pPr>
            <a:r>
              <a:rPr lang="en-US" b="true" sz="1405">
                <a:solidFill>
                  <a:srgbClr val="000000"/>
                </a:solidFill>
                <a:latin typeface="Helvetica World Bold"/>
                <a:ea typeface="Helvetica World Bold"/>
                <a:cs typeface="Helvetica World Bold"/>
                <a:sym typeface="Helvetica World Bold"/>
              </a:rPr>
              <a:t>[ΕΙΣΑΓΩΓΗ ΗΜΕΡΟΜΗΝΙΑΣ]</a:t>
            </a:r>
          </a:p>
        </p:txBody>
      </p:sp>
      <p:sp>
        <p:nvSpPr>
          <p:cNvPr name="TextBox 19" id="19"/>
          <p:cNvSpPr txBox="true"/>
          <p:nvPr/>
        </p:nvSpPr>
        <p:spPr>
          <a:xfrm rot="-5400000">
            <a:off x="877176" y="3690080"/>
            <a:ext cx="839064" cy="539047"/>
          </a:xfrm>
          <a:prstGeom prst="rect">
            <a:avLst/>
          </a:prstGeom>
        </p:spPr>
        <p:txBody>
          <a:bodyPr anchor="t" rtlCol="false" tIns="0" lIns="0" bIns="0" rIns="0">
            <a:spAutoFit/>
          </a:bodyPr>
          <a:lstStyle/>
          <a:p>
            <a:pPr algn="ctr">
              <a:lnSpc>
                <a:spcPts val="1859"/>
              </a:lnSpc>
            </a:pPr>
            <a:r>
              <a:rPr lang="en-US" b="true" sz="1859">
                <a:solidFill>
                  <a:srgbClr val="000000"/>
                </a:solidFill>
                <a:latin typeface="Helvetica World Bold"/>
                <a:ea typeface="Helvetica World Bold"/>
                <a:cs typeface="Helvetica World Bold"/>
                <a:sym typeface="Helvetica World Bold"/>
              </a:rPr>
              <a:t>PRE-LOVED</a:t>
            </a:r>
          </a:p>
        </p:txBody>
      </p:sp>
      <p:sp>
        <p:nvSpPr>
          <p:cNvPr name="TextBox 20" id="20"/>
          <p:cNvSpPr txBox="true"/>
          <p:nvPr/>
        </p:nvSpPr>
        <p:spPr>
          <a:xfrm rot="-5400000">
            <a:off x="3457725" y="5241338"/>
            <a:ext cx="2491430" cy="166074"/>
          </a:xfrm>
          <a:prstGeom prst="rect">
            <a:avLst/>
          </a:prstGeom>
        </p:spPr>
        <p:txBody>
          <a:bodyPr anchor="t" rtlCol="false" tIns="0" lIns="0" bIns="0" rIns="0">
            <a:spAutoFit/>
          </a:bodyPr>
          <a:lstStyle/>
          <a:p>
            <a:pPr algn="ctr">
              <a:lnSpc>
                <a:spcPts val="1355"/>
              </a:lnSpc>
              <a:spcBef>
                <a:spcPct val="0"/>
              </a:spcBef>
            </a:pPr>
            <a:r>
              <a:rPr lang="en-US" sz="968">
                <a:solidFill>
                  <a:srgbClr val="0D9613"/>
                </a:solidFill>
                <a:latin typeface="Poppins"/>
                <a:ea typeface="Poppins"/>
                <a:cs typeface="Poppins"/>
                <a:sym typeface="Poppins"/>
              </a:rPr>
              <a:t>#GREENMEMEEFFECT</a:t>
            </a:r>
          </a:p>
        </p:txBody>
      </p:sp>
      <p:sp>
        <p:nvSpPr>
          <p:cNvPr name="TextBox 21" id="21"/>
          <p:cNvSpPr txBox="true"/>
          <p:nvPr/>
        </p:nvSpPr>
        <p:spPr>
          <a:xfrm rot="-5400000">
            <a:off x="1051386" y="4780876"/>
            <a:ext cx="9389375" cy="1190041"/>
          </a:xfrm>
          <a:prstGeom prst="rect">
            <a:avLst/>
          </a:prstGeom>
        </p:spPr>
        <p:txBody>
          <a:bodyPr anchor="t" rtlCol="false" tIns="0" lIns="0" bIns="0" rIns="0">
            <a:spAutoFit/>
          </a:bodyPr>
          <a:lstStyle/>
          <a:p>
            <a:pPr algn="ctr">
              <a:lnSpc>
                <a:spcPts val="2347"/>
              </a:lnSpc>
            </a:pPr>
            <a:r>
              <a:rPr lang="en-US" sz="2077">
                <a:solidFill>
                  <a:srgbClr val="0D9613"/>
                </a:solidFill>
                <a:latin typeface="Garet"/>
                <a:ea typeface="Garet"/>
                <a:cs typeface="Garet"/>
                <a:sym typeface="Garet"/>
              </a:rPr>
              <a:t>Αναζητούμε Προμηθευτές και Τεχνήτες για να συμμετάσχουν στην </a:t>
            </a:r>
            <a:r>
              <a:rPr lang="en-US" sz="2077" b="true">
                <a:solidFill>
                  <a:srgbClr val="0D9613"/>
                </a:solidFill>
                <a:latin typeface="Garet Bold"/>
                <a:ea typeface="Garet Bold"/>
                <a:cs typeface="Garet Bold"/>
                <a:sym typeface="Garet Bold"/>
              </a:rPr>
              <a:t>Υπαίθρια Αγορά Μεταχειρισμένων Ειδών</a:t>
            </a:r>
            <a:r>
              <a:rPr lang="en-US" sz="2077">
                <a:solidFill>
                  <a:srgbClr val="0D9613"/>
                </a:solidFill>
                <a:latin typeface="Garet"/>
                <a:ea typeface="Garet"/>
                <a:cs typeface="Garet"/>
                <a:sym typeface="Garet"/>
              </a:rPr>
              <a:t>. </a:t>
            </a:r>
          </a:p>
          <a:p>
            <a:pPr algn="ctr">
              <a:lnSpc>
                <a:spcPts val="2347"/>
              </a:lnSpc>
            </a:pPr>
            <a:r>
              <a:rPr lang="en-US" sz="2077">
                <a:solidFill>
                  <a:srgbClr val="0D9613"/>
                </a:solidFill>
                <a:latin typeface="Garet"/>
                <a:ea typeface="Garet"/>
                <a:cs typeface="Garet"/>
                <a:sym typeface="Garet"/>
              </a:rPr>
              <a:t>Εάν ενδιαφέρεστε Επικοινωνήστε [Εισαγωγή Ονόματος και Στοιχείων Επικοινωνίας ]</a:t>
            </a:r>
          </a:p>
        </p:txBody>
      </p:sp>
      <p:sp>
        <p:nvSpPr>
          <p:cNvPr name="TextBox 22" id="22"/>
          <p:cNvSpPr txBox="true"/>
          <p:nvPr/>
        </p:nvSpPr>
        <p:spPr>
          <a:xfrm rot="-5400000">
            <a:off x="3593162" y="4378801"/>
            <a:ext cx="6054978" cy="311465"/>
          </a:xfrm>
          <a:prstGeom prst="rect">
            <a:avLst/>
          </a:prstGeom>
        </p:spPr>
        <p:txBody>
          <a:bodyPr anchor="t" rtlCol="false" tIns="0" lIns="0" bIns="0" rIns="0">
            <a:spAutoFit/>
          </a:bodyPr>
          <a:lstStyle/>
          <a:p>
            <a:pPr algn="l">
              <a:lnSpc>
                <a:spcPts val="2419"/>
              </a:lnSpc>
            </a:pPr>
            <a:r>
              <a:rPr lang="en-US" sz="2199" spc="-24">
                <a:solidFill>
                  <a:srgbClr val="0D9613"/>
                </a:solidFill>
                <a:latin typeface="Body Grotesque"/>
                <a:ea typeface="Body Grotesque"/>
                <a:cs typeface="Body Grotesque"/>
                <a:sym typeface="Body Grotesque"/>
              </a:rPr>
              <a:t>Ρύθμιση Προμηθευτών: [Εισαγωγή Ώρας]</a:t>
            </a:r>
          </a:p>
        </p:txBody>
      </p:sp>
      <p:sp>
        <p:nvSpPr>
          <p:cNvPr name="Freeform 23" id="23"/>
          <p:cNvSpPr/>
          <p:nvPr/>
        </p:nvSpPr>
        <p:spPr>
          <a:xfrm flipH="false" flipV="false" rot="-5400000">
            <a:off x="451634" y="97972"/>
            <a:ext cx="922602" cy="1166475"/>
          </a:xfrm>
          <a:custGeom>
            <a:avLst/>
            <a:gdLst/>
            <a:ahLst/>
            <a:cxnLst/>
            <a:rect r="r" b="b" t="t" l="l"/>
            <a:pathLst>
              <a:path h="1166475" w="922602">
                <a:moveTo>
                  <a:pt x="0" y="0"/>
                </a:moveTo>
                <a:lnTo>
                  <a:pt x="922602" y="0"/>
                </a:lnTo>
                <a:lnTo>
                  <a:pt x="922602" y="1166475"/>
                </a:lnTo>
                <a:lnTo>
                  <a:pt x="0" y="1166475"/>
                </a:lnTo>
                <a:lnTo>
                  <a:pt x="0" y="0"/>
                </a:lnTo>
                <a:close/>
              </a:path>
            </a:pathLst>
          </a:custGeom>
          <a:blipFill>
            <a:blip r:embed="rId13"/>
            <a:stretch>
              <a:fillRect l="0" t="0" r="0" b="0"/>
            </a:stretch>
          </a:blipFill>
        </p:spPr>
      </p:sp>
      <p:sp>
        <p:nvSpPr>
          <p:cNvPr name="Freeform 24" id="24"/>
          <p:cNvSpPr/>
          <p:nvPr/>
        </p:nvSpPr>
        <p:spPr>
          <a:xfrm flipH="false" flipV="false" rot="-5400000">
            <a:off x="6051385" y="9293840"/>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14"/>
            <a:stretch>
              <a:fillRect l="0" t="0" r="0" b="0"/>
            </a:stretch>
          </a:blipFill>
        </p:spPr>
      </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746079" y="978495"/>
            <a:ext cx="2423036" cy="3072127"/>
          </a:xfrm>
          <a:custGeom>
            <a:avLst/>
            <a:gdLst/>
            <a:ahLst/>
            <a:cxnLst/>
            <a:rect r="r" b="b" t="t" l="l"/>
            <a:pathLst>
              <a:path h="3072127" w="2423036">
                <a:moveTo>
                  <a:pt x="0" y="0"/>
                </a:moveTo>
                <a:lnTo>
                  <a:pt x="2423036" y="0"/>
                </a:lnTo>
                <a:lnTo>
                  <a:pt x="2423036"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2279820" y="7037939"/>
            <a:ext cx="3000359" cy="2487589"/>
            <a:chOff x="0" y="0"/>
            <a:chExt cx="4000479" cy="3316786"/>
          </a:xfrm>
        </p:grpSpPr>
        <p:sp>
          <p:nvSpPr>
            <p:cNvPr name="Freeform 6" id="6"/>
            <p:cNvSpPr/>
            <p:nvPr/>
          </p:nvSpPr>
          <p:spPr>
            <a:xfrm flipH="false" flipV="false" rot="0">
              <a:off x="1570939" y="443623"/>
              <a:ext cx="2429540" cy="2429540"/>
            </a:xfrm>
            <a:custGeom>
              <a:avLst/>
              <a:gdLst/>
              <a:ahLst/>
              <a:cxnLst/>
              <a:rect r="r" b="b" t="t" l="l"/>
              <a:pathLst>
                <a:path h="2429540" w="2429540">
                  <a:moveTo>
                    <a:pt x="0" y="0"/>
                  </a:moveTo>
                  <a:lnTo>
                    <a:pt x="2429540" y="0"/>
                  </a:lnTo>
                  <a:lnTo>
                    <a:pt x="2429540" y="2429540"/>
                  </a:lnTo>
                  <a:lnTo>
                    <a:pt x="0" y="2429540"/>
                  </a:lnTo>
                  <a:lnTo>
                    <a:pt x="0" y="0"/>
                  </a:lnTo>
                  <a:close/>
                </a:path>
              </a:pathLst>
            </a:custGeom>
            <a:blipFill>
              <a:blip r:embed="rId6"/>
              <a:stretch>
                <a:fillRect l="0" t="0" r="0" b="0"/>
              </a:stretch>
            </a:blipFill>
          </p:spPr>
        </p:sp>
        <p:sp>
          <p:nvSpPr>
            <p:cNvPr name="Freeform 7" id="7"/>
            <p:cNvSpPr/>
            <p:nvPr/>
          </p:nvSpPr>
          <p:spPr>
            <a:xfrm flipH="false" flipV="false" rot="0">
              <a:off x="0" y="0"/>
              <a:ext cx="2620261" cy="3316786"/>
            </a:xfrm>
            <a:custGeom>
              <a:avLst/>
              <a:gdLst/>
              <a:ahLst/>
              <a:cxnLst/>
              <a:rect r="r" b="b" t="t" l="l"/>
              <a:pathLst>
                <a:path h="3316786" w="2620261">
                  <a:moveTo>
                    <a:pt x="0" y="0"/>
                  </a:moveTo>
                  <a:lnTo>
                    <a:pt x="2620261" y="0"/>
                  </a:lnTo>
                  <a:lnTo>
                    <a:pt x="2620261" y="3316786"/>
                  </a:lnTo>
                  <a:lnTo>
                    <a:pt x="0" y="3316786"/>
                  </a:lnTo>
                  <a:lnTo>
                    <a:pt x="0" y="0"/>
                  </a:lnTo>
                  <a:close/>
                </a:path>
              </a:pathLst>
            </a:custGeom>
            <a:blipFill>
              <a:blip r:embed="rId7"/>
              <a:stretch>
                <a:fillRect l="0" t="0" r="0" b="0"/>
              </a:stretch>
            </a:blipFill>
          </p:spPr>
        </p:sp>
      </p:grpSp>
      <p:sp>
        <p:nvSpPr>
          <p:cNvPr name="TextBox 8" id="8"/>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9" id="9"/>
          <p:cNvSpPr txBox="true"/>
          <p:nvPr/>
        </p:nvSpPr>
        <p:spPr>
          <a:xfrm rot="0">
            <a:off x="355195" y="4193497"/>
            <a:ext cx="7204805" cy="2632558"/>
          </a:xfrm>
          <a:prstGeom prst="rect">
            <a:avLst/>
          </a:prstGeom>
        </p:spPr>
        <p:txBody>
          <a:bodyPr anchor="t" rtlCol="false" tIns="0" lIns="0" bIns="0" rIns="0">
            <a:spAutoFit/>
          </a:bodyPr>
          <a:lstStyle/>
          <a:p>
            <a:pPr algn="ctr">
              <a:lnSpc>
                <a:spcPts val="5105"/>
              </a:lnSpc>
            </a:pPr>
            <a:r>
              <a:rPr lang="en-US" sz="3403" spc="3">
                <a:solidFill>
                  <a:srgbClr val="12C91A"/>
                </a:solidFill>
                <a:latin typeface="Aerospace bold"/>
                <a:ea typeface="Aerospace bold"/>
                <a:cs typeface="Aerospace bold"/>
                <a:sym typeface="Aerospace bold"/>
              </a:rPr>
              <a:t>Εργαστήριο Επαναχρησιμοποίησης Υλικών</a:t>
            </a:r>
          </a:p>
          <a:p>
            <a:pPr algn="ctr">
              <a:lnSpc>
                <a:spcPts val="5105"/>
              </a:lnSpc>
            </a:pPr>
            <a:r>
              <a:rPr lang="en-US" sz="3403" spc="3">
                <a:solidFill>
                  <a:srgbClr val="12C91A"/>
                </a:solidFill>
                <a:latin typeface="Aerospace bold"/>
                <a:ea typeface="Aerospace bold"/>
                <a:cs typeface="Aerospace bold"/>
                <a:sym typeface="Aerospace bold"/>
              </a:rPr>
              <a:t> </a:t>
            </a:r>
          </a:p>
          <a:p>
            <a:pPr algn="ctr">
              <a:lnSpc>
                <a:spcPts val="5105"/>
              </a:lnSpc>
            </a:pPr>
            <a:r>
              <a:rPr lang="en-US" sz="3403" spc="3">
                <a:solidFill>
                  <a:srgbClr val="12C91A"/>
                </a:solidFill>
                <a:latin typeface="Aerospace bold"/>
                <a:ea typeface="Aerospace bold"/>
                <a:cs typeface="Aerospace bold"/>
                <a:sym typeface="Aerospace bold"/>
              </a:rPr>
              <a:t>Πακέτο Εκπαιδευτικού Υλικού </a:t>
            </a:r>
          </a:p>
        </p:txBody>
      </p:sp>
      <p:sp>
        <p:nvSpPr>
          <p:cNvPr name="TextBox 10" id="10"/>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423000" y="9535610"/>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8210367"/>
        </p:xfrm>
        <a:graphic>
          <a:graphicData uri="http://schemas.openxmlformats.org/drawingml/2006/table">
            <a:tbl>
              <a:tblPr/>
              <a:tblGrid>
                <a:gridCol w="2749282"/>
                <a:gridCol w="1770962"/>
                <a:gridCol w="1380416"/>
                <a:gridCol w="863230"/>
              </a:tblGrid>
              <a:tr h="629360">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ΑΠΑΡΑΙΤΗΤΑ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ΚΟΣΤΟΣ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4003">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Χώρος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6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Συντονιστής/ρια Εργαστηρίου</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Καρέκλες/Τραπέζια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Αναψυκτικά</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Προμήθειες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16">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39209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89574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39939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94872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52567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602932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52188" y="6532976"/>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52188" y="7029994"/>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52188" y="7574365"/>
            <a:ext cx="303625" cy="303625"/>
          </a:xfrm>
          <a:custGeom>
            <a:avLst/>
            <a:gdLst/>
            <a:ahLst/>
            <a:cxnLst/>
            <a:rect r="r" b="b" t="t" l="l"/>
            <a:pathLst>
              <a:path h="303625" w="303625">
                <a:moveTo>
                  <a:pt x="0" y="0"/>
                </a:moveTo>
                <a:lnTo>
                  <a:pt x="303624" y="0"/>
                </a:lnTo>
                <a:lnTo>
                  <a:pt x="303624"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52188" y="8125639"/>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52188" y="8676914"/>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52188" y="9231985"/>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338188"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1" id="21"/>
          <p:cNvSpPr/>
          <p:nvPr/>
        </p:nvSpPr>
        <p:spPr>
          <a:xfrm flipH="false" flipV="false" rot="0">
            <a:off x="6298038"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2" id="22"/>
          <p:cNvSpPr txBox="true"/>
          <p:nvPr/>
        </p:nvSpPr>
        <p:spPr>
          <a:xfrm rot="0">
            <a:off x="660426" y="-119841"/>
            <a:ext cx="6239149" cy="1343025"/>
          </a:xfrm>
          <a:prstGeom prst="rect">
            <a:avLst/>
          </a:prstGeom>
        </p:spPr>
        <p:txBody>
          <a:bodyPr anchor="t" rtlCol="false" tIns="0" lIns="0" bIns="0" rIns="0">
            <a:spAutoFit/>
          </a:bodyPr>
          <a:lstStyle/>
          <a:p>
            <a:pPr algn="ctr">
              <a:lnSpc>
                <a:spcPts val="3300"/>
              </a:lnSpc>
            </a:pPr>
            <a:r>
              <a:rPr lang="en-US" sz="3000" spc="44">
                <a:solidFill>
                  <a:srgbClr val="12C91A"/>
                </a:solidFill>
                <a:latin typeface="Aerospace bold"/>
                <a:ea typeface="Aerospace bold"/>
                <a:cs typeface="Aerospace bold"/>
                <a:sym typeface="Aerospace bold"/>
              </a:rPr>
              <a:t>Εργαστήριο Επαναχρησιμοποίησης Υλικών</a:t>
            </a:r>
          </a:p>
        </p:txBody>
      </p:sp>
      <p:sp>
        <p:nvSpPr>
          <p:cNvPr name="TextBox 23" id="23"/>
          <p:cNvSpPr txBox="true"/>
          <p:nvPr/>
        </p:nvSpPr>
        <p:spPr>
          <a:xfrm rot="0">
            <a:off x="1350112" y="978249"/>
            <a:ext cx="4950508"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Κατάλογος Απαραιτήτων </a:t>
            </a:r>
          </a:p>
        </p:txBody>
      </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92742" y="211259"/>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4"/>
            <a:stretch>
              <a:fillRect l="0" t="0" r="0" b="0"/>
            </a:stretch>
          </a:blipFill>
        </p:spPr>
      </p:sp>
      <p:sp>
        <p:nvSpPr>
          <p:cNvPr name="Freeform 4" id="4"/>
          <p:cNvSpPr/>
          <p:nvPr/>
        </p:nvSpPr>
        <p:spPr>
          <a:xfrm flipH="false" flipV="false" rot="0">
            <a:off x="6462336" y="9630860"/>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5"/>
            <a:stretch>
              <a:fillRect l="0" t="0" r="0" b="0"/>
            </a:stretch>
          </a:blipFill>
        </p:spPr>
      </p:sp>
      <p:graphicFrame>
        <p:nvGraphicFramePr>
          <p:cNvPr name="Table 5" id="5"/>
          <p:cNvGraphicFramePr>
            <a:graphicFrameLocks noGrp="true"/>
          </p:cNvGraphicFramePr>
          <p:nvPr/>
        </p:nvGraphicFramePr>
        <p:xfrm>
          <a:off x="503771" y="1420493"/>
          <a:ext cx="6763890" cy="8210367"/>
        </p:xfrm>
        <a:graphic>
          <a:graphicData uri="http://schemas.openxmlformats.org/drawingml/2006/table">
            <a:tbl>
              <a:tblPr/>
              <a:tblGrid>
                <a:gridCol w="2749282"/>
                <a:gridCol w="1770962"/>
                <a:gridCol w="1380416"/>
                <a:gridCol w="863230"/>
              </a:tblGrid>
              <a:tr h="629360">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ΚΑΘΗΚΟΝΤΑ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ΥΠΕΥΘΥΝΟ ΑΤΟΜΟ</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ΠΡΟΘΕΣΜΙΑ</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Poppins Bold"/>
                          <a:ea typeface="Poppins Bold"/>
                          <a:cs typeface="Poppins Bold"/>
                          <a:sym typeface="Poppins Bold"/>
                        </a:rPr>
                        <a:t>ΟΛΟΚΛΗΡΩΣΗ</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34003">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Καθορισμός Ημερομηνίας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Οργάνωση Χώρου</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Κράτηση Συντονιστή/ριας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629360">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Δημιουργία και Μοίρασμα Αφίσας</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000000"/>
                          </a:solidFill>
                          <a:latin typeface="Poppins"/>
                          <a:ea typeface="Poppins"/>
                          <a:cs typeface="Poppins"/>
                          <a:sym typeface="Poppins"/>
                        </a:rPr>
                        <a:t>Καθορισμός Χώρου</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r>
                        <a:rPr lang="en-US" sz="900" spc="317">
                          <a:solidFill>
                            <a:srgbClr val="ADDB7A"/>
                          </a:solidFill>
                          <a:latin typeface="Poppins"/>
                          <a:ea typeface="Poppins"/>
                          <a:cs typeface="Poppins"/>
                          <a:sym typeface="Poppins"/>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3400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1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6" id="6"/>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7" id="7"/>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8" id="8"/>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9" id="9"/>
          <p:cNvSpPr/>
          <p:nvPr/>
        </p:nvSpPr>
        <p:spPr>
          <a:xfrm flipH="false" flipV="false" rot="5400000">
            <a:off x="6691524" y="379854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0" id="10"/>
          <p:cNvSpPr/>
          <p:nvPr/>
        </p:nvSpPr>
        <p:spPr>
          <a:xfrm flipH="false" flipV="false" rot="5400000">
            <a:off x="6691524" y="441649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1" id="11"/>
          <p:cNvSpPr/>
          <p:nvPr/>
        </p:nvSpPr>
        <p:spPr>
          <a:xfrm flipH="false" flipV="false" rot="5400000">
            <a:off x="6691524" y="494872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2" id="12"/>
          <p:cNvSpPr/>
          <p:nvPr/>
        </p:nvSpPr>
        <p:spPr>
          <a:xfrm flipH="false" flipV="false" rot="5400000">
            <a:off x="6691524" y="5473801"/>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3" id="13"/>
          <p:cNvSpPr/>
          <p:nvPr/>
        </p:nvSpPr>
        <p:spPr>
          <a:xfrm flipH="false" flipV="false" rot="5400000">
            <a:off x="6691524" y="5998882"/>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4" id="14"/>
          <p:cNvSpPr/>
          <p:nvPr/>
        </p:nvSpPr>
        <p:spPr>
          <a:xfrm flipH="false" flipV="false" rot="5400000">
            <a:off x="6691524" y="6535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5" id="15"/>
          <p:cNvSpPr/>
          <p:nvPr/>
        </p:nvSpPr>
        <p:spPr>
          <a:xfrm flipH="false" flipV="false" rot="5400000">
            <a:off x="6691524" y="70490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6" id="16"/>
          <p:cNvSpPr/>
          <p:nvPr/>
        </p:nvSpPr>
        <p:spPr>
          <a:xfrm flipH="false" flipV="false" rot="5400000">
            <a:off x="6691524" y="762889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7" id="17"/>
          <p:cNvSpPr/>
          <p:nvPr/>
        </p:nvSpPr>
        <p:spPr>
          <a:xfrm flipH="false" flipV="false" rot="5400000">
            <a:off x="6691524" y="821136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8" id="18"/>
          <p:cNvSpPr/>
          <p:nvPr/>
        </p:nvSpPr>
        <p:spPr>
          <a:xfrm flipH="false" flipV="false" rot="5400000">
            <a:off x="6691524" y="872453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9" id="19"/>
          <p:cNvSpPr/>
          <p:nvPr/>
        </p:nvSpPr>
        <p:spPr>
          <a:xfrm flipH="false" flipV="false" rot="5400000">
            <a:off x="6691524" y="9210101"/>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20" id="20"/>
          <p:cNvSpPr/>
          <p:nvPr/>
        </p:nvSpPr>
        <p:spPr>
          <a:xfrm flipH="false" flipV="false" rot="0">
            <a:off x="503771" y="9896673"/>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8"/>
            <a:stretch>
              <a:fillRect l="0" t="0" r="0" b="0"/>
            </a:stretch>
          </a:blipFill>
        </p:spPr>
      </p:sp>
      <p:sp>
        <p:nvSpPr>
          <p:cNvPr name="Freeform 21" id="21"/>
          <p:cNvSpPr/>
          <p:nvPr/>
        </p:nvSpPr>
        <p:spPr>
          <a:xfrm flipH="false" flipV="false" rot="0">
            <a:off x="6198811" y="150811"/>
            <a:ext cx="1210379" cy="1210379"/>
          </a:xfrm>
          <a:custGeom>
            <a:avLst/>
            <a:gdLst/>
            <a:ahLst/>
            <a:cxnLst/>
            <a:rect r="r" b="b" t="t" l="l"/>
            <a:pathLst>
              <a:path h="1210379" w="1210379">
                <a:moveTo>
                  <a:pt x="0" y="0"/>
                </a:moveTo>
                <a:lnTo>
                  <a:pt x="1210378" y="0"/>
                </a:lnTo>
                <a:lnTo>
                  <a:pt x="1210378" y="1210378"/>
                </a:lnTo>
                <a:lnTo>
                  <a:pt x="0" y="1210378"/>
                </a:lnTo>
                <a:lnTo>
                  <a:pt x="0" y="0"/>
                </a:lnTo>
                <a:close/>
              </a:path>
            </a:pathLst>
          </a:custGeom>
          <a:blipFill>
            <a:blip r:embed="rId9"/>
            <a:stretch>
              <a:fillRect l="0" t="0" r="0" b="0"/>
            </a:stretch>
          </a:blipFill>
        </p:spPr>
      </p:sp>
      <p:sp>
        <p:nvSpPr>
          <p:cNvPr name="TextBox 22" id="22"/>
          <p:cNvSpPr txBox="true"/>
          <p:nvPr/>
        </p:nvSpPr>
        <p:spPr>
          <a:xfrm rot="0">
            <a:off x="1404666" y="-119841"/>
            <a:ext cx="4962100" cy="1343025"/>
          </a:xfrm>
          <a:prstGeom prst="rect">
            <a:avLst/>
          </a:prstGeom>
        </p:spPr>
        <p:txBody>
          <a:bodyPr anchor="t" rtlCol="false" tIns="0" lIns="0" bIns="0" rIns="0">
            <a:spAutoFit/>
          </a:bodyPr>
          <a:lstStyle/>
          <a:p>
            <a:pPr algn="ctr">
              <a:lnSpc>
                <a:spcPts val="3300"/>
              </a:lnSpc>
            </a:pPr>
            <a:r>
              <a:rPr lang="en-US" sz="3000" spc="44">
                <a:solidFill>
                  <a:srgbClr val="12C91A"/>
                </a:solidFill>
                <a:latin typeface="Aerospace bold"/>
                <a:ea typeface="Aerospace bold"/>
                <a:cs typeface="Aerospace bold"/>
                <a:sym typeface="Aerospace bold"/>
              </a:rPr>
              <a:t>Εργαστήριο Επαναχρησιμοποίησης Υλικών</a:t>
            </a:r>
          </a:p>
        </p:txBody>
      </p:sp>
      <p:sp>
        <p:nvSpPr>
          <p:cNvPr name="TextBox 23" id="23"/>
          <p:cNvSpPr txBox="true"/>
          <p:nvPr/>
        </p:nvSpPr>
        <p:spPr>
          <a:xfrm rot="0">
            <a:off x="1449689" y="978249"/>
            <a:ext cx="4749122"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Κατάλογος Υποχρεώσεων</a:t>
            </a:r>
          </a:p>
        </p:txBody>
      </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bg>
      <p:bgPr>
        <a:solidFill>
          <a:srgbClr val="ECFFED"/>
        </a:solidFill>
      </p:bgPr>
    </p:bg>
    <p:spTree>
      <p:nvGrpSpPr>
        <p:cNvPr id="1" name=""/>
        <p:cNvGrpSpPr/>
        <p:nvPr/>
      </p:nvGrpSpPr>
      <p:grpSpPr>
        <a:xfrm>
          <a:off x="0" y="0"/>
          <a:ext cx="0" cy="0"/>
          <a:chOff x="0" y="0"/>
          <a:chExt cx="0" cy="0"/>
        </a:xfrm>
      </p:grpSpPr>
      <p:grpSp>
        <p:nvGrpSpPr>
          <p:cNvPr name="Group 2" id="2"/>
          <p:cNvGrpSpPr/>
          <p:nvPr/>
        </p:nvGrpSpPr>
        <p:grpSpPr>
          <a:xfrm rot="0">
            <a:off x="-562226" y="10037841"/>
            <a:ext cx="8415699" cy="770598"/>
            <a:chOff x="0" y="0"/>
            <a:chExt cx="3015997" cy="276165"/>
          </a:xfrm>
        </p:grpSpPr>
        <p:sp>
          <p:nvSpPr>
            <p:cNvPr name="Freeform 3" id="3"/>
            <p:cNvSpPr/>
            <p:nvPr/>
          </p:nvSpPr>
          <p:spPr>
            <a:xfrm flipH="false" flipV="false" rot="0">
              <a:off x="0" y="0"/>
              <a:ext cx="3015997" cy="276165"/>
            </a:xfrm>
            <a:custGeom>
              <a:avLst/>
              <a:gdLst/>
              <a:ahLst/>
              <a:cxnLst/>
              <a:rect r="r" b="b" t="t" l="l"/>
              <a:pathLst>
                <a:path h="276165" w="3015997">
                  <a:moveTo>
                    <a:pt x="0" y="0"/>
                  </a:moveTo>
                  <a:lnTo>
                    <a:pt x="3015997" y="0"/>
                  </a:lnTo>
                  <a:lnTo>
                    <a:pt x="3015997" y="276165"/>
                  </a:lnTo>
                  <a:lnTo>
                    <a:pt x="0" y="276165"/>
                  </a:lnTo>
                  <a:close/>
                </a:path>
              </a:pathLst>
            </a:custGeom>
            <a:solidFill>
              <a:srgbClr val="12C91A"/>
            </a:solidFill>
          </p:spPr>
        </p:sp>
        <p:sp>
          <p:nvSpPr>
            <p:cNvPr name="TextBox 4" id="4"/>
            <p:cNvSpPr txBox="true"/>
            <p:nvPr/>
          </p:nvSpPr>
          <p:spPr>
            <a:xfrm>
              <a:off x="0" y="-47625"/>
              <a:ext cx="3015997" cy="323790"/>
            </a:xfrm>
            <a:prstGeom prst="rect">
              <a:avLst/>
            </a:prstGeom>
          </p:spPr>
          <p:txBody>
            <a:bodyPr anchor="ctr" rtlCol="false" tIns="35919" lIns="35919" bIns="35919" rIns="35919"/>
            <a:lstStyle/>
            <a:p>
              <a:pPr algn="ctr">
                <a:lnSpc>
                  <a:spcPts val="2334"/>
                </a:lnSpc>
              </a:pPr>
            </a:p>
          </p:txBody>
        </p:sp>
      </p:grpSp>
      <p:grpSp>
        <p:nvGrpSpPr>
          <p:cNvPr name="Group 5" id="5"/>
          <p:cNvGrpSpPr/>
          <p:nvPr/>
        </p:nvGrpSpPr>
        <p:grpSpPr>
          <a:xfrm rot="0">
            <a:off x="756897" y="-21038"/>
            <a:ext cx="6048000" cy="3886099"/>
            <a:chOff x="0" y="0"/>
            <a:chExt cx="1274980" cy="819230"/>
          </a:xfrm>
        </p:grpSpPr>
        <p:sp>
          <p:nvSpPr>
            <p:cNvPr name="Freeform 6" id="6"/>
            <p:cNvSpPr/>
            <p:nvPr/>
          </p:nvSpPr>
          <p:spPr>
            <a:xfrm flipH="true" flipV="false" rot="0">
              <a:off x="0" y="0"/>
              <a:ext cx="1274980" cy="819229"/>
            </a:xfrm>
            <a:custGeom>
              <a:avLst/>
              <a:gdLst/>
              <a:ahLst/>
              <a:cxnLst/>
              <a:rect r="r" b="b" t="t" l="l"/>
              <a:pathLst>
                <a:path h="819229" w="1274980">
                  <a:moveTo>
                    <a:pt x="1274980" y="0"/>
                  </a:moveTo>
                  <a:lnTo>
                    <a:pt x="0" y="0"/>
                  </a:lnTo>
                  <a:lnTo>
                    <a:pt x="0" y="819229"/>
                  </a:lnTo>
                  <a:lnTo>
                    <a:pt x="1274980" y="819229"/>
                  </a:lnTo>
                  <a:close/>
                </a:path>
              </a:pathLst>
            </a:custGeom>
            <a:blipFill>
              <a:blip r:embed="rId2"/>
              <a:stretch>
                <a:fillRect l="-1269" t="-26312" r="-47445" b="-28178"/>
              </a:stretch>
            </a:blipFill>
          </p:spPr>
        </p:sp>
      </p:grpSp>
      <p:sp>
        <p:nvSpPr>
          <p:cNvPr name="TextBox 7" id="7"/>
          <p:cNvSpPr txBox="true"/>
          <p:nvPr/>
        </p:nvSpPr>
        <p:spPr>
          <a:xfrm rot="0">
            <a:off x="119148" y="1447354"/>
            <a:ext cx="5534829" cy="3972374"/>
          </a:xfrm>
          <a:prstGeom prst="rect">
            <a:avLst/>
          </a:prstGeom>
        </p:spPr>
        <p:txBody>
          <a:bodyPr anchor="t" rtlCol="false" tIns="0" lIns="0" bIns="0" rIns="0">
            <a:spAutoFit/>
          </a:bodyPr>
          <a:lstStyle/>
          <a:p>
            <a:pPr algn="l">
              <a:lnSpc>
                <a:spcPts val="6027"/>
              </a:lnSpc>
            </a:pPr>
            <a:r>
              <a:rPr lang="en-US" sz="6088" spc="-24">
                <a:solidFill>
                  <a:srgbClr val="FED602"/>
                </a:solidFill>
                <a:latin typeface="Aerospace bold"/>
                <a:ea typeface="Aerospace bold"/>
                <a:cs typeface="Aerospace bold"/>
                <a:sym typeface="Aerospace bold"/>
              </a:rPr>
              <a:t>ΕΡΓΑΣΤΗΡΙΟ ΕΠΑΝΑ-ΧΡΗΣΙΜΟ ΠΟΙΗΣΗΣ ΥΛΙΚΩΝ</a:t>
            </a:r>
          </a:p>
        </p:txBody>
      </p:sp>
      <p:grpSp>
        <p:nvGrpSpPr>
          <p:cNvPr name="Group 8" id="8"/>
          <p:cNvGrpSpPr/>
          <p:nvPr/>
        </p:nvGrpSpPr>
        <p:grpSpPr>
          <a:xfrm rot="0">
            <a:off x="4410729" y="4150811"/>
            <a:ext cx="2393271" cy="2024832"/>
            <a:chOff x="0" y="0"/>
            <a:chExt cx="857694" cy="725654"/>
          </a:xfrm>
        </p:grpSpPr>
        <p:sp>
          <p:nvSpPr>
            <p:cNvPr name="Freeform 9" id="9"/>
            <p:cNvSpPr/>
            <p:nvPr/>
          </p:nvSpPr>
          <p:spPr>
            <a:xfrm flipH="false" flipV="false" rot="0">
              <a:off x="0" y="0"/>
              <a:ext cx="857694" cy="725654"/>
            </a:xfrm>
            <a:custGeom>
              <a:avLst/>
              <a:gdLst/>
              <a:ahLst/>
              <a:cxnLst/>
              <a:rect r="r" b="b" t="t" l="l"/>
              <a:pathLst>
                <a:path h="725654" w="857694">
                  <a:moveTo>
                    <a:pt x="106751" y="0"/>
                  </a:moveTo>
                  <a:lnTo>
                    <a:pt x="750944" y="0"/>
                  </a:lnTo>
                  <a:cubicBezTo>
                    <a:pt x="809900" y="0"/>
                    <a:pt x="857694" y="47794"/>
                    <a:pt x="857694" y="106751"/>
                  </a:cubicBezTo>
                  <a:lnTo>
                    <a:pt x="857694" y="618903"/>
                  </a:lnTo>
                  <a:cubicBezTo>
                    <a:pt x="857694" y="647215"/>
                    <a:pt x="846447" y="674368"/>
                    <a:pt x="826428" y="694388"/>
                  </a:cubicBezTo>
                  <a:cubicBezTo>
                    <a:pt x="806408" y="714407"/>
                    <a:pt x="779256" y="725654"/>
                    <a:pt x="750944" y="725654"/>
                  </a:cubicBezTo>
                  <a:lnTo>
                    <a:pt x="106751" y="725654"/>
                  </a:lnTo>
                  <a:cubicBezTo>
                    <a:pt x="47794" y="725654"/>
                    <a:pt x="0" y="677860"/>
                    <a:pt x="0" y="618903"/>
                  </a:cubicBezTo>
                  <a:lnTo>
                    <a:pt x="0" y="106751"/>
                  </a:lnTo>
                  <a:cubicBezTo>
                    <a:pt x="0" y="47794"/>
                    <a:pt x="47794" y="0"/>
                    <a:pt x="106751" y="0"/>
                  </a:cubicBezTo>
                  <a:close/>
                </a:path>
              </a:pathLst>
            </a:custGeom>
            <a:solidFill>
              <a:srgbClr val="000000">
                <a:alpha val="0"/>
              </a:srgbClr>
            </a:solidFill>
            <a:ln w="66675" cap="rnd">
              <a:solidFill>
                <a:srgbClr val="FDEE00"/>
              </a:solidFill>
              <a:prstDash val="solid"/>
              <a:round/>
            </a:ln>
          </p:spPr>
        </p:sp>
        <p:sp>
          <p:nvSpPr>
            <p:cNvPr name="TextBox 10" id="10"/>
            <p:cNvSpPr txBox="true"/>
            <p:nvPr/>
          </p:nvSpPr>
          <p:spPr>
            <a:xfrm>
              <a:off x="0" y="-47625"/>
              <a:ext cx="857694" cy="773279"/>
            </a:xfrm>
            <a:prstGeom prst="rect">
              <a:avLst/>
            </a:prstGeom>
          </p:spPr>
          <p:txBody>
            <a:bodyPr anchor="ctr" rtlCol="false" tIns="35919" lIns="35919" bIns="35919" rIns="35919"/>
            <a:lstStyle/>
            <a:p>
              <a:pPr algn="ctr">
                <a:lnSpc>
                  <a:spcPts val="2334"/>
                </a:lnSpc>
              </a:pPr>
            </a:p>
          </p:txBody>
        </p:sp>
      </p:grpSp>
      <p:sp>
        <p:nvSpPr>
          <p:cNvPr name="Freeform 11" id="11"/>
          <p:cNvSpPr/>
          <p:nvPr/>
        </p:nvSpPr>
        <p:spPr>
          <a:xfrm flipH="false" flipV="false" rot="0">
            <a:off x="6665723" y="78021"/>
            <a:ext cx="755103" cy="954700"/>
          </a:xfrm>
          <a:custGeom>
            <a:avLst/>
            <a:gdLst/>
            <a:ahLst/>
            <a:cxnLst/>
            <a:rect r="r" b="b" t="t" l="l"/>
            <a:pathLst>
              <a:path h="954700" w="755103">
                <a:moveTo>
                  <a:pt x="0" y="0"/>
                </a:moveTo>
                <a:lnTo>
                  <a:pt x="755103" y="0"/>
                </a:lnTo>
                <a:lnTo>
                  <a:pt x="755103" y="954700"/>
                </a:lnTo>
                <a:lnTo>
                  <a:pt x="0" y="954700"/>
                </a:lnTo>
                <a:lnTo>
                  <a:pt x="0" y="0"/>
                </a:lnTo>
                <a:close/>
              </a:path>
            </a:pathLst>
          </a:custGeom>
          <a:blipFill>
            <a:blip r:embed="rId3"/>
            <a:stretch>
              <a:fillRect l="0" t="0" r="0" b="0"/>
            </a:stretch>
          </a:blipFill>
        </p:spPr>
      </p:sp>
      <p:sp>
        <p:nvSpPr>
          <p:cNvPr name="Freeform 12" id="12"/>
          <p:cNvSpPr/>
          <p:nvPr/>
        </p:nvSpPr>
        <p:spPr>
          <a:xfrm flipH="false" flipV="false" rot="0">
            <a:off x="5877973" y="5346000"/>
            <a:ext cx="787750" cy="787750"/>
          </a:xfrm>
          <a:custGeom>
            <a:avLst/>
            <a:gdLst/>
            <a:ahLst/>
            <a:cxnLst/>
            <a:rect r="r" b="b" t="t" l="l"/>
            <a:pathLst>
              <a:path h="787750" w="787750">
                <a:moveTo>
                  <a:pt x="0" y="0"/>
                </a:moveTo>
                <a:lnTo>
                  <a:pt x="787750" y="0"/>
                </a:lnTo>
                <a:lnTo>
                  <a:pt x="787750" y="787750"/>
                </a:lnTo>
                <a:lnTo>
                  <a:pt x="0" y="787750"/>
                </a:lnTo>
                <a:lnTo>
                  <a:pt x="0" y="0"/>
                </a:lnTo>
                <a:close/>
              </a:path>
            </a:pathLst>
          </a:custGeom>
          <a:blipFill>
            <a:blip r:embed="rId4"/>
            <a:stretch>
              <a:fillRect l="0" t="0" r="0" b="0"/>
            </a:stretch>
          </a:blipFill>
        </p:spPr>
      </p:sp>
      <p:sp>
        <p:nvSpPr>
          <p:cNvPr name="Freeform 13" id="13"/>
          <p:cNvSpPr/>
          <p:nvPr/>
        </p:nvSpPr>
        <p:spPr>
          <a:xfrm flipH="false" flipV="false" rot="0">
            <a:off x="-15494" y="9306050"/>
            <a:ext cx="771494" cy="771494"/>
          </a:xfrm>
          <a:custGeom>
            <a:avLst/>
            <a:gdLst/>
            <a:ahLst/>
            <a:cxnLst/>
            <a:rect r="r" b="b" t="t" l="l"/>
            <a:pathLst>
              <a:path h="771494" w="771494">
                <a:moveTo>
                  <a:pt x="0" y="0"/>
                </a:moveTo>
                <a:lnTo>
                  <a:pt x="771494" y="0"/>
                </a:lnTo>
                <a:lnTo>
                  <a:pt x="771494" y="771495"/>
                </a:lnTo>
                <a:lnTo>
                  <a:pt x="0" y="771495"/>
                </a:lnTo>
                <a:lnTo>
                  <a:pt x="0" y="0"/>
                </a:lnTo>
                <a:close/>
              </a:path>
            </a:pathLst>
          </a:custGeom>
          <a:blipFill>
            <a:blip r:embed="rId5"/>
            <a:stretch>
              <a:fillRect l="0" t="0" r="0" b="0"/>
            </a:stretch>
          </a:blipFill>
        </p:spPr>
      </p:sp>
      <p:sp>
        <p:nvSpPr>
          <p:cNvPr name="TextBox 14" id="14"/>
          <p:cNvSpPr txBox="true"/>
          <p:nvPr/>
        </p:nvSpPr>
        <p:spPr>
          <a:xfrm rot="0">
            <a:off x="389234" y="5562603"/>
            <a:ext cx="3737587" cy="1730481"/>
          </a:xfrm>
          <a:prstGeom prst="rect">
            <a:avLst/>
          </a:prstGeom>
        </p:spPr>
        <p:txBody>
          <a:bodyPr anchor="t" rtlCol="false" tIns="0" lIns="0" bIns="0" rIns="0">
            <a:spAutoFit/>
          </a:bodyPr>
          <a:lstStyle/>
          <a:p>
            <a:pPr algn="l">
              <a:lnSpc>
                <a:spcPts val="1982"/>
              </a:lnSpc>
            </a:pPr>
            <a:r>
              <a:rPr lang="en-US" sz="1694" spc="72">
                <a:solidFill>
                  <a:srgbClr val="12C91A"/>
                </a:solidFill>
                <a:latin typeface="TT Commons Pro"/>
                <a:ea typeface="TT Commons Pro"/>
                <a:cs typeface="TT Commons Pro"/>
                <a:sym typeface="TT Commons Pro"/>
              </a:rPr>
              <a:t>Ετοιμαστείτε να σηκώσετε μανίκια και να απελευθερώσετε τη δημιουργικότητα σας, στο Εργαστήριο μας για Επαναχρησιμοποίηση Υλικών, με το συντονισμό του/της  [Εισαγωγή Συντονιστή] </a:t>
            </a:r>
          </a:p>
        </p:txBody>
      </p:sp>
      <p:sp>
        <p:nvSpPr>
          <p:cNvPr name="TextBox 15" id="15"/>
          <p:cNvSpPr txBox="true"/>
          <p:nvPr/>
        </p:nvSpPr>
        <p:spPr>
          <a:xfrm rot="0">
            <a:off x="72000" y="7426434"/>
            <a:ext cx="4759865" cy="352367"/>
          </a:xfrm>
          <a:prstGeom prst="rect">
            <a:avLst/>
          </a:prstGeom>
        </p:spPr>
        <p:txBody>
          <a:bodyPr anchor="t" rtlCol="false" tIns="0" lIns="0" bIns="0" rIns="0">
            <a:spAutoFit/>
          </a:bodyPr>
          <a:lstStyle/>
          <a:p>
            <a:pPr algn="just">
              <a:lnSpc>
                <a:spcPts val="2730"/>
              </a:lnSpc>
            </a:pPr>
            <a:r>
              <a:rPr lang="en-US" b="true" sz="2333" spc="100">
                <a:solidFill>
                  <a:srgbClr val="12C91A"/>
                </a:solidFill>
                <a:latin typeface="TT Commons Pro Bold"/>
                <a:ea typeface="TT Commons Pro Bold"/>
                <a:cs typeface="TT Commons Pro Bold"/>
                <a:sym typeface="TT Commons Pro Bold"/>
              </a:rPr>
              <a:t>[ΕΙΣΑΓΩΓΗ ΗΜΕΡΟΜΗΝΙΑΣ]</a:t>
            </a:r>
          </a:p>
        </p:txBody>
      </p:sp>
      <p:sp>
        <p:nvSpPr>
          <p:cNvPr name="TextBox 16" id="16"/>
          <p:cNvSpPr txBox="true"/>
          <p:nvPr/>
        </p:nvSpPr>
        <p:spPr>
          <a:xfrm rot="0">
            <a:off x="737019" y="7829073"/>
            <a:ext cx="4486493" cy="352367"/>
          </a:xfrm>
          <a:prstGeom prst="rect">
            <a:avLst/>
          </a:prstGeom>
        </p:spPr>
        <p:txBody>
          <a:bodyPr anchor="t" rtlCol="false" tIns="0" lIns="0" bIns="0" rIns="0">
            <a:spAutoFit/>
          </a:bodyPr>
          <a:lstStyle/>
          <a:p>
            <a:pPr algn="just">
              <a:lnSpc>
                <a:spcPts val="2730"/>
              </a:lnSpc>
            </a:pPr>
            <a:r>
              <a:rPr lang="en-US" b="true" sz="2333" spc="100">
                <a:solidFill>
                  <a:srgbClr val="12C91A"/>
                </a:solidFill>
                <a:latin typeface="TT Commons Pro Bold"/>
                <a:ea typeface="TT Commons Pro Bold"/>
                <a:cs typeface="TT Commons Pro Bold"/>
                <a:sym typeface="TT Commons Pro Bold"/>
              </a:rPr>
              <a:t>[ΕΙΣΑΓΩΓΗ ΧΩΡΟΥ]</a:t>
            </a:r>
          </a:p>
        </p:txBody>
      </p:sp>
      <p:sp>
        <p:nvSpPr>
          <p:cNvPr name="TextBox 17" id="17"/>
          <p:cNvSpPr txBox="true"/>
          <p:nvPr/>
        </p:nvSpPr>
        <p:spPr>
          <a:xfrm rot="0">
            <a:off x="737019" y="8845122"/>
            <a:ext cx="3519357" cy="921857"/>
          </a:xfrm>
          <a:prstGeom prst="rect">
            <a:avLst/>
          </a:prstGeom>
        </p:spPr>
        <p:txBody>
          <a:bodyPr anchor="t" rtlCol="false" tIns="0" lIns="0" bIns="0" rIns="0">
            <a:spAutoFit/>
          </a:bodyPr>
          <a:lstStyle/>
          <a:p>
            <a:pPr algn="just" marL="335320" indent="-167660" lvl="1">
              <a:lnSpc>
                <a:spcPts val="1817"/>
              </a:lnSpc>
              <a:buFont typeface="Arial"/>
              <a:buChar char="•"/>
            </a:pPr>
            <a:r>
              <a:rPr lang="en-US" sz="1553" spc="66">
                <a:solidFill>
                  <a:srgbClr val="12C91A"/>
                </a:solidFill>
                <a:latin typeface="TT Commons Pro"/>
                <a:ea typeface="TT Commons Pro"/>
                <a:cs typeface="TT Commons Pro"/>
                <a:sym typeface="TT Commons Pro"/>
              </a:rPr>
              <a:t>ΠΡΑΚΤΙΚΗ ΜΑΘΗΣΗ</a:t>
            </a:r>
          </a:p>
          <a:p>
            <a:pPr algn="just" marL="335320" indent="-167660" lvl="1">
              <a:lnSpc>
                <a:spcPts val="1817"/>
              </a:lnSpc>
              <a:buFont typeface="Arial"/>
              <a:buChar char="•"/>
            </a:pPr>
            <a:r>
              <a:rPr lang="en-US" sz="1553" spc="66">
                <a:solidFill>
                  <a:srgbClr val="12C91A"/>
                </a:solidFill>
                <a:latin typeface="TT Commons Pro"/>
                <a:ea typeface="TT Commons Pro"/>
                <a:cs typeface="TT Commons Pro"/>
                <a:sym typeface="TT Commons Pro"/>
              </a:rPr>
              <a:t>ΔΗΜΙΥΟΡΓΙΚΑ ΕΡΓΑ</a:t>
            </a:r>
          </a:p>
          <a:p>
            <a:pPr algn="just" marL="335320" indent="-167660" lvl="1">
              <a:lnSpc>
                <a:spcPts val="1817"/>
              </a:lnSpc>
              <a:buFont typeface="Arial"/>
              <a:buChar char="•"/>
            </a:pPr>
            <a:r>
              <a:rPr lang="en-US" sz="1553" spc="66">
                <a:solidFill>
                  <a:srgbClr val="12C91A"/>
                </a:solidFill>
                <a:latin typeface="TT Commons Pro"/>
                <a:ea typeface="TT Commons Pro"/>
                <a:cs typeface="TT Commons Pro"/>
                <a:sym typeface="TT Commons Pro"/>
              </a:rPr>
              <a:t>ΠΕΡΙΒΑΛΛΟΝΤΙΚΕΣ ΕΠΙΠΤΩΣΕΙΣ</a:t>
            </a:r>
          </a:p>
          <a:p>
            <a:pPr algn="just" marL="335320" indent="-167660" lvl="1">
              <a:lnSpc>
                <a:spcPts val="1817"/>
              </a:lnSpc>
              <a:buFont typeface="Arial"/>
              <a:buChar char="•"/>
            </a:pPr>
            <a:r>
              <a:rPr lang="en-US" sz="1553" spc="66">
                <a:solidFill>
                  <a:srgbClr val="12C91A"/>
                </a:solidFill>
                <a:latin typeface="TT Commons Pro"/>
                <a:ea typeface="TT Commons Pro"/>
                <a:cs typeface="TT Commons Pro"/>
                <a:sym typeface="TT Commons Pro"/>
              </a:rPr>
              <a:t>ΔΗΜΙΟΥΡΓΙΕΣ ΓΙΑ ΤΟ ΣΠΙΤΙ</a:t>
            </a:r>
          </a:p>
        </p:txBody>
      </p:sp>
      <p:sp>
        <p:nvSpPr>
          <p:cNvPr name="TextBox 18" id="18"/>
          <p:cNvSpPr txBox="true"/>
          <p:nvPr/>
        </p:nvSpPr>
        <p:spPr>
          <a:xfrm rot="0">
            <a:off x="30119" y="8457666"/>
            <a:ext cx="4878240" cy="244581"/>
          </a:xfrm>
          <a:prstGeom prst="rect">
            <a:avLst/>
          </a:prstGeom>
        </p:spPr>
        <p:txBody>
          <a:bodyPr anchor="t" rtlCol="false" tIns="0" lIns="0" bIns="0" rIns="0">
            <a:spAutoFit/>
          </a:bodyPr>
          <a:lstStyle/>
          <a:p>
            <a:pPr algn="l">
              <a:lnSpc>
                <a:spcPts val="1982"/>
              </a:lnSpc>
            </a:pPr>
            <a:r>
              <a:rPr lang="en-US" b="true" sz="1694" spc="72">
                <a:solidFill>
                  <a:srgbClr val="12C91A"/>
                </a:solidFill>
                <a:latin typeface="TT Commons Pro Bold"/>
                <a:ea typeface="TT Commons Pro Bold"/>
                <a:cs typeface="TT Commons Pro Bold"/>
                <a:sym typeface="TT Commons Pro Bold"/>
              </a:rPr>
              <a:t>ΚΥΡΙΟΤΕΡΑ ΣΗΜΕΙΑ ΤΟΥ ΕΡΓΑΣΤΗΡΙΟΥ:</a:t>
            </a:r>
          </a:p>
        </p:txBody>
      </p:sp>
      <p:sp>
        <p:nvSpPr>
          <p:cNvPr name="TextBox 19" id="19"/>
          <p:cNvSpPr txBox="true"/>
          <p:nvPr/>
        </p:nvSpPr>
        <p:spPr>
          <a:xfrm rot="0">
            <a:off x="4642230" y="4618713"/>
            <a:ext cx="2023492" cy="1312898"/>
          </a:xfrm>
          <a:prstGeom prst="rect">
            <a:avLst/>
          </a:prstGeom>
        </p:spPr>
        <p:txBody>
          <a:bodyPr anchor="t" rtlCol="false" tIns="0" lIns="0" bIns="0" rIns="0">
            <a:spAutoFit/>
          </a:bodyPr>
          <a:lstStyle/>
          <a:p>
            <a:pPr algn="l">
              <a:lnSpc>
                <a:spcPts val="2628"/>
              </a:lnSpc>
            </a:pPr>
            <a:r>
              <a:rPr lang="en-US" sz="1555" spc="66">
                <a:solidFill>
                  <a:srgbClr val="12C91A"/>
                </a:solidFill>
                <a:latin typeface="TT Commons Pro"/>
                <a:ea typeface="TT Commons Pro"/>
                <a:cs typeface="TT Commons Pro"/>
                <a:sym typeface="TT Commons Pro"/>
              </a:rPr>
              <a:t>ΣΤΗ ΤΜΗ ΠΕΡΙΛΑΜΒΑΝΟΝΤΑΙ ΕΡΓΑΛΕΙΑ </a:t>
            </a:r>
          </a:p>
          <a:p>
            <a:pPr algn="l">
              <a:lnSpc>
                <a:spcPts val="2628"/>
              </a:lnSpc>
            </a:pPr>
            <a:r>
              <a:rPr lang="en-US" sz="1555" spc="66">
                <a:solidFill>
                  <a:srgbClr val="12C91A"/>
                </a:solidFill>
                <a:latin typeface="TT Commons Pro"/>
                <a:ea typeface="TT Commons Pro"/>
                <a:cs typeface="TT Commons Pro"/>
                <a:sym typeface="TT Commons Pro"/>
              </a:rPr>
              <a:t>ΚΑΙ ΣΝΑΚ</a:t>
            </a:r>
          </a:p>
        </p:txBody>
      </p:sp>
      <p:sp>
        <p:nvSpPr>
          <p:cNvPr name="TextBox 20" id="20"/>
          <p:cNvSpPr txBox="true"/>
          <p:nvPr/>
        </p:nvSpPr>
        <p:spPr>
          <a:xfrm rot="0">
            <a:off x="2043238" y="10233704"/>
            <a:ext cx="3473524" cy="190895"/>
          </a:xfrm>
          <a:prstGeom prst="rect">
            <a:avLst/>
          </a:prstGeom>
        </p:spPr>
        <p:txBody>
          <a:bodyPr anchor="t" rtlCol="false" tIns="0" lIns="0" bIns="0" rIns="0">
            <a:spAutoFit/>
          </a:bodyPr>
          <a:lstStyle/>
          <a:p>
            <a:pPr algn="just">
              <a:lnSpc>
                <a:spcPts val="1568"/>
              </a:lnSpc>
            </a:pPr>
            <a:r>
              <a:rPr lang="en-US" sz="1341" spc="57">
                <a:solidFill>
                  <a:srgbClr val="000000"/>
                </a:solidFill>
                <a:latin typeface="TT Commons Pro"/>
                <a:ea typeface="TT Commons Pro"/>
                <a:cs typeface="TT Commons Pro"/>
                <a:sym typeface="TT Commons Pro"/>
              </a:rPr>
              <a:t>[Εισαγωγή Πληροφοριών Εγγραφής]</a:t>
            </a:r>
          </a:p>
        </p:txBody>
      </p:sp>
      <p:sp>
        <p:nvSpPr>
          <p:cNvPr name="TextBox 21" id="21"/>
          <p:cNvSpPr txBox="true"/>
          <p:nvPr/>
        </p:nvSpPr>
        <p:spPr>
          <a:xfrm rot="0">
            <a:off x="4642230" y="4250139"/>
            <a:ext cx="2023492" cy="309405"/>
          </a:xfrm>
          <a:prstGeom prst="rect">
            <a:avLst/>
          </a:prstGeom>
        </p:spPr>
        <p:txBody>
          <a:bodyPr anchor="t" rtlCol="false" tIns="0" lIns="0" bIns="0" rIns="0">
            <a:spAutoFit/>
          </a:bodyPr>
          <a:lstStyle/>
          <a:p>
            <a:pPr algn="just">
              <a:lnSpc>
                <a:spcPts val="2628"/>
              </a:lnSpc>
            </a:pPr>
            <a:r>
              <a:rPr lang="en-US" b="true" sz="1555" spc="66">
                <a:solidFill>
                  <a:srgbClr val="12C91A"/>
                </a:solidFill>
                <a:latin typeface="TT Commons Pro Bold"/>
                <a:ea typeface="TT Commons Pro Bold"/>
                <a:cs typeface="TT Commons Pro Bold"/>
                <a:sym typeface="TT Commons Pro Bold"/>
              </a:rPr>
              <a:t>ΤΙΜΗ €X/ΑΤΟΜΟ</a:t>
            </a:r>
          </a:p>
        </p:txBody>
      </p:sp>
      <p:grpSp>
        <p:nvGrpSpPr>
          <p:cNvPr name="Group 22" id="22"/>
          <p:cNvGrpSpPr/>
          <p:nvPr/>
        </p:nvGrpSpPr>
        <p:grpSpPr>
          <a:xfrm rot="0">
            <a:off x="4410729" y="6439810"/>
            <a:ext cx="2393271" cy="3327168"/>
            <a:chOff x="0" y="0"/>
            <a:chExt cx="660841" cy="918713"/>
          </a:xfrm>
        </p:grpSpPr>
        <p:sp>
          <p:nvSpPr>
            <p:cNvPr name="Freeform 23" id="23"/>
            <p:cNvSpPr/>
            <p:nvPr/>
          </p:nvSpPr>
          <p:spPr>
            <a:xfrm flipH="false" flipV="false" rot="0">
              <a:off x="0" y="0"/>
              <a:ext cx="660841" cy="918713"/>
            </a:xfrm>
            <a:custGeom>
              <a:avLst/>
              <a:gdLst/>
              <a:ahLst/>
              <a:cxnLst/>
              <a:rect r="r" b="b" t="t" l="l"/>
              <a:pathLst>
                <a:path h="918713" w="660841">
                  <a:moveTo>
                    <a:pt x="0" y="0"/>
                  </a:moveTo>
                  <a:lnTo>
                    <a:pt x="660841" y="0"/>
                  </a:lnTo>
                  <a:lnTo>
                    <a:pt x="660841" y="918713"/>
                  </a:lnTo>
                  <a:lnTo>
                    <a:pt x="0" y="918713"/>
                  </a:lnTo>
                  <a:close/>
                </a:path>
              </a:pathLst>
            </a:custGeom>
            <a:blipFill>
              <a:blip r:embed="rId6"/>
              <a:stretch>
                <a:fillRect l="0" t="-18658" r="-27266" b="-18658"/>
              </a:stretch>
            </a:blipFill>
          </p:spPr>
        </p:sp>
      </p:grpSp>
      <p:sp>
        <p:nvSpPr>
          <p:cNvPr name="Freeform 24" id="24"/>
          <p:cNvSpPr/>
          <p:nvPr/>
        </p:nvSpPr>
        <p:spPr>
          <a:xfrm flipH="false" flipV="false" rot="0">
            <a:off x="72000" y="78021"/>
            <a:ext cx="1330038" cy="296488"/>
          </a:xfrm>
          <a:custGeom>
            <a:avLst/>
            <a:gdLst/>
            <a:ahLst/>
            <a:cxnLst/>
            <a:rect r="r" b="b" t="t" l="l"/>
            <a:pathLst>
              <a:path h="296488" w="1330038">
                <a:moveTo>
                  <a:pt x="0" y="0"/>
                </a:moveTo>
                <a:lnTo>
                  <a:pt x="1330038" y="0"/>
                </a:lnTo>
                <a:lnTo>
                  <a:pt x="1330038" y="296487"/>
                </a:lnTo>
                <a:lnTo>
                  <a:pt x="0" y="296487"/>
                </a:lnTo>
                <a:lnTo>
                  <a:pt x="0" y="0"/>
                </a:lnTo>
                <a:close/>
              </a:path>
            </a:pathLst>
          </a:custGeom>
          <a:blipFill>
            <a:blip r:embed="rId7"/>
            <a:stretch>
              <a:fillRect l="0" t="0" r="0" b="0"/>
            </a:stretch>
          </a:blipFill>
        </p:spPr>
      </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89" y="0"/>
            <a:ext cx="7574839" cy="10707113"/>
          </a:xfrm>
          <a:custGeom>
            <a:avLst/>
            <a:gdLst/>
            <a:ahLst/>
            <a:cxnLst/>
            <a:rect r="r" b="b" t="t" l="l"/>
            <a:pathLst>
              <a:path h="10707113" w="7574839">
                <a:moveTo>
                  <a:pt x="0" y="0"/>
                </a:moveTo>
                <a:lnTo>
                  <a:pt x="7574839" y="0"/>
                </a:lnTo>
                <a:lnTo>
                  <a:pt x="7574839" y="10707113"/>
                </a:lnTo>
                <a:lnTo>
                  <a:pt x="0" y="107071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210635" y="308344"/>
            <a:ext cx="947430" cy="1197866"/>
          </a:xfrm>
          <a:custGeom>
            <a:avLst/>
            <a:gdLst/>
            <a:ahLst/>
            <a:cxnLst/>
            <a:rect r="r" b="b" t="t" l="l"/>
            <a:pathLst>
              <a:path h="1197866" w="947430">
                <a:moveTo>
                  <a:pt x="0" y="0"/>
                </a:moveTo>
                <a:lnTo>
                  <a:pt x="947430" y="0"/>
                </a:lnTo>
                <a:lnTo>
                  <a:pt x="947430" y="1197866"/>
                </a:lnTo>
                <a:lnTo>
                  <a:pt x="0" y="1197866"/>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852228" y="2140928"/>
          <a:ext cx="2381614" cy="2107537"/>
        </p:xfrm>
        <a:graphic>
          <a:graphicData uri="http://schemas.openxmlformats.org/drawingml/2006/table">
            <a:tbl>
              <a:tblPr/>
              <a:tblGrid>
                <a:gridCol w="793871"/>
                <a:gridCol w="793871"/>
                <a:gridCol w="793871"/>
              </a:tblGrid>
              <a:tr h="175142">
                <a:tc>
                  <a:txBody>
                    <a:bodyPr anchor="t" rtlCol="false"/>
                    <a:lstStyle/>
                    <a:p>
                      <a:pPr algn="ctr">
                        <a:lnSpc>
                          <a:spcPts val="1680"/>
                        </a:lnSpc>
                        <a:defRPr/>
                      </a:pPr>
                      <a:r>
                        <a:rPr lang="en-US" sz="1200">
                          <a:solidFill>
                            <a:srgbClr val="000000"/>
                          </a:solidFill>
                          <a:latin typeface="Aerospace bold"/>
                          <a:ea typeface="Aerospace bold"/>
                          <a:cs typeface="Aerospace bold"/>
                          <a:sym typeface="Aerospace bold"/>
                        </a:rPr>
                        <a:t>Θέμα</a:t>
                      </a: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93F598"/>
                    </a:solidFill>
                  </a:tcPr>
                </a:tc>
                <a:tc>
                  <a:txBody>
                    <a:bodyPr anchor="t" rtlCol="false"/>
                    <a:lstStyle/>
                    <a:p>
                      <a:pPr algn="ctr">
                        <a:lnSpc>
                          <a:spcPts val="1680"/>
                        </a:lnSpc>
                        <a:defRPr/>
                      </a:pPr>
                      <a:r>
                        <a:rPr lang="en-US" sz="1200">
                          <a:solidFill>
                            <a:srgbClr val="000000"/>
                          </a:solidFill>
                          <a:latin typeface="Aerospace bold"/>
                          <a:ea typeface="Aerospace bold"/>
                          <a:cs typeface="Aerospace bold"/>
                          <a:sym typeface="Aerospace bold"/>
                        </a:rPr>
                        <a:t>Βασικά Σημεία</a:t>
                      </a: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93F598"/>
                    </a:solidFill>
                  </a:tcPr>
                </a:tc>
                <a:tc>
                  <a:txBody>
                    <a:bodyPr anchor="t" rtlCol="false"/>
                    <a:lstStyle/>
                    <a:p>
                      <a:pPr algn="ctr">
                        <a:lnSpc>
                          <a:spcPts val="1680"/>
                        </a:lnSpc>
                        <a:defRPr/>
                      </a:pPr>
                      <a:r>
                        <a:rPr lang="en-US" sz="1200">
                          <a:solidFill>
                            <a:srgbClr val="000000"/>
                          </a:solidFill>
                          <a:latin typeface="Aerospace bold"/>
                          <a:ea typeface="Aerospace bold"/>
                          <a:cs typeface="Aerospace bold"/>
                          <a:sym typeface="Aerospace bold"/>
                        </a:rPr>
                        <a:t>Ώρα</a:t>
                      </a: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93F598"/>
                    </a:solidFill>
                  </a:tcPr>
                </a:tc>
              </a:tr>
              <a:tr h="269992">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78482">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303952">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69992">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69992">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69992">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69992">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bl>
          </a:graphicData>
        </a:graphic>
      </p:graphicFrame>
      <p:sp>
        <p:nvSpPr>
          <p:cNvPr name="Freeform 5" id="5"/>
          <p:cNvSpPr/>
          <p:nvPr/>
        </p:nvSpPr>
        <p:spPr>
          <a:xfrm flipH="false" flipV="false" rot="0">
            <a:off x="340848" y="10072602"/>
            <a:ext cx="1380336" cy="307700"/>
          </a:xfrm>
          <a:custGeom>
            <a:avLst/>
            <a:gdLst/>
            <a:ahLst/>
            <a:cxnLst/>
            <a:rect r="r" b="b" t="t" l="l"/>
            <a:pathLst>
              <a:path h="307700" w="1380336">
                <a:moveTo>
                  <a:pt x="0" y="0"/>
                </a:moveTo>
                <a:lnTo>
                  <a:pt x="1380336" y="0"/>
                </a:lnTo>
                <a:lnTo>
                  <a:pt x="1380336" y="307700"/>
                </a:lnTo>
                <a:lnTo>
                  <a:pt x="0" y="307700"/>
                </a:lnTo>
                <a:lnTo>
                  <a:pt x="0" y="0"/>
                </a:lnTo>
                <a:close/>
              </a:path>
            </a:pathLst>
          </a:custGeom>
          <a:blipFill>
            <a:blip r:embed="rId5"/>
            <a:stretch>
              <a:fillRect l="0" t="0" r="0" b="0"/>
            </a:stretch>
          </a:blipFill>
        </p:spPr>
      </p:sp>
      <p:sp>
        <p:nvSpPr>
          <p:cNvPr name="Freeform 6" id="6"/>
          <p:cNvSpPr/>
          <p:nvPr/>
        </p:nvSpPr>
        <p:spPr>
          <a:xfrm flipH="false" flipV="false" rot="0">
            <a:off x="5299627" y="8615570"/>
            <a:ext cx="1858439" cy="1858439"/>
          </a:xfrm>
          <a:custGeom>
            <a:avLst/>
            <a:gdLst/>
            <a:ahLst/>
            <a:cxnLst/>
            <a:rect r="r" b="b" t="t" l="l"/>
            <a:pathLst>
              <a:path h="1858439" w="1858439">
                <a:moveTo>
                  <a:pt x="0" y="0"/>
                </a:moveTo>
                <a:lnTo>
                  <a:pt x="1858438" y="0"/>
                </a:lnTo>
                <a:lnTo>
                  <a:pt x="1858438" y="1858439"/>
                </a:lnTo>
                <a:lnTo>
                  <a:pt x="0" y="1858439"/>
                </a:lnTo>
                <a:lnTo>
                  <a:pt x="0" y="0"/>
                </a:lnTo>
                <a:close/>
              </a:path>
            </a:pathLst>
          </a:custGeom>
          <a:blipFill>
            <a:blip r:embed="rId6"/>
            <a:stretch>
              <a:fillRect l="0" t="0" r="0" b="0"/>
            </a:stretch>
          </a:blipFill>
        </p:spPr>
      </p:sp>
      <p:sp>
        <p:nvSpPr>
          <p:cNvPr name="Freeform 7" id="7"/>
          <p:cNvSpPr/>
          <p:nvPr/>
        </p:nvSpPr>
        <p:spPr>
          <a:xfrm flipH="false" flipV="false" rot="0">
            <a:off x="351510" y="424685"/>
            <a:ext cx="965184" cy="965184"/>
          </a:xfrm>
          <a:custGeom>
            <a:avLst/>
            <a:gdLst/>
            <a:ahLst/>
            <a:cxnLst/>
            <a:rect r="r" b="b" t="t" l="l"/>
            <a:pathLst>
              <a:path h="965184" w="965184">
                <a:moveTo>
                  <a:pt x="0" y="0"/>
                </a:moveTo>
                <a:lnTo>
                  <a:pt x="965184" y="0"/>
                </a:lnTo>
                <a:lnTo>
                  <a:pt x="965184" y="965184"/>
                </a:lnTo>
                <a:lnTo>
                  <a:pt x="0" y="965184"/>
                </a:lnTo>
                <a:lnTo>
                  <a:pt x="0" y="0"/>
                </a:lnTo>
                <a:close/>
              </a:path>
            </a:pathLst>
          </a:custGeom>
          <a:blipFill>
            <a:blip r:embed="rId7"/>
            <a:stretch>
              <a:fillRect l="0" t="0" r="0" b="0"/>
            </a:stretch>
          </a:blipFill>
        </p:spPr>
      </p:sp>
      <p:sp>
        <p:nvSpPr>
          <p:cNvPr name="TextBox 8" id="8"/>
          <p:cNvSpPr txBox="true"/>
          <p:nvPr/>
        </p:nvSpPr>
        <p:spPr>
          <a:xfrm rot="0">
            <a:off x="3323036" y="1718475"/>
            <a:ext cx="929695" cy="183423"/>
          </a:xfrm>
          <a:prstGeom prst="rect">
            <a:avLst/>
          </a:prstGeom>
        </p:spPr>
        <p:txBody>
          <a:bodyPr anchor="t" rtlCol="false" tIns="0" lIns="0" bIns="0" rIns="0">
            <a:spAutoFit/>
          </a:bodyPr>
          <a:lstStyle/>
          <a:p>
            <a:pPr algn="ctr">
              <a:lnSpc>
                <a:spcPts val="1440"/>
              </a:lnSpc>
              <a:spcBef>
                <a:spcPct val="0"/>
              </a:spcBef>
            </a:pPr>
            <a:r>
              <a:rPr lang="en-US" sz="1028" spc="-4">
                <a:solidFill>
                  <a:srgbClr val="000000"/>
                </a:solidFill>
                <a:latin typeface="IBM Plex Sans"/>
                <a:ea typeface="IBM Plex Sans"/>
                <a:cs typeface="IBM Plex Sans"/>
                <a:sym typeface="IBM Plex Sans"/>
              </a:rPr>
              <a:t>Ημερομηνία: </a:t>
            </a:r>
          </a:p>
        </p:txBody>
      </p:sp>
      <p:sp>
        <p:nvSpPr>
          <p:cNvPr name="TextBox 9" id="9"/>
          <p:cNvSpPr txBox="true"/>
          <p:nvPr/>
        </p:nvSpPr>
        <p:spPr>
          <a:xfrm rot="0">
            <a:off x="1316694" y="517146"/>
            <a:ext cx="4942381" cy="990874"/>
          </a:xfrm>
          <a:prstGeom prst="rect">
            <a:avLst/>
          </a:prstGeom>
        </p:spPr>
        <p:txBody>
          <a:bodyPr anchor="t" rtlCol="false" tIns="0" lIns="0" bIns="0" rIns="0">
            <a:spAutoFit/>
          </a:bodyPr>
          <a:lstStyle/>
          <a:p>
            <a:pPr algn="ctr">
              <a:lnSpc>
                <a:spcPts val="2498"/>
              </a:lnSpc>
            </a:pPr>
            <a:r>
              <a:rPr lang="en-US" sz="2271" spc="34">
                <a:solidFill>
                  <a:srgbClr val="12C91A"/>
                </a:solidFill>
                <a:latin typeface="Aerospace bold"/>
                <a:ea typeface="Aerospace bold"/>
                <a:cs typeface="Aerospace bold"/>
                <a:sym typeface="Aerospace bold"/>
              </a:rPr>
              <a:t>Εργαστήριο Επαναχρησιμοποίησης Υλικών Ημερήσια Διάταξη </a:t>
            </a:r>
          </a:p>
        </p:txBody>
      </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650194" y="1216630"/>
            <a:ext cx="2423036" cy="3072127"/>
          </a:xfrm>
          <a:custGeom>
            <a:avLst/>
            <a:gdLst/>
            <a:ahLst/>
            <a:cxnLst/>
            <a:rect r="r" b="b" t="t" l="l"/>
            <a:pathLst>
              <a:path h="3072127" w="2423036">
                <a:moveTo>
                  <a:pt x="0" y="0"/>
                </a:moveTo>
                <a:lnTo>
                  <a:pt x="2423036" y="0"/>
                </a:lnTo>
                <a:lnTo>
                  <a:pt x="2423036"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sp>
        <p:nvSpPr>
          <p:cNvPr name="Freeform 5" id="5"/>
          <p:cNvSpPr/>
          <p:nvPr/>
        </p:nvSpPr>
        <p:spPr>
          <a:xfrm flipH="false" flipV="false" rot="0">
            <a:off x="2031316" y="7234214"/>
            <a:ext cx="2302384" cy="2293750"/>
          </a:xfrm>
          <a:custGeom>
            <a:avLst/>
            <a:gdLst/>
            <a:ahLst/>
            <a:cxnLst/>
            <a:rect r="r" b="b" t="t" l="l"/>
            <a:pathLst>
              <a:path h="2293750" w="2302384">
                <a:moveTo>
                  <a:pt x="0" y="0"/>
                </a:moveTo>
                <a:lnTo>
                  <a:pt x="2302384" y="0"/>
                </a:lnTo>
                <a:lnTo>
                  <a:pt x="2302384" y="2293750"/>
                </a:lnTo>
                <a:lnTo>
                  <a:pt x="0" y="22937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3861712" y="7345051"/>
            <a:ext cx="2072074" cy="2072074"/>
          </a:xfrm>
          <a:custGeom>
            <a:avLst/>
            <a:gdLst/>
            <a:ahLst/>
            <a:cxnLst/>
            <a:rect r="r" b="b" t="t" l="l"/>
            <a:pathLst>
              <a:path h="2072074" w="2072074">
                <a:moveTo>
                  <a:pt x="0" y="0"/>
                </a:moveTo>
                <a:lnTo>
                  <a:pt x="2072074" y="0"/>
                </a:lnTo>
                <a:lnTo>
                  <a:pt x="2072074" y="2072075"/>
                </a:lnTo>
                <a:lnTo>
                  <a:pt x="0" y="2072075"/>
                </a:lnTo>
                <a:lnTo>
                  <a:pt x="0" y="0"/>
                </a:lnTo>
                <a:close/>
              </a:path>
            </a:pathLst>
          </a:custGeom>
          <a:blipFill>
            <a:blip r:embed="rId8"/>
            <a:stretch>
              <a:fillRect l="0" t="0" r="0" b="0"/>
            </a:stretch>
          </a:blipFill>
        </p:spPr>
      </p:sp>
      <p:sp>
        <p:nvSpPr>
          <p:cNvPr name="TextBox 7" id="7"/>
          <p:cNvSpPr txBox="true"/>
          <p:nvPr/>
        </p:nvSpPr>
        <p:spPr>
          <a:xfrm rot="0">
            <a:off x="355195" y="4359481"/>
            <a:ext cx="7204805" cy="2632558"/>
          </a:xfrm>
          <a:prstGeom prst="rect">
            <a:avLst/>
          </a:prstGeom>
        </p:spPr>
        <p:txBody>
          <a:bodyPr anchor="t" rtlCol="false" tIns="0" lIns="0" bIns="0" rIns="0">
            <a:spAutoFit/>
          </a:bodyPr>
          <a:lstStyle/>
          <a:p>
            <a:pPr algn="ctr">
              <a:lnSpc>
                <a:spcPts val="5105"/>
              </a:lnSpc>
            </a:pPr>
            <a:r>
              <a:rPr lang="en-US" sz="3403" spc="3">
                <a:solidFill>
                  <a:srgbClr val="12C91A"/>
                </a:solidFill>
                <a:latin typeface="Aerospace bold"/>
                <a:ea typeface="Aerospace bold"/>
                <a:cs typeface="Aerospace bold"/>
                <a:sym typeface="Aerospace bold"/>
              </a:rPr>
              <a:t>Λίστα Επιθυμιών για Τοπικές Επιχειρήσεις &amp; Αρχές</a:t>
            </a:r>
          </a:p>
          <a:p>
            <a:pPr algn="ctr">
              <a:lnSpc>
                <a:spcPts val="5105"/>
              </a:lnSpc>
            </a:pPr>
          </a:p>
          <a:p>
            <a:pPr algn="ctr">
              <a:lnSpc>
                <a:spcPts val="5105"/>
              </a:lnSpc>
            </a:pPr>
            <a:r>
              <a:rPr lang="en-US" sz="3403" spc="3">
                <a:solidFill>
                  <a:srgbClr val="12C91A"/>
                </a:solidFill>
                <a:latin typeface="Aerospace bold"/>
                <a:ea typeface="Aerospace bold"/>
                <a:cs typeface="Aerospace bold"/>
                <a:sym typeface="Aerospace bold"/>
              </a:rPr>
              <a:t>Πακέτο Εκπαιδευτικού Υλικού </a:t>
            </a:r>
          </a:p>
        </p:txBody>
      </p:sp>
      <p:sp>
        <p:nvSpPr>
          <p:cNvPr name="TextBox 8" id="8"/>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201930" y="53416"/>
            <a:ext cx="1546859" cy="1958049"/>
          </a:xfrm>
          <a:custGeom>
            <a:avLst/>
            <a:gdLst/>
            <a:ahLst/>
            <a:cxnLst/>
            <a:rect r="r" b="b" t="t" l="l"/>
            <a:pathLst>
              <a:path h="1958049" w="1546859">
                <a:moveTo>
                  <a:pt x="0" y="0"/>
                </a:moveTo>
                <a:lnTo>
                  <a:pt x="1546859" y="0"/>
                </a:lnTo>
                <a:lnTo>
                  <a:pt x="1546859" y="1958049"/>
                </a:lnTo>
                <a:lnTo>
                  <a:pt x="0" y="1958049"/>
                </a:lnTo>
                <a:lnTo>
                  <a:pt x="0" y="0"/>
                </a:lnTo>
                <a:close/>
              </a:path>
            </a:pathLst>
          </a:custGeom>
          <a:blipFill>
            <a:blip r:embed="rId2"/>
            <a:stretch>
              <a:fillRect l="0" t="0" r="0" b="0"/>
            </a:stretch>
          </a:blipFill>
        </p:spPr>
      </p:sp>
      <p:grpSp>
        <p:nvGrpSpPr>
          <p:cNvPr name="Group 3" id="3"/>
          <p:cNvGrpSpPr/>
          <p:nvPr/>
        </p:nvGrpSpPr>
        <p:grpSpPr>
          <a:xfrm rot="0">
            <a:off x="1229868" y="2187189"/>
            <a:ext cx="5631756" cy="747710"/>
            <a:chOff x="0" y="0"/>
            <a:chExt cx="2018294" cy="267962"/>
          </a:xfrm>
        </p:grpSpPr>
        <p:sp>
          <p:nvSpPr>
            <p:cNvPr name="Freeform 4" id="4"/>
            <p:cNvSpPr/>
            <p:nvPr/>
          </p:nvSpPr>
          <p:spPr>
            <a:xfrm flipH="false" flipV="false" rot="0">
              <a:off x="0" y="0"/>
              <a:ext cx="2018294" cy="267962"/>
            </a:xfrm>
            <a:custGeom>
              <a:avLst/>
              <a:gdLst/>
              <a:ahLst/>
              <a:cxnLst/>
              <a:rect r="r" b="b" t="t" l="l"/>
              <a:pathLst>
                <a:path h="267962" w="2018294">
                  <a:moveTo>
                    <a:pt x="50864" y="0"/>
                  </a:moveTo>
                  <a:lnTo>
                    <a:pt x="1967431" y="0"/>
                  </a:lnTo>
                  <a:cubicBezTo>
                    <a:pt x="1995522" y="0"/>
                    <a:pt x="2018294" y="22772"/>
                    <a:pt x="2018294" y="50864"/>
                  </a:cubicBezTo>
                  <a:lnTo>
                    <a:pt x="2018294" y="217099"/>
                  </a:lnTo>
                  <a:cubicBezTo>
                    <a:pt x="2018294" y="230589"/>
                    <a:pt x="2012935" y="243526"/>
                    <a:pt x="2003397" y="253065"/>
                  </a:cubicBezTo>
                  <a:cubicBezTo>
                    <a:pt x="1993858" y="262604"/>
                    <a:pt x="1980921" y="267962"/>
                    <a:pt x="1967431" y="267962"/>
                  </a:cubicBezTo>
                  <a:lnTo>
                    <a:pt x="50864" y="267962"/>
                  </a:lnTo>
                  <a:cubicBezTo>
                    <a:pt x="37374" y="267962"/>
                    <a:pt x="24436" y="262604"/>
                    <a:pt x="14898" y="253065"/>
                  </a:cubicBezTo>
                  <a:cubicBezTo>
                    <a:pt x="5359" y="243526"/>
                    <a:pt x="0" y="230589"/>
                    <a:pt x="0" y="217099"/>
                  </a:cubicBezTo>
                  <a:lnTo>
                    <a:pt x="0" y="50864"/>
                  </a:lnTo>
                  <a:cubicBezTo>
                    <a:pt x="0" y="37374"/>
                    <a:pt x="5359" y="24436"/>
                    <a:pt x="14898" y="14898"/>
                  </a:cubicBezTo>
                  <a:cubicBezTo>
                    <a:pt x="24436" y="5359"/>
                    <a:pt x="37374" y="0"/>
                    <a:pt x="50864" y="0"/>
                  </a:cubicBezTo>
                  <a:close/>
                </a:path>
              </a:pathLst>
            </a:custGeom>
            <a:solidFill>
              <a:srgbClr val="86C9CD"/>
            </a:solidFill>
          </p:spPr>
        </p:sp>
        <p:sp>
          <p:nvSpPr>
            <p:cNvPr name="TextBox 5" id="5"/>
            <p:cNvSpPr txBox="true"/>
            <p:nvPr/>
          </p:nvSpPr>
          <p:spPr>
            <a:xfrm>
              <a:off x="0" y="-104775"/>
              <a:ext cx="2018294" cy="372737"/>
            </a:xfrm>
            <a:prstGeom prst="rect">
              <a:avLst/>
            </a:prstGeom>
          </p:spPr>
          <p:txBody>
            <a:bodyPr anchor="ctr" rtlCol="false" tIns="50800" lIns="50800" bIns="50800" rIns="50800"/>
            <a:lstStyle/>
            <a:p>
              <a:pPr algn="ctr">
                <a:lnSpc>
                  <a:spcPts val="3499"/>
                </a:lnSpc>
              </a:pPr>
              <a:r>
                <a:rPr lang="en-US" sz="2499">
                  <a:solidFill>
                    <a:srgbClr val="000000"/>
                  </a:solidFill>
                  <a:latin typeface="Aerospace bold"/>
                  <a:ea typeface="Aerospace bold"/>
                  <a:cs typeface="Aerospace bold"/>
                  <a:sym typeface="Aerospace bold"/>
                </a:rPr>
                <a:t>ΗΜΕΡΟΜΗΝΙΑ</a:t>
              </a:r>
            </a:p>
          </p:txBody>
        </p:sp>
      </p:grpSp>
      <p:grpSp>
        <p:nvGrpSpPr>
          <p:cNvPr name="Group 6" id="6"/>
          <p:cNvGrpSpPr/>
          <p:nvPr/>
        </p:nvGrpSpPr>
        <p:grpSpPr>
          <a:xfrm rot="0">
            <a:off x="1229868" y="3157118"/>
            <a:ext cx="5631756" cy="775124"/>
            <a:chOff x="0" y="0"/>
            <a:chExt cx="2018294" cy="277787"/>
          </a:xfrm>
        </p:grpSpPr>
        <p:sp>
          <p:nvSpPr>
            <p:cNvPr name="Freeform 7" id="7"/>
            <p:cNvSpPr/>
            <p:nvPr/>
          </p:nvSpPr>
          <p:spPr>
            <a:xfrm flipH="false" flipV="false" rot="0">
              <a:off x="0" y="0"/>
              <a:ext cx="2018294" cy="277787"/>
            </a:xfrm>
            <a:custGeom>
              <a:avLst/>
              <a:gdLst/>
              <a:ahLst/>
              <a:cxnLst/>
              <a:rect r="r" b="b" t="t" l="l"/>
              <a:pathLst>
                <a:path h="277787" w="2018294">
                  <a:moveTo>
                    <a:pt x="50864" y="0"/>
                  </a:moveTo>
                  <a:lnTo>
                    <a:pt x="1967431" y="0"/>
                  </a:lnTo>
                  <a:cubicBezTo>
                    <a:pt x="1995522" y="0"/>
                    <a:pt x="2018294" y="22772"/>
                    <a:pt x="2018294" y="50864"/>
                  </a:cubicBezTo>
                  <a:lnTo>
                    <a:pt x="2018294" y="226923"/>
                  </a:lnTo>
                  <a:cubicBezTo>
                    <a:pt x="2018294" y="240413"/>
                    <a:pt x="2012935" y="253350"/>
                    <a:pt x="2003397" y="262889"/>
                  </a:cubicBezTo>
                  <a:cubicBezTo>
                    <a:pt x="1993858" y="272428"/>
                    <a:pt x="1980921" y="277787"/>
                    <a:pt x="1967431" y="277787"/>
                  </a:cubicBezTo>
                  <a:lnTo>
                    <a:pt x="50864" y="277787"/>
                  </a:lnTo>
                  <a:cubicBezTo>
                    <a:pt x="37374" y="277787"/>
                    <a:pt x="24436" y="272428"/>
                    <a:pt x="14898" y="262889"/>
                  </a:cubicBezTo>
                  <a:cubicBezTo>
                    <a:pt x="5359" y="253350"/>
                    <a:pt x="0" y="240413"/>
                    <a:pt x="0" y="226923"/>
                  </a:cubicBezTo>
                  <a:lnTo>
                    <a:pt x="0" y="50864"/>
                  </a:lnTo>
                  <a:cubicBezTo>
                    <a:pt x="0" y="37374"/>
                    <a:pt x="5359" y="24436"/>
                    <a:pt x="14898" y="14898"/>
                  </a:cubicBezTo>
                  <a:cubicBezTo>
                    <a:pt x="24436" y="5359"/>
                    <a:pt x="37374" y="0"/>
                    <a:pt x="50864" y="0"/>
                  </a:cubicBezTo>
                  <a:close/>
                </a:path>
              </a:pathLst>
            </a:custGeom>
            <a:solidFill>
              <a:srgbClr val="86C9CD"/>
            </a:solidFill>
          </p:spPr>
        </p:sp>
        <p:sp>
          <p:nvSpPr>
            <p:cNvPr name="TextBox 8" id="8"/>
            <p:cNvSpPr txBox="true"/>
            <p:nvPr/>
          </p:nvSpPr>
          <p:spPr>
            <a:xfrm>
              <a:off x="0" y="-104775"/>
              <a:ext cx="2018294" cy="382562"/>
            </a:xfrm>
            <a:prstGeom prst="rect">
              <a:avLst/>
            </a:prstGeom>
          </p:spPr>
          <p:txBody>
            <a:bodyPr anchor="ctr" rtlCol="false" tIns="50800" lIns="50800" bIns="50800" rIns="50800"/>
            <a:lstStyle/>
            <a:p>
              <a:pPr algn="ctr">
                <a:lnSpc>
                  <a:spcPts val="3499"/>
                </a:lnSpc>
              </a:pPr>
              <a:r>
                <a:rPr lang="en-US" sz="2499">
                  <a:solidFill>
                    <a:srgbClr val="000000"/>
                  </a:solidFill>
                  <a:latin typeface="Aerospace bold"/>
                  <a:ea typeface="Aerospace bold"/>
                  <a:cs typeface="Aerospace bold"/>
                  <a:sym typeface="Aerospace bold"/>
                </a:rPr>
                <a:t>ΧΩΡΟΣ ΔΙΕΞΑΓΩΓΗΣ</a:t>
              </a:r>
            </a:p>
          </p:txBody>
        </p:sp>
      </p:grpSp>
      <p:sp>
        <p:nvSpPr>
          <p:cNvPr name="AutoShape 9" id="9"/>
          <p:cNvSpPr/>
          <p:nvPr/>
        </p:nvSpPr>
        <p:spPr>
          <a:xfrm>
            <a:off x="1640268" y="9732187"/>
            <a:ext cx="4761138" cy="0"/>
          </a:xfrm>
          <a:prstGeom prst="line">
            <a:avLst/>
          </a:prstGeom>
          <a:ln cap="rnd" w="47625">
            <a:solidFill>
              <a:srgbClr val="FED11E"/>
            </a:solidFill>
            <a:prstDash val="sysDot"/>
            <a:headEnd type="none" len="sm" w="sm"/>
            <a:tailEnd type="none" len="sm" w="sm"/>
          </a:ln>
        </p:spPr>
      </p:sp>
      <p:sp>
        <p:nvSpPr>
          <p:cNvPr name="AutoShape 10" id="10"/>
          <p:cNvSpPr/>
          <p:nvPr/>
        </p:nvSpPr>
        <p:spPr>
          <a:xfrm>
            <a:off x="1690087" y="9195383"/>
            <a:ext cx="4761138" cy="0"/>
          </a:xfrm>
          <a:prstGeom prst="line">
            <a:avLst/>
          </a:prstGeom>
          <a:ln cap="rnd" w="47625">
            <a:solidFill>
              <a:srgbClr val="FED11E"/>
            </a:solidFill>
            <a:prstDash val="sysDot"/>
            <a:headEnd type="none" len="sm" w="sm"/>
            <a:tailEnd type="none" len="sm" w="sm"/>
          </a:ln>
        </p:spPr>
      </p:sp>
      <p:sp>
        <p:nvSpPr>
          <p:cNvPr name="Freeform 11" id="11"/>
          <p:cNvSpPr/>
          <p:nvPr/>
        </p:nvSpPr>
        <p:spPr>
          <a:xfrm flipH="false" flipV="false" rot="-4537625">
            <a:off x="3414132" y="4101293"/>
            <a:ext cx="800100" cy="800100"/>
          </a:xfrm>
          <a:custGeom>
            <a:avLst/>
            <a:gdLst/>
            <a:ahLst/>
            <a:cxnLst/>
            <a:rect r="r" b="b" t="t" l="l"/>
            <a:pathLst>
              <a:path h="800100" w="800100">
                <a:moveTo>
                  <a:pt x="0" y="0"/>
                </a:moveTo>
                <a:lnTo>
                  <a:pt x="800100" y="0"/>
                </a:lnTo>
                <a:lnTo>
                  <a:pt x="800100" y="800100"/>
                </a:lnTo>
                <a:lnTo>
                  <a:pt x="0" y="800100"/>
                </a:lnTo>
                <a:lnTo>
                  <a:pt x="0" y="0"/>
                </a:lnTo>
                <a:close/>
              </a:path>
            </a:pathLst>
          </a:custGeom>
          <a:blipFill>
            <a:blip r:embed="rId3"/>
            <a:stretch>
              <a:fillRect l="0" t="0" r="0" b="0"/>
            </a:stretch>
          </a:blipFill>
        </p:spPr>
      </p:sp>
      <p:sp>
        <p:nvSpPr>
          <p:cNvPr name="Freeform 12" id="12"/>
          <p:cNvSpPr/>
          <p:nvPr/>
        </p:nvSpPr>
        <p:spPr>
          <a:xfrm flipH="false" flipV="false" rot="576377">
            <a:off x="6865150" y="4126927"/>
            <a:ext cx="800100" cy="800100"/>
          </a:xfrm>
          <a:custGeom>
            <a:avLst/>
            <a:gdLst/>
            <a:ahLst/>
            <a:cxnLst/>
            <a:rect r="r" b="b" t="t" l="l"/>
            <a:pathLst>
              <a:path h="800100" w="800100">
                <a:moveTo>
                  <a:pt x="0" y="0"/>
                </a:moveTo>
                <a:lnTo>
                  <a:pt x="800100" y="0"/>
                </a:lnTo>
                <a:lnTo>
                  <a:pt x="800100" y="800100"/>
                </a:lnTo>
                <a:lnTo>
                  <a:pt x="0" y="800100"/>
                </a:lnTo>
                <a:lnTo>
                  <a:pt x="0" y="0"/>
                </a:lnTo>
                <a:close/>
              </a:path>
            </a:pathLst>
          </a:custGeom>
          <a:blipFill>
            <a:blip r:embed="rId3"/>
            <a:stretch>
              <a:fillRect l="0" t="0" r="0" b="0"/>
            </a:stretch>
          </a:blipFill>
        </p:spPr>
      </p:sp>
      <p:sp>
        <p:nvSpPr>
          <p:cNvPr name="Freeform 13" id="13"/>
          <p:cNvSpPr/>
          <p:nvPr/>
        </p:nvSpPr>
        <p:spPr>
          <a:xfrm flipH="false" flipV="false" rot="0">
            <a:off x="536767" y="4705412"/>
            <a:ext cx="3331395" cy="3264767"/>
          </a:xfrm>
          <a:custGeom>
            <a:avLst/>
            <a:gdLst/>
            <a:ahLst/>
            <a:cxnLst/>
            <a:rect r="r" b="b" t="t" l="l"/>
            <a:pathLst>
              <a:path h="3264767" w="3331395">
                <a:moveTo>
                  <a:pt x="0" y="0"/>
                </a:moveTo>
                <a:lnTo>
                  <a:pt x="3331396" y="0"/>
                </a:lnTo>
                <a:lnTo>
                  <a:pt x="3331396" y="3264768"/>
                </a:lnTo>
                <a:lnTo>
                  <a:pt x="0" y="3264768"/>
                </a:lnTo>
                <a:lnTo>
                  <a:pt x="0" y="0"/>
                </a:lnTo>
                <a:close/>
              </a:path>
            </a:pathLst>
          </a:custGeom>
          <a:blipFill>
            <a:blip r:embed="rId4"/>
            <a:stretch>
              <a:fillRect l="0" t="0" r="0" b="0"/>
            </a:stretch>
          </a:blipFill>
        </p:spPr>
      </p:sp>
      <p:sp>
        <p:nvSpPr>
          <p:cNvPr name="Freeform 14" id="14"/>
          <p:cNvSpPr/>
          <p:nvPr/>
        </p:nvSpPr>
        <p:spPr>
          <a:xfrm flipH="false" flipV="false" rot="0">
            <a:off x="3145705" y="8322605"/>
            <a:ext cx="1336954" cy="848966"/>
          </a:xfrm>
          <a:custGeom>
            <a:avLst/>
            <a:gdLst/>
            <a:ahLst/>
            <a:cxnLst/>
            <a:rect r="r" b="b" t="t" l="l"/>
            <a:pathLst>
              <a:path h="848966" w="1336954">
                <a:moveTo>
                  <a:pt x="0" y="0"/>
                </a:moveTo>
                <a:lnTo>
                  <a:pt x="1336954" y="0"/>
                </a:lnTo>
                <a:lnTo>
                  <a:pt x="1336954" y="848966"/>
                </a:lnTo>
                <a:lnTo>
                  <a:pt x="0" y="848966"/>
                </a:lnTo>
                <a:lnTo>
                  <a:pt x="0" y="0"/>
                </a:lnTo>
                <a:close/>
              </a:path>
            </a:pathLst>
          </a:custGeom>
          <a:blipFill>
            <a:blip r:embed="rId5"/>
            <a:stretch>
              <a:fillRect l="0" t="0" r="0" b="0"/>
            </a:stretch>
          </a:blipFill>
        </p:spPr>
      </p:sp>
      <p:sp>
        <p:nvSpPr>
          <p:cNvPr name="Freeform 15" id="15"/>
          <p:cNvSpPr/>
          <p:nvPr/>
        </p:nvSpPr>
        <p:spPr>
          <a:xfrm flipH="false" flipV="false" rot="0">
            <a:off x="4119047" y="7894011"/>
            <a:ext cx="727225" cy="1189735"/>
          </a:xfrm>
          <a:custGeom>
            <a:avLst/>
            <a:gdLst/>
            <a:ahLst/>
            <a:cxnLst/>
            <a:rect r="r" b="b" t="t" l="l"/>
            <a:pathLst>
              <a:path h="1189735" w="727225">
                <a:moveTo>
                  <a:pt x="0" y="0"/>
                </a:moveTo>
                <a:lnTo>
                  <a:pt x="727225" y="0"/>
                </a:lnTo>
                <a:lnTo>
                  <a:pt x="727225" y="1189735"/>
                </a:lnTo>
                <a:lnTo>
                  <a:pt x="0" y="11897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6" id="16"/>
          <p:cNvSpPr txBox="true"/>
          <p:nvPr/>
        </p:nvSpPr>
        <p:spPr>
          <a:xfrm rot="0">
            <a:off x="1125889" y="106293"/>
            <a:ext cx="6350254" cy="1728471"/>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000000"/>
                </a:solidFill>
                <a:latin typeface="Aerospace bold"/>
                <a:ea typeface="Aerospace bold"/>
                <a:cs typeface="Aerospace bold"/>
                <a:sym typeface="Aerospace bold"/>
              </a:rPr>
              <a:t>ΛΙΣΤΑ ΕΠΙΘΥΜΙΩΝ ΓΙΑ ΤΟΠΙΚΕΣ ΕΠΙΧΕΙΡΗΣΕΙΣ                   &amp; ΑΡΧΕΣ </a:t>
            </a:r>
          </a:p>
        </p:txBody>
      </p:sp>
      <p:sp>
        <p:nvSpPr>
          <p:cNvPr name="TextBox 17" id="17"/>
          <p:cNvSpPr txBox="true"/>
          <p:nvPr/>
        </p:nvSpPr>
        <p:spPr>
          <a:xfrm rot="0">
            <a:off x="3814182" y="4673871"/>
            <a:ext cx="3366175" cy="2943915"/>
          </a:xfrm>
          <a:prstGeom prst="rect">
            <a:avLst/>
          </a:prstGeom>
        </p:spPr>
        <p:txBody>
          <a:bodyPr anchor="t" rtlCol="false" tIns="0" lIns="0" bIns="0" rIns="0">
            <a:spAutoFit/>
          </a:bodyPr>
          <a:lstStyle/>
          <a:p>
            <a:pPr algn="ctr">
              <a:lnSpc>
                <a:spcPts val="2586"/>
              </a:lnSpc>
            </a:pPr>
            <a:r>
              <a:rPr lang="en-US" sz="1847">
                <a:solidFill>
                  <a:srgbClr val="000000"/>
                </a:solidFill>
                <a:latin typeface="Aerospace bold"/>
                <a:ea typeface="Aerospace bold"/>
                <a:cs typeface="Aerospace bold"/>
                <a:sym typeface="Aerospace bold"/>
              </a:rPr>
              <a:t>Τι αναμένετε από τους θεσμούς σας; </a:t>
            </a:r>
          </a:p>
          <a:p>
            <a:pPr algn="ctr" marL="0" indent="0" lvl="0">
              <a:lnSpc>
                <a:spcPts val="2586"/>
              </a:lnSpc>
              <a:spcBef>
                <a:spcPct val="0"/>
              </a:spcBef>
            </a:pPr>
          </a:p>
          <a:p>
            <a:pPr algn="ctr" marL="0" indent="0" lvl="0">
              <a:lnSpc>
                <a:spcPts val="2586"/>
              </a:lnSpc>
              <a:spcBef>
                <a:spcPct val="0"/>
              </a:spcBef>
            </a:pPr>
            <a:r>
              <a:rPr lang="en-US" sz="1847" strike="noStrike" u="none">
                <a:solidFill>
                  <a:srgbClr val="000000"/>
                </a:solidFill>
                <a:latin typeface="Aerospace bold"/>
                <a:ea typeface="Aerospace bold"/>
                <a:cs typeface="Aerospace bold"/>
                <a:sym typeface="Aerospace bold"/>
              </a:rPr>
              <a:t>Τι θα θέλατε να βελτιώσετε                                         στη κοινότητα σας;</a:t>
            </a:r>
          </a:p>
          <a:p>
            <a:pPr algn="ctr" marL="0" indent="0" lvl="0">
              <a:lnSpc>
                <a:spcPts val="2586"/>
              </a:lnSpc>
              <a:spcBef>
                <a:spcPct val="0"/>
              </a:spcBef>
            </a:pPr>
          </a:p>
          <a:p>
            <a:pPr algn="ctr" marL="0" indent="0" lvl="0">
              <a:lnSpc>
                <a:spcPts val="2586"/>
              </a:lnSpc>
              <a:spcBef>
                <a:spcPct val="0"/>
              </a:spcBef>
            </a:pPr>
            <a:r>
              <a:rPr lang="en-US" sz="1847" strike="noStrike" u="none">
                <a:solidFill>
                  <a:srgbClr val="000000"/>
                </a:solidFill>
                <a:latin typeface="Aerospace bold"/>
                <a:ea typeface="Aerospace bold"/>
                <a:cs typeface="Aerospace bold"/>
                <a:sym typeface="Aerospace bold"/>
              </a:rPr>
              <a:t>Τι πιστεύετε ότι δεν λειτουργεί σωστά;</a:t>
            </a:r>
          </a:p>
        </p:txBody>
      </p:sp>
      <p:sp>
        <p:nvSpPr>
          <p:cNvPr name="TextBox 18" id="18"/>
          <p:cNvSpPr txBox="true"/>
          <p:nvPr/>
        </p:nvSpPr>
        <p:spPr>
          <a:xfrm rot="0">
            <a:off x="1690087" y="9316546"/>
            <a:ext cx="4711319" cy="300589"/>
          </a:xfrm>
          <a:prstGeom prst="rect">
            <a:avLst/>
          </a:prstGeom>
        </p:spPr>
        <p:txBody>
          <a:bodyPr anchor="t" rtlCol="false" tIns="0" lIns="0" bIns="0" rIns="0">
            <a:spAutoFit/>
          </a:bodyPr>
          <a:lstStyle/>
          <a:p>
            <a:pPr algn="ctr">
              <a:lnSpc>
                <a:spcPts val="2332"/>
              </a:lnSpc>
              <a:spcBef>
                <a:spcPct val="0"/>
              </a:spcBef>
            </a:pPr>
            <a:r>
              <a:rPr lang="en-US" sz="1665">
                <a:solidFill>
                  <a:srgbClr val="000000"/>
                </a:solidFill>
                <a:latin typeface="Poppins"/>
                <a:ea typeface="Poppins"/>
                <a:cs typeface="Poppins"/>
                <a:sym typeface="Poppins"/>
              </a:rPr>
              <a:t>Εγγραφείτε στην Ομάδα Νέων </a:t>
            </a:r>
            <a:r>
              <a:rPr lang="en-US" sz="1665">
                <a:solidFill>
                  <a:srgbClr val="000000"/>
                </a:solidFill>
                <a:latin typeface="Poppins"/>
                <a:ea typeface="Poppins"/>
                <a:cs typeface="Poppins"/>
                <a:sym typeface="Poppins"/>
              </a:rPr>
              <a:t>Green Meme </a:t>
            </a:r>
          </a:p>
        </p:txBody>
      </p:sp>
      <p:sp>
        <p:nvSpPr>
          <p:cNvPr name="Freeform 19" id="19"/>
          <p:cNvSpPr/>
          <p:nvPr/>
        </p:nvSpPr>
        <p:spPr>
          <a:xfrm flipH="false" flipV="false" rot="0">
            <a:off x="321349" y="10112758"/>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8"/>
            <a:stretch>
              <a:fillRect l="0" t="0" r="0" b="0"/>
            </a:stretch>
          </a:blipFill>
        </p:spPr>
      </p:sp>
      <p:sp>
        <p:nvSpPr>
          <p:cNvPr name="Freeform 20" id="20"/>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1" id="21"/>
          <p:cNvSpPr txBox="true"/>
          <p:nvPr/>
        </p:nvSpPr>
        <p:spPr>
          <a:xfrm rot="0">
            <a:off x="2821808" y="10055354"/>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4"/>
            <a:stretch>
              <a:fillRect l="-6145" t="0" r="-6145" b="0"/>
            </a:stretch>
          </a:blipFill>
        </p:spPr>
      </p:sp>
      <p:sp>
        <p:nvSpPr>
          <p:cNvPr name="Freeform 4" id="4"/>
          <p:cNvSpPr/>
          <p:nvPr/>
        </p:nvSpPr>
        <p:spPr>
          <a:xfrm flipH="false" flipV="false" rot="0">
            <a:off x="6122230" y="290372"/>
            <a:ext cx="1075256" cy="1075256"/>
          </a:xfrm>
          <a:custGeom>
            <a:avLst/>
            <a:gdLst/>
            <a:ahLst/>
            <a:cxnLst/>
            <a:rect r="r" b="b" t="t" l="l"/>
            <a:pathLst>
              <a:path h="1075256" w="1075256">
                <a:moveTo>
                  <a:pt x="0" y="0"/>
                </a:moveTo>
                <a:lnTo>
                  <a:pt x="1075256" y="0"/>
                </a:lnTo>
                <a:lnTo>
                  <a:pt x="1075256" y="1075256"/>
                </a:lnTo>
                <a:lnTo>
                  <a:pt x="0" y="1075256"/>
                </a:lnTo>
                <a:lnTo>
                  <a:pt x="0" y="0"/>
                </a:lnTo>
                <a:close/>
              </a:path>
            </a:pathLst>
          </a:custGeom>
          <a:blipFill>
            <a:blip r:embed="rId5"/>
            <a:stretch>
              <a:fillRect l="0" t="0" r="0" b="0"/>
            </a:stretch>
          </a:blipFill>
        </p:spPr>
      </p:sp>
      <p:sp>
        <p:nvSpPr>
          <p:cNvPr name="Freeform 5" id="5"/>
          <p:cNvSpPr/>
          <p:nvPr/>
        </p:nvSpPr>
        <p:spPr>
          <a:xfrm flipH="false" flipV="false" rot="0">
            <a:off x="792000" y="3305768"/>
            <a:ext cx="6048000" cy="5367600"/>
          </a:xfrm>
          <a:custGeom>
            <a:avLst/>
            <a:gdLst/>
            <a:ahLst/>
            <a:cxnLst/>
            <a:rect r="r" b="b" t="t" l="l"/>
            <a:pathLst>
              <a:path h="5367600" w="6048000">
                <a:moveTo>
                  <a:pt x="0" y="0"/>
                </a:moveTo>
                <a:lnTo>
                  <a:pt x="6048000" y="0"/>
                </a:lnTo>
                <a:lnTo>
                  <a:pt x="6048000" y="5367600"/>
                </a:lnTo>
                <a:lnTo>
                  <a:pt x="0" y="5367600"/>
                </a:lnTo>
                <a:lnTo>
                  <a:pt x="0" y="0"/>
                </a:lnTo>
                <a:close/>
              </a:path>
            </a:pathLst>
          </a:custGeom>
          <a:blipFill>
            <a:blip r:embed="rId6"/>
            <a:stretch>
              <a:fillRect l="0" t="0" r="0" b="0"/>
            </a:stretch>
          </a:blipFill>
        </p:spPr>
      </p:sp>
      <p:sp>
        <p:nvSpPr>
          <p:cNvPr name="TextBox 6" id="6"/>
          <p:cNvSpPr txBox="true"/>
          <p:nvPr/>
        </p:nvSpPr>
        <p:spPr>
          <a:xfrm rot="0">
            <a:off x="1813089" y="310472"/>
            <a:ext cx="4464473" cy="1728471"/>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0D9613"/>
                </a:solidFill>
                <a:latin typeface="Aerospace bold"/>
                <a:ea typeface="Aerospace bold"/>
                <a:cs typeface="Aerospace bold"/>
                <a:sym typeface="Aerospace bold"/>
              </a:rPr>
              <a:t>Τι θα θέλατε να βελτιώσετε</a:t>
            </a:r>
            <a:r>
              <a:rPr lang="en-US" sz="3199">
                <a:solidFill>
                  <a:srgbClr val="0D9613"/>
                </a:solidFill>
                <a:latin typeface="Aerospace bold"/>
                <a:ea typeface="Aerospace bold"/>
                <a:cs typeface="Aerospace bold"/>
                <a:sym typeface="Aerospace bold"/>
              </a:rPr>
              <a:t> στη κοινότητα σας;</a:t>
            </a:r>
          </a:p>
        </p:txBody>
      </p:sp>
      <p:sp>
        <p:nvSpPr>
          <p:cNvPr name="Freeform 7" id="7"/>
          <p:cNvSpPr/>
          <p:nvPr/>
        </p:nvSpPr>
        <p:spPr>
          <a:xfrm flipH="false" flipV="false" rot="0">
            <a:off x="321349" y="98640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7"/>
            <a:stretch>
              <a:fillRect l="0" t="0" r="0" b="0"/>
            </a:stretch>
          </a:blipFill>
        </p:spPr>
      </p:sp>
      <p:sp>
        <p:nvSpPr>
          <p:cNvPr name="TextBox 8" id="8"/>
          <p:cNvSpPr txBox="true"/>
          <p:nvPr/>
        </p:nvSpPr>
        <p:spPr>
          <a:xfrm rot="0">
            <a:off x="2847178" y="9926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4"/>
            <a:stretch>
              <a:fillRect l="-6145" t="0" r="-6145" b="0"/>
            </a:stretch>
          </a:blipFill>
        </p:spPr>
      </p:sp>
      <p:sp>
        <p:nvSpPr>
          <p:cNvPr name="Freeform 4" id="4"/>
          <p:cNvSpPr/>
          <p:nvPr/>
        </p:nvSpPr>
        <p:spPr>
          <a:xfrm flipH="false" flipV="false" rot="0">
            <a:off x="792000" y="3305768"/>
            <a:ext cx="6048000" cy="5367600"/>
          </a:xfrm>
          <a:custGeom>
            <a:avLst/>
            <a:gdLst/>
            <a:ahLst/>
            <a:cxnLst/>
            <a:rect r="r" b="b" t="t" l="l"/>
            <a:pathLst>
              <a:path h="5367600" w="6048000">
                <a:moveTo>
                  <a:pt x="0" y="0"/>
                </a:moveTo>
                <a:lnTo>
                  <a:pt x="6048000" y="0"/>
                </a:lnTo>
                <a:lnTo>
                  <a:pt x="6048000" y="5367600"/>
                </a:lnTo>
                <a:lnTo>
                  <a:pt x="0" y="5367600"/>
                </a:lnTo>
                <a:lnTo>
                  <a:pt x="0" y="0"/>
                </a:lnTo>
                <a:close/>
              </a:path>
            </a:pathLst>
          </a:custGeom>
          <a:blipFill>
            <a:blip r:embed="rId5"/>
            <a:stretch>
              <a:fillRect l="0" t="0" r="0" b="0"/>
            </a:stretch>
          </a:blipFill>
        </p:spPr>
      </p:sp>
      <p:sp>
        <p:nvSpPr>
          <p:cNvPr name="TextBox 5" id="5"/>
          <p:cNvSpPr txBox="true"/>
          <p:nvPr/>
        </p:nvSpPr>
        <p:spPr>
          <a:xfrm rot="0">
            <a:off x="1813089" y="386672"/>
            <a:ext cx="4464473" cy="1166496"/>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0D9613"/>
                </a:solidFill>
                <a:latin typeface="Aerospace bold"/>
                <a:ea typeface="Aerospace bold"/>
                <a:cs typeface="Aerospace bold"/>
                <a:sym typeface="Aerospace bold"/>
              </a:rPr>
              <a:t>Τι πιστεύετε ότι δεν λειτουργεί σωστά;</a:t>
            </a:r>
          </a:p>
        </p:txBody>
      </p:sp>
      <p:sp>
        <p:nvSpPr>
          <p:cNvPr name="Freeform 6" id="6"/>
          <p:cNvSpPr/>
          <p:nvPr/>
        </p:nvSpPr>
        <p:spPr>
          <a:xfrm flipH="false" flipV="false" rot="0">
            <a:off x="321349" y="98640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6"/>
            <a:stretch>
              <a:fillRect l="0" t="0" r="0" b="0"/>
            </a:stretch>
          </a:blipFill>
        </p:spPr>
      </p:sp>
      <p:sp>
        <p:nvSpPr>
          <p:cNvPr name="TextBox 7" id="7"/>
          <p:cNvSpPr txBox="true"/>
          <p:nvPr/>
        </p:nvSpPr>
        <p:spPr>
          <a:xfrm rot="0">
            <a:off x="2847178" y="9926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name="Freeform 8" id="8"/>
          <p:cNvSpPr/>
          <p:nvPr/>
        </p:nvSpPr>
        <p:spPr>
          <a:xfrm flipH="false" flipV="false" rot="0">
            <a:off x="6334038" y="420123"/>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7"/>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482" y="1292820"/>
            <a:ext cx="2423036" cy="3072127"/>
          </a:xfrm>
          <a:custGeom>
            <a:avLst/>
            <a:gdLst/>
            <a:ahLst/>
            <a:cxnLst/>
            <a:rect r="r" b="b" t="t" l="l"/>
            <a:pathLst>
              <a:path h="3072127" w="2423036">
                <a:moveTo>
                  <a:pt x="0" y="0"/>
                </a:moveTo>
                <a:lnTo>
                  <a:pt x="2423036" y="0"/>
                </a:lnTo>
                <a:lnTo>
                  <a:pt x="2423036"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5255657" y="251783"/>
            <a:ext cx="2122728" cy="1705901"/>
          </a:xfrm>
          <a:custGeom>
            <a:avLst/>
            <a:gdLst/>
            <a:ahLst/>
            <a:cxnLst/>
            <a:rect r="r" b="b" t="t" l="l"/>
            <a:pathLst>
              <a:path h="1705901" w="2122728">
                <a:moveTo>
                  <a:pt x="0" y="0"/>
                </a:moveTo>
                <a:lnTo>
                  <a:pt x="2122728" y="0"/>
                </a:lnTo>
                <a:lnTo>
                  <a:pt x="2122728" y="1705901"/>
                </a:lnTo>
                <a:lnTo>
                  <a:pt x="0" y="170590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7" id="7"/>
          <p:cNvSpPr txBox="true"/>
          <p:nvPr/>
        </p:nvSpPr>
        <p:spPr>
          <a:xfrm rot="0">
            <a:off x="355195" y="4392998"/>
            <a:ext cx="7023190" cy="1337158"/>
          </a:xfrm>
          <a:prstGeom prst="rect">
            <a:avLst/>
          </a:prstGeom>
        </p:spPr>
        <p:txBody>
          <a:bodyPr anchor="t" rtlCol="false" tIns="0" lIns="0" bIns="0" rIns="0">
            <a:spAutoFit/>
          </a:bodyPr>
          <a:lstStyle/>
          <a:p>
            <a:pPr algn="ctr">
              <a:lnSpc>
                <a:spcPts val="5105"/>
              </a:lnSpc>
            </a:pPr>
            <a:r>
              <a:rPr lang="en-US" sz="3403" spc="3">
                <a:solidFill>
                  <a:srgbClr val="12C91A"/>
                </a:solidFill>
                <a:latin typeface="Aerospace bold"/>
                <a:ea typeface="Aerospace bold"/>
                <a:cs typeface="Aerospace bold"/>
                <a:sym typeface="Aerospace bold"/>
              </a:rPr>
              <a:t>Παζάρι Βιβλίων</a:t>
            </a:r>
          </a:p>
          <a:p>
            <a:pPr algn="ctr">
              <a:lnSpc>
                <a:spcPts val="5105"/>
              </a:lnSpc>
            </a:pPr>
          </a:p>
          <a:p>
            <a:pPr algn="ctr">
              <a:lnSpc>
                <a:spcPts val="5105"/>
              </a:lnSpc>
            </a:pPr>
            <a:r>
              <a:rPr lang="en-US" sz="3403" spc="3">
                <a:solidFill>
                  <a:srgbClr val="12C91A"/>
                </a:solidFill>
                <a:latin typeface="Aerospace bold"/>
                <a:ea typeface="Aerospace bold"/>
                <a:cs typeface="Aerospace bold"/>
                <a:sym typeface="Aerospace bold"/>
              </a:rPr>
              <a:t>Πακέτο Εκπαιδευτικού Υλικού</a:t>
            </a:r>
          </a:p>
        </p:txBody>
      </p:sp>
      <p:sp>
        <p:nvSpPr>
          <p:cNvPr name="TextBox 8" id="8"/>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name="Group 9" id="9"/>
          <p:cNvGrpSpPr/>
          <p:nvPr/>
        </p:nvGrpSpPr>
        <p:grpSpPr>
          <a:xfrm rot="0">
            <a:off x="1833484" y="6478140"/>
            <a:ext cx="3893032" cy="2773169"/>
            <a:chOff x="0" y="0"/>
            <a:chExt cx="5190709" cy="3697559"/>
          </a:xfrm>
        </p:grpSpPr>
        <p:sp>
          <p:nvSpPr>
            <p:cNvPr name="Freeform 10" id="10"/>
            <p:cNvSpPr/>
            <p:nvPr/>
          </p:nvSpPr>
          <p:spPr>
            <a:xfrm flipH="false" flipV="false" rot="0">
              <a:off x="594800" y="0"/>
              <a:ext cx="4001109" cy="2951047"/>
            </a:xfrm>
            <a:custGeom>
              <a:avLst/>
              <a:gdLst/>
              <a:ahLst/>
              <a:cxnLst/>
              <a:rect r="r" b="b" t="t" l="l"/>
              <a:pathLst>
                <a:path h="2951047" w="4001109">
                  <a:moveTo>
                    <a:pt x="0" y="0"/>
                  </a:moveTo>
                  <a:lnTo>
                    <a:pt x="4001109" y="0"/>
                  </a:lnTo>
                  <a:lnTo>
                    <a:pt x="4001109" y="2951047"/>
                  </a:lnTo>
                  <a:lnTo>
                    <a:pt x="0" y="2951047"/>
                  </a:lnTo>
                  <a:lnTo>
                    <a:pt x="0" y="0"/>
                  </a:lnTo>
                  <a:close/>
                </a:path>
              </a:pathLst>
            </a:custGeom>
            <a:blipFill>
              <a:blip r:embed="rId8"/>
              <a:stretch>
                <a:fillRect l="0" t="0" r="-16150" b="0"/>
              </a:stretch>
            </a:blipFill>
          </p:spPr>
        </p:sp>
        <p:sp>
          <p:nvSpPr>
            <p:cNvPr name="Freeform 11" id="11"/>
            <p:cNvSpPr/>
            <p:nvPr/>
          </p:nvSpPr>
          <p:spPr>
            <a:xfrm flipH="false" flipV="false" rot="0">
              <a:off x="0" y="1059458"/>
              <a:ext cx="5190709" cy="2638101"/>
            </a:xfrm>
            <a:custGeom>
              <a:avLst/>
              <a:gdLst/>
              <a:ahLst/>
              <a:cxnLst/>
              <a:rect r="r" b="b" t="t" l="l"/>
              <a:pathLst>
                <a:path h="2638101" w="5190709">
                  <a:moveTo>
                    <a:pt x="0" y="0"/>
                  </a:moveTo>
                  <a:lnTo>
                    <a:pt x="5190709" y="0"/>
                  </a:lnTo>
                  <a:lnTo>
                    <a:pt x="5190709" y="2638101"/>
                  </a:lnTo>
                  <a:lnTo>
                    <a:pt x="0" y="2638101"/>
                  </a:lnTo>
                  <a:lnTo>
                    <a:pt x="0" y="0"/>
                  </a:lnTo>
                  <a:close/>
                </a:path>
              </a:pathLst>
            </a:custGeom>
            <a:blipFill>
              <a:blip r:embed="rId9"/>
              <a:stretch>
                <a:fillRect l="0" t="-158468" r="0" b="0"/>
              </a:stretch>
            </a:blipFill>
          </p:spPr>
        </p:sp>
      </p:grpSp>
    </p:spTree>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613660" y="914400"/>
            <a:ext cx="2423160" cy="3072127"/>
          </a:xfrm>
          <a:custGeom>
            <a:avLst/>
            <a:gdLst/>
            <a:ahLst/>
            <a:cxnLst/>
            <a:rect r="r" b="b" t="t" l="l"/>
            <a:pathLst>
              <a:path h="3072127" w="2423160">
                <a:moveTo>
                  <a:pt x="0" y="0"/>
                </a:moveTo>
                <a:lnTo>
                  <a:pt x="2423160" y="0"/>
                </a:lnTo>
                <a:lnTo>
                  <a:pt x="2423160"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2351532" y="9794748"/>
            <a:ext cx="5007864" cy="707136"/>
          </a:xfrm>
          <a:custGeom>
            <a:avLst/>
            <a:gdLst/>
            <a:ahLst/>
            <a:cxnLst/>
            <a:rect r="r" b="b" t="t" l="l"/>
            <a:pathLst>
              <a:path h="707136" w="5007864">
                <a:moveTo>
                  <a:pt x="0" y="0"/>
                </a:moveTo>
                <a:lnTo>
                  <a:pt x="5007864" y="0"/>
                </a:lnTo>
                <a:lnTo>
                  <a:pt x="5007864" y="707136"/>
                </a:lnTo>
                <a:lnTo>
                  <a:pt x="0" y="707136"/>
                </a:lnTo>
                <a:lnTo>
                  <a:pt x="0" y="0"/>
                </a:lnTo>
                <a:close/>
              </a:path>
            </a:pathLst>
          </a:custGeom>
          <a:blipFill>
            <a:blip r:embed="rId5"/>
            <a:stretch>
              <a:fillRect l="0" t="0" r="0" b="0"/>
            </a:stretch>
          </a:blipFill>
        </p:spPr>
      </p:sp>
      <p:sp>
        <p:nvSpPr>
          <p:cNvPr name="Freeform 5" id="5"/>
          <p:cNvSpPr/>
          <p:nvPr/>
        </p:nvSpPr>
        <p:spPr>
          <a:xfrm flipH="false" flipV="false" rot="0">
            <a:off x="0" y="6546218"/>
            <a:ext cx="7560564" cy="791842"/>
          </a:xfrm>
          <a:custGeom>
            <a:avLst/>
            <a:gdLst/>
            <a:ahLst/>
            <a:cxnLst/>
            <a:rect r="r" b="b" t="t" l="l"/>
            <a:pathLst>
              <a:path h="791842" w="7560564">
                <a:moveTo>
                  <a:pt x="0" y="0"/>
                </a:moveTo>
                <a:lnTo>
                  <a:pt x="7560564" y="0"/>
                </a:lnTo>
                <a:lnTo>
                  <a:pt x="7560564" y="791842"/>
                </a:lnTo>
                <a:lnTo>
                  <a:pt x="0" y="7918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0">
            <a:off x="273053" y="9795405"/>
            <a:ext cx="7025869" cy="607543"/>
            <a:chOff x="0" y="0"/>
            <a:chExt cx="9367825" cy="810057"/>
          </a:xfrm>
        </p:grpSpPr>
        <p:sp>
          <p:nvSpPr>
            <p:cNvPr name="Freeform 7" id="7"/>
            <p:cNvSpPr/>
            <p:nvPr/>
          </p:nvSpPr>
          <p:spPr>
            <a:xfrm flipH="false" flipV="false" rot="0">
              <a:off x="0" y="40665"/>
              <a:ext cx="2768435" cy="581203"/>
            </a:xfrm>
            <a:custGeom>
              <a:avLst/>
              <a:gdLst/>
              <a:ahLst/>
              <a:cxnLst/>
              <a:rect r="r" b="b" t="t" l="l"/>
              <a:pathLst>
                <a:path h="581203" w="2768435">
                  <a:moveTo>
                    <a:pt x="0" y="0"/>
                  </a:moveTo>
                  <a:lnTo>
                    <a:pt x="2768435" y="0"/>
                  </a:lnTo>
                  <a:lnTo>
                    <a:pt x="2768435" y="581203"/>
                  </a:lnTo>
                  <a:lnTo>
                    <a:pt x="0" y="581203"/>
                  </a:lnTo>
                  <a:lnTo>
                    <a:pt x="0" y="0"/>
                  </a:lnTo>
                  <a:close/>
                </a:path>
              </a:pathLst>
            </a:custGeom>
            <a:blipFill>
              <a:blip r:embed="rId8"/>
              <a:stretch>
                <a:fillRect l="0" t="0" r="0" b="0"/>
              </a:stretch>
            </a:blipFill>
          </p:spPr>
        </p:sp>
        <p:sp>
          <p:nvSpPr>
            <p:cNvPr name="TextBox 8" id="8"/>
            <p:cNvSpPr txBox="true"/>
            <p:nvPr/>
          </p:nvSpPr>
          <p:spPr>
            <a:xfrm rot="0">
              <a:off x="2894076" y="-9525"/>
              <a:ext cx="6473749" cy="819582"/>
            </a:xfrm>
            <a:prstGeom prst="rect">
              <a:avLst/>
            </a:prstGeom>
          </p:spPr>
          <p:txBody>
            <a:bodyPr anchor="t" rtlCol="false" tIns="0" lIns="0" bIns="0" rIns="0">
              <a:spAutoFit/>
            </a:bodyPr>
            <a:lstStyle/>
            <a:p>
              <a:pPr algn="l">
                <a:lnSpc>
                  <a:spcPts val="1235"/>
                </a:lnSpc>
              </a:pPr>
              <a:r>
                <a:rPr lang="en-US" sz="90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Agreement Number: 2022-2-AT01-KA220-YOU-000096509 </a:t>
              </a:r>
            </a:p>
          </p:txBody>
        </p:sp>
      </p:grpSp>
      <p:sp>
        <p:nvSpPr>
          <p:cNvPr name="TextBox 9" id="9"/>
          <p:cNvSpPr txBox="true"/>
          <p:nvPr/>
        </p:nvSpPr>
        <p:spPr>
          <a:xfrm rot="0">
            <a:off x="2286638" y="6739071"/>
            <a:ext cx="3214211" cy="264262"/>
          </a:xfrm>
          <a:prstGeom prst="rect">
            <a:avLst/>
          </a:prstGeom>
        </p:spPr>
        <p:txBody>
          <a:bodyPr anchor="t" rtlCol="false" tIns="0" lIns="0" bIns="0" rIns="0">
            <a:spAutoFit/>
          </a:bodyPr>
          <a:lstStyle/>
          <a:p>
            <a:pPr algn="l">
              <a:lnSpc>
                <a:spcPts val="2234"/>
              </a:lnSpc>
            </a:pPr>
            <a:r>
              <a:rPr lang="en-US" b="true" sz="1596" spc="38">
                <a:solidFill>
                  <a:srgbClr val="FFFFFF"/>
                </a:solidFill>
                <a:latin typeface="Montserrat Bold"/>
                <a:ea typeface="Montserrat Bold"/>
                <a:cs typeface="Montserrat Bold"/>
                <a:sym typeface="Montserrat Bold"/>
              </a:rPr>
              <a:t>www.green-meme-effect.eu </a:t>
            </a:r>
          </a:p>
        </p:txBody>
      </p:sp>
      <p:sp>
        <p:nvSpPr>
          <p:cNvPr name="TextBox 10" id="10"/>
          <p:cNvSpPr txBox="true"/>
          <p:nvPr/>
        </p:nvSpPr>
        <p:spPr>
          <a:xfrm rot="0">
            <a:off x="1266749" y="4666383"/>
            <a:ext cx="5285746" cy="927573"/>
          </a:xfrm>
          <a:prstGeom prst="rect">
            <a:avLst/>
          </a:prstGeom>
        </p:spPr>
        <p:txBody>
          <a:bodyPr anchor="t" rtlCol="false" tIns="0" lIns="0" bIns="0" rIns="0">
            <a:spAutoFit/>
          </a:bodyPr>
          <a:lstStyle/>
          <a:p>
            <a:pPr algn="ctr">
              <a:lnSpc>
                <a:spcPts val="2476"/>
              </a:lnSpc>
            </a:pPr>
            <a:r>
              <a:rPr lang="en-US" sz="1800" spc="-7">
                <a:solidFill>
                  <a:srgbClr val="000000"/>
                </a:solidFill>
                <a:latin typeface="IBM Plex Sans"/>
                <a:ea typeface="IBM Plex Sans"/>
                <a:cs typeface="IBM Plex Sans"/>
                <a:sym typeface="IBM Plex Sans"/>
              </a:rPr>
              <a:t>Greenfluencing micro-interventions in physical and digital social space of youth to foster eco-friendly and sustainable behaviours.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DAGbzbaGqTw</dc:identifier>
  <dcterms:modified xsi:type="dcterms:W3CDTF">2011-08-01T06:04:30Z</dcterms:modified>
  <cp:revision>1</cp:revision>
  <dc:title>Green Theme Days Idea Set - EL</dc:title>
</cp:coreProperties>
</file>