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x="7556500" cy="10693400"/>
  <p:notesSz cx="6858000" cy="9144000"/>
  <p:embeddedFontLst>
    <p:embeddedFont>
      <p:font typeface="Open Sans Bold" charset="1" panose="020B0806030504020204"/>
      <p:regular r:id="rId96"/>
    </p:embeddedFont>
    <p:embeddedFont>
      <p:font typeface="IBM Plex Sans" charset="1" panose="020B0503050203000203"/>
      <p:regular r:id="rId97"/>
    </p:embeddedFont>
    <p:embeddedFont>
      <p:font typeface="Montserrat Bold" charset="1" panose="00000600000000000000"/>
      <p:regular r:id="rId98"/>
    </p:embeddedFont>
    <p:embeddedFont>
      <p:font typeface="Canva Sans Bold" charset="1" panose="020B0803030501040103"/>
      <p:regular r:id="rId99"/>
    </p:embeddedFont>
    <p:embeddedFont>
      <p:font typeface="Hatton Semi-Bold" charset="1" panose="00000700000000000000"/>
      <p:regular r:id="rId100"/>
    </p:embeddedFont>
    <p:embeddedFont>
      <p:font typeface="Canva Sans" charset="1" panose="020B0503030501040103"/>
      <p:regular r:id="rId101"/>
    </p:embeddedFont>
    <p:embeddedFont>
      <p:font typeface="Arsenal" charset="1" panose="00000500000000000000"/>
      <p:regular r:id="rId102"/>
    </p:embeddedFont>
    <p:embeddedFont>
      <p:font typeface="Quicksand" charset="1" panose="00000500000000000000"/>
      <p:regular r:id="rId103"/>
    </p:embeddedFont>
    <p:embeddedFont>
      <p:font typeface="IBM Plex Sans Bold" charset="1" panose="020B0803050203000203"/>
      <p:regular r:id="rId104"/>
    </p:embeddedFont>
    <p:embeddedFont>
      <p:font typeface="Arimo Bold" charset="1" panose="020B0704020202020204"/>
      <p:regular r:id="rId105"/>
    </p:embeddedFont>
    <p:embeddedFont>
      <p:font typeface="Hatton Bold" charset="1" panose="00000800000000000000"/>
      <p:regular r:id="rId106"/>
    </p:embeddedFont>
    <p:embeddedFont>
      <p:font typeface="Arimo" charset="1" panose="020B0604020202020204"/>
      <p:regular r:id="rId107"/>
    </p:embeddedFont>
    <p:embeddedFont>
      <p:font typeface="Alice" charset="1" panose="00000500000000000000"/>
      <p:regular r:id="rId108"/>
    </p:embeddedFont>
    <p:embeddedFont>
      <p:font typeface="Alice Bold" charset="1" panose="00000500000000000000"/>
      <p:regular r:id="rId109"/>
    </p:embeddedFont>
    <p:embeddedFont>
      <p:font typeface="Lazydog" charset="1" panose="00000000000000000000"/>
      <p:regular r:id="rId110"/>
    </p:embeddedFont>
    <p:embeddedFont>
      <p:font typeface="Sigher" charset="1" panose="00000000000000000000"/>
      <p:regular r:id="rId111"/>
    </p:embeddedFont>
    <p:embeddedFont>
      <p:font typeface="Luckiest Guy" charset="1" panose="02000506000000020004"/>
      <p:regular r:id="rId112"/>
    </p:embeddedFont>
    <p:embeddedFont>
      <p:font typeface="Peace Sans" charset="1" panose="02000505040000020004"/>
      <p:regular r:id="rId113"/>
    </p:embeddedFont>
    <p:embeddedFont>
      <p:font typeface="TAN Nimbus" charset="1" panose="00000000000000000000"/>
      <p:regular r:id="rId114"/>
    </p:embeddedFont>
    <p:embeddedFont>
      <p:font typeface="Luciole" charset="1" panose="020B0500020200000003"/>
      <p:regular r:id="rId115"/>
    </p:embeddedFont>
    <p:embeddedFont>
      <p:font typeface="Luciole Bold" charset="1" panose="020B0800020200000003"/>
      <p:regular r:id="rId116"/>
    </p:embeddedFont>
    <p:embeddedFont>
      <p:font typeface="Kollektif" charset="1" panose="020B0604020101010102"/>
      <p:regular r:id="rId117"/>
    </p:embeddedFont>
    <p:embeddedFont>
      <p:font typeface="TAN Pearl" charset="1" panose="00000000000000000000"/>
      <p:regular r:id="rId118"/>
    </p:embeddedFont>
    <p:embeddedFont>
      <p:font typeface="DM Sans Bold" charset="1" panose="00000000000000000000"/>
      <p:regular r:id="rId119"/>
    </p:embeddedFont>
    <p:embeddedFont>
      <p:font typeface="Gagalin" charset="1" panose="00000500000000000000"/>
      <p:regular r:id="rId120"/>
    </p:embeddedFont>
    <p:embeddedFont>
      <p:font typeface="DM Sans" charset="1" panose="00000000000000000000"/>
      <p:regular r:id="rId121"/>
    </p:embeddedFont>
    <p:embeddedFont>
      <p:font typeface="Gulfs Display" charset="1" panose="00000500000000000000"/>
      <p:regular r:id="rId122"/>
    </p:embeddedFont>
    <p:embeddedFont>
      <p:font typeface="ITC Bauhaus Light" charset="1" panose="04020405020B02020C02"/>
      <p:regular r:id="rId123"/>
    </p:embeddedFont>
    <p:embeddedFont>
      <p:font typeface="Poppins Light" charset="1" panose="00000400000000000000"/>
      <p:regular r:id="rId124"/>
    </p:embeddedFont>
    <p:embeddedFont>
      <p:font typeface="Poppins Bold" charset="1" panose="00000800000000000000"/>
      <p:regular r:id="rId125"/>
    </p:embeddedFont>
    <p:embeddedFont>
      <p:font typeface="Poppins Medium Bold" charset="1" panose="02000000000000000000"/>
      <p:regular r:id="rId126"/>
    </p:embeddedFont>
    <p:embeddedFont>
      <p:font typeface="Pacifico" charset="1" panose="00000500000000000000"/>
      <p:regular r:id="rId127"/>
    </p:embeddedFont>
    <p:embeddedFont>
      <p:font typeface="Poppins Light Bold" charset="1" panose="02000000000000000000"/>
      <p:regular r:id="rId128"/>
    </p:embeddedFont>
    <p:embeddedFont>
      <p:font typeface="Genty" charset="1" panose="00000500000000000000"/>
      <p:regular r:id="rId129"/>
    </p:embeddedFont>
    <p:embeddedFont>
      <p:font typeface="Bobby Jones Soft" charset="1" panose="00000000000000000000"/>
      <p:regular r:id="rId130"/>
    </p:embeddedFont>
    <p:embeddedFont>
      <p:font typeface="Maely" charset="1" panose="00000000000000000000"/>
      <p:regular r:id="rId131"/>
    </p:embeddedFont>
    <p:embeddedFont>
      <p:font typeface="League Spartan" charset="1" panose="00000800000000000000"/>
      <p:regular r:id="rId132"/>
    </p:embeddedFont>
    <p:embeddedFont>
      <p:font typeface="Glacial Indifference" charset="1" panose="00000000000000000000"/>
      <p:regular r:id="rId133"/>
    </p:embeddedFont>
    <p:embeddedFont>
      <p:font typeface="Glacial Indifference Bold" charset="1" panose="00000800000000000000"/>
      <p:regular r:id="rId134"/>
    </p:embeddedFont>
    <p:embeddedFont>
      <p:font typeface="Waterlily" charset="1" panose="00000500000000000000"/>
      <p:regular r:id="rId135"/>
    </p:embeddedFont>
    <p:embeddedFont>
      <p:font typeface="Raleway Bold" charset="1" panose="020B0803030101060003"/>
      <p:regular r:id="rId136"/>
    </p:embeddedFont>
    <p:embeddedFont>
      <p:font typeface="DM Serif Display" charset="1" panose="00000000000000000000"/>
      <p:regular r:id="rId137"/>
    </p:embeddedFont>
    <p:embeddedFont>
      <p:font typeface="Chunk Five" charset="1" panose="00000500000000000000"/>
      <p:regular r:id="rId138"/>
    </p:embeddedFont>
    <p:embeddedFont>
      <p:font typeface="Barlow SemiCondensed" charset="1" panose="00000506000000000000"/>
      <p:regular r:id="rId139"/>
    </p:embeddedFont>
    <p:embeddedFont>
      <p:font typeface="Trend Sans Four" charset="1" panose="00000000000000000000"/>
      <p:regular r:id="rId140"/>
    </p:embeddedFont>
    <p:embeddedFont>
      <p:font typeface="Open Sans Light" charset="1" panose="020B0306030504020204"/>
      <p:regular r:id="rId141"/>
    </p:embeddedFont>
    <p:embeddedFont>
      <p:font typeface="Atma Semi-Bold" charset="1" panose="00000000000000000000"/>
      <p:regular r:id="rId142"/>
    </p:embeddedFont>
    <p:embeddedFont>
      <p:font typeface="Calibri (MS)" charset="1" panose="020F0502020204030204"/>
      <p:regular r:id="rId143"/>
    </p:embeddedFont>
    <p:embeddedFont>
      <p:font typeface="Agrandir" charset="1" panose="00000500000000000000"/>
      <p:regular r:id="rId144"/>
    </p:embeddedFont>
    <p:embeddedFont>
      <p:font typeface="Happy Font TH" charset="1" panose="02000503000000000000"/>
      <p:regular r:id="rId145"/>
    </p:embeddedFont>
    <p:embeddedFont>
      <p:font typeface="Scripter" charset="1" panose="00000000000000000000"/>
      <p:regular r:id="rId146"/>
    </p:embeddedFont>
    <p:embeddedFont>
      <p:font typeface="Le Petit Cochon" charset="1" panose="00000500000000000000"/>
      <p:regular r:id="rId147"/>
    </p:embeddedFont>
    <p:embeddedFont>
      <p:font typeface="Halimum" charset="1" panose="00000000000000000000"/>
      <p:regular r:id="rId148"/>
    </p:embeddedFont>
    <p:embeddedFont>
      <p:font typeface="Poppins" charset="1" panose="00000500000000000000"/>
      <p:regular r:id="rId149"/>
    </p:embeddedFont>
    <p:embeddedFont>
      <p:font typeface="Anton" charset="1" panose="00000500000000000000"/>
      <p:regular r:id="rId150"/>
    </p:embeddedFont>
    <p:embeddedFont>
      <p:font typeface="Helios Bold" charset="1" panose="020B0704020202020204"/>
      <p:regular r:id="rId151"/>
    </p:embeddedFont>
    <p:embeddedFont>
      <p:font typeface="Jua" charset="1" panose="00000000000000000000"/>
      <p:regular r:id="rId152"/>
    </p:embeddedFont>
    <p:embeddedFont>
      <p:font typeface="Archivo Black" charset="1" panose="020B0A03020202020B04"/>
      <p:regular r:id="rId153"/>
    </p:embeddedFont>
    <p:embeddedFont>
      <p:font typeface="Helvetica World" charset="1" panose="020B0500040000020004"/>
      <p:regular r:id="rId154"/>
    </p:embeddedFont>
    <p:embeddedFont>
      <p:font typeface="Helvetica World Bold" charset="1" panose="020B0800040000020004"/>
      <p:regular r:id="rId155"/>
    </p:embeddedFont>
    <p:embeddedFont>
      <p:font typeface="Nautilius Pompilius" charset="1" panose="02000000000000000000"/>
      <p:regular r:id="rId156"/>
    </p:embeddedFont>
    <p:embeddedFont>
      <p:font typeface="Garet" charset="1" panose="00000000000000000000"/>
      <p:regular r:id="rId157"/>
    </p:embeddedFont>
    <p:embeddedFont>
      <p:font typeface="Body Grotesque" charset="1" panose="02000503040000020004"/>
      <p:regular r:id="rId158"/>
    </p:embeddedFont>
    <p:embeddedFont>
      <p:font typeface="Six Caps" charset="1" panose="02000508020000020004"/>
      <p:regular r:id="rId159"/>
    </p:embeddedFont>
    <p:embeddedFont>
      <p:font typeface="TT Commons Pro" charset="1" panose="020B0103030102020204"/>
      <p:regular r:id="rId160"/>
    </p:embeddedFont>
    <p:embeddedFont>
      <p:font typeface="TT Commons Pro Bold" charset="1" panose="020B0103030102020204"/>
      <p:regular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slides/slide6.xml" Type="http://schemas.openxmlformats.org/officeDocument/2006/relationships/slide"/><Relationship Id="rId110" Target="fonts/font110.fntdata" Type="http://schemas.openxmlformats.org/officeDocument/2006/relationships/font"/><Relationship Id="rId111" Target="fonts/font111.fntdata" Type="http://schemas.openxmlformats.org/officeDocument/2006/relationships/font"/><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fonts/font122.fntdata" Type="http://schemas.openxmlformats.org/officeDocument/2006/relationships/font"/><Relationship Id="rId123" Target="fonts/font123.fntdata" Type="http://schemas.openxmlformats.org/officeDocument/2006/relationships/font"/><Relationship Id="rId124" Target="fonts/font124.fntdata" Type="http://schemas.openxmlformats.org/officeDocument/2006/relationships/font"/><Relationship Id="rId125" Target="fonts/font125.fntdata" Type="http://schemas.openxmlformats.org/officeDocument/2006/relationships/font"/><Relationship Id="rId126" Target="fonts/font126.fntdata" Type="http://schemas.openxmlformats.org/officeDocument/2006/relationships/font"/><Relationship Id="rId127" Target="fonts/font127.fntdata" Type="http://schemas.openxmlformats.org/officeDocument/2006/relationships/font"/><Relationship Id="rId128" Target="fonts/font128.fntdata" Type="http://schemas.openxmlformats.org/officeDocument/2006/relationships/font"/><Relationship Id="rId129" Target="fonts/font129.fntdata" Type="http://schemas.openxmlformats.org/officeDocument/2006/relationships/font"/><Relationship Id="rId13" Target="slides/slide8.xml" Type="http://schemas.openxmlformats.org/officeDocument/2006/relationships/slide"/><Relationship Id="rId130" Target="fonts/font130.fntdata" Type="http://schemas.openxmlformats.org/officeDocument/2006/relationships/font"/><Relationship Id="rId131" Target="fonts/font131.fntdata" Type="http://schemas.openxmlformats.org/officeDocument/2006/relationships/font"/><Relationship Id="rId132" Target="fonts/font132.fntdata" Type="http://schemas.openxmlformats.org/officeDocument/2006/relationships/font"/><Relationship Id="rId133" Target="fonts/font133.fntdata" Type="http://schemas.openxmlformats.org/officeDocument/2006/relationships/font"/><Relationship Id="rId134" Target="fonts/font134.fntdata" Type="http://schemas.openxmlformats.org/officeDocument/2006/relationships/font"/><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41" Target="fonts/font141.fntdata" Type="http://schemas.openxmlformats.org/officeDocument/2006/relationships/font"/><Relationship Id="rId142" Target="fonts/font142.fntdata" Type="http://schemas.openxmlformats.org/officeDocument/2006/relationships/font"/><Relationship Id="rId143" Target="fonts/font143.fntdata" Type="http://schemas.openxmlformats.org/officeDocument/2006/relationships/font"/><Relationship Id="rId144" Target="fonts/font144.fntdata" Type="http://schemas.openxmlformats.org/officeDocument/2006/relationships/font"/><Relationship Id="rId145" Target="fonts/font145.fntdata" Type="http://schemas.openxmlformats.org/officeDocument/2006/relationships/font"/><Relationship Id="rId146" Target="fonts/font146.fntdata" Type="http://schemas.openxmlformats.org/officeDocument/2006/relationships/font"/><Relationship Id="rId147" Target="fonts/font147.fntdata" Type="http://schemas.openxmlformats.org/officeDocument/2006/relationships/font"/><Relationship Id="rId148" Target="fonts/font148.fntdata" Type="http://schemas.openxmlformats.org/officeDocument/2006/relationships/font"/><Relationship Id="rId149" Target="fonts/font149.fntdata" Type="http://schemas.openxmlformats.org/officeDocument/2006/relationships/font"/><Relationship Id="rId15" Target="slides/slide10.xml" Type="http://schemas.openxmlformats.org/officeDocument/2006/relationships/slide"/><Relationship Id="rId150" Target="fonts/font150.fntdata" Type="http://schemas.openxmlformats.org/officeDocument/2006/relationships/font"/><Relationship Id="rId151" Target="fonts/font151.fntdata" Type="http://schemas.openxmlformats.org/officeDocument/2006/relationships/font"/><Relationship Id="rId152" Target="fonts/font152.fntdata" Type="http://schemas.openxmlformats.org/officeDocument/2006/relationships/font"/><Relationship Id="rId153" Target="fonts/font153.fntdata" Type="http://schemas.openxmlformats.org/officeDocument/2006/relationships/font"/><Relationship Id="rId154" Target="fonts/font154.fntdata" Type="http://schemas.openxmlformats.org/officeDocument/2006/relationships/font"/><Relationship Id="rId155" Target="fonts/font155.fntdata" Type="http://schemas.openxmlformats.org/officeDocument/2006/relationships/font"/><Relationship Id="rId156" Target="fonts/font156.fntdata" Type="http://schemas.openxmlformats.org/officeDocument/2006/relationships/font"/><Relationship Id="rId157" Target="fonts/font157.fntdata" Type="http://schemas.openxmlformats.org/officeDocument/2006/relationships/font"/><Relationship Id="rId158" Target="fonts/font158.fntdata" Type="http://schemas.openxmlformats.org/officeDocument/2006/relationships/font"/><Relationship Id="rId159" Target="fonts/font159.fntdata" Type="http://schemas.openxmlformats.org/officeDocument/2006/relationships/font"/><Relationship Id="rId16" Target="slides/slide11.xml" Type="http://schemas.openxmlformats.org/officeDocument/2006/relationships/slide"/><Relationship Id="rId160" Target="fonts/font160.fntdata" Type="http://schemas.openxmlformats.org/officeDocument/2006/relationships/font"/><Relationship Id="rId161" Target="fonts/font161.fntdata" Type="http://schemas.openxmlformats.org/officeDocument/2006/relationships/font"/><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 Id="rId5" Target="../media/image2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media/image46.png" Type="http://schemas.openxmlformats.org/officeDocument/2006/relationships/image"/><Relationship Id="rId3" Target="../media/image47.sv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4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png" Type="http://schemas.openxmlformats.org/officeDocument/2006/relationships/image"/><Relationship Id="rId11" Target="../media/image74.svg" Type="http://schemas.openxmlformats.org/officeDocument/2006/relationships/image"/><Relationship Id="rId12" Target="../media/image75.png" Type="http://schemas.openxmlformats.org/officeDocument/2006/relationships/image"/><Relationship Id="rId13" Target="../media/image76.svg" Type="http://schemas.openxmlformats.org/officeDocument/2006/relationships/image"/><Relationship Id="rId14" Target="../media/image45.png" Type="http://schemas.openxmlformats.org/officeDocument/2006/relationships/image"/><Relationship Id="rId15" Target="../media/image52.png" Type="http://schemas.openxmlformats.org/officeDocument/2006/relationships/image"/><Relationship Id="rId16" Target="../media/image44.png" Type="http://schemas.openxmlformats.org/officeDocument/2006/relationships/image"/><Relationship Id="rId2" Target="../media/image65.png" Type="http://schemas.openxmlformats.org/officeDocument/2006/relationships/image"/><Relationship Id="rId3" Target="../media/image66.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69.png" Type="http://schemas.openxmlformats.org/officeDocument/2006/relationships/image"/><Relationship Id="rId7" Target="../media/image70.svg" Type="http://schemas.openxmlformats.org/officeDocument/2006/relationships/image"/><Relationship Id="rId8" Target="../media/image71.png" Type="http://schemas.openxmlformats.org/officeDocument/2006/relationships/image"/><Relationship Id="rId9" Target="../media/image7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2" Target="../media/image77.png" Type="http://schemas.openxmlformats.org/officeDocument/2006/relationships/image"/><Relationship Id="rId3" Target="../media/image78.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 Id="rId8" Target="../media/image81.png" Type="http://schemas.openxmlformats.org/officeDocument/2006/relationships/image"/><Relationship Id="rId9" Target="../media/image5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png" Type="http://schemas.openxmlformats.org/officeDocument/2006/relationships/image"/><Relationship Id="rId4" Target="../media/image83.png" Type="http://schemas.openxmlformats.org/officeDocument/2006/relationships/image"/><Relationship Id="rId5" Target="../media/image84.png" Type="http://schemas.openxmlformats.org/officeDocument/2006/relationships/image"/><Relationship Id="rId6" Target="../media/image52.png" Type="http://schemas.openxmlformats.org/officeDocument/2006/relationships/image"/><Relationship Id="rId7" Target="../media/image4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5.png" Type="http://schemas.openxmlformats.org/officeDocument/2006/relationships/image"/><Relationship Id="rId4" Target="../media/image86.png" Type="http://schemas.openxmlformats.org/officeDocument/2006/relationships/image"/><Relationship Id="rId5" Target="../media/image87.png" Type="http://schemas.openxmlformats.org/officeDocument/2006/relationships/image"/><Relationship Id="rId6" Target="../media/image88.png" Type="http://schemas.openxmlformats.org/officeDocument/2006/relationships/image"/><Relationship Id="rId7" Target="../media/image52.png" Type="http://schemas.openxmlformats.org/officeDocument/2006/relationships/image"/><Relationship Id="rId8" Target="../media/image4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 Id="rId9" Target="../media/image9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2" Target="../media/image95.png" Type="http://schemas.openxmlformats.org/officeDocument/2006/relationships/image"/><Relationship Id="rId3" Target="../media/image96.svg" Type="http://schemas.openxmlformats.org/officeDocument/2006/relationships/image"/><Relationship Id="rId4" Target="../media/image27.pn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9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svg" Type="http://schemas.openxmlformats.org/officeDocument/2006/relationships/image"/><Relationship Id="rId4" Target="../media/image27.pn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9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8.png" Type="http://schemas.openxmlformats.org/officeDocument/2006/relationships/image"/><Relationship Id="rId7" Target="../media/image10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7.png" Type="http://schemas.openxmlformats.org/officeDocument/2006/relationships/image"/><Relationship Id="rId17" Target="../media/image20.png" Type="http://schemas.openxmlformats.org/officeDocument/2006/relationships/image"/><Relationship Id="rId18" Target="../media/image21.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10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svg" Type="http://schemas.openxmlformats.org/officeDocument/2006/relationships/image"/><Relationship Id="rId11" Target="../media/image112.png" Type="http://schemas.openxmlformats.org/officeDocument/2006/relationships/image"/><Relationship Id="rId12" Target="../media/image113.svg" Type="http://schemas.openxmlformats.org/officeDocument/2006/relationships/image"/><Relationship Id="rId13" Target="../media/image39.png" Type="http://schemas.openxmlformats.org/officeDocument/2006/relationships/image"/><Relationship Id="rId14" Target="../media/image114.png" Type="http://schemas.openxmlformats.org/officeDocument/2006/relationships/image"/><Relationship Id="rId15" Target="../media/image115.svg" Type="http://schemas.openxmlformats.org/officeDocument/2006/relationships/image"/><Relationship Id="rId16" Target="../media/image116.png" Type="http://schemas.openxmlformats.org/officeDocument/2006/relationships/image"/><Relationship Id="rId17" Target="../media/image7.png" Type="http://schemas.openxmlformats.org/officeDocument/2006/relationships/image"/><Relationship Id="rId18" Target="../media/image117.png" Type="http://schemas.openxmlformats.org/officeDocument/2006/relationships/image"/><Relationship Id="rId19" Target="../media/image118.png" Type="http://schemas.openxmlformats.org/officeDocument/2006/relationships/image"/><Relationship Id="rId2" Target="../media/image103.png" Type="http://schemas.openxmlformats.org/officeDocument/2006/relationships/image"/><Relationship Id="rId20" Target="../media/image119.png" Type="http://schemas.openxmlformats.org/officeDocument/2006/relationships/image"/><Relationship Id="rId21" Target="../media/image120.png" Type="http://schemas.openxmlformats.org/officeDocument/2006/relationships/image"/><Relationship Id="rId22" Target="../media/image121.png" Type="http://schemas.openxmlformats.org/officeDocument/2006/relationships/image"/><Relationship Id="rId23" Target="../media/image122.png" Type="http://schemas.openxmlformats.org/officeDocument/2006/relationships/image"/><Relationship Id="rId24" Target="../media/image123.png" Type="http://schemas.openxmlformats.org/officeDocument/2006/relationships/image"/><Relationship Id="rId25" Target="../media/image124.png" Type="http://schemas.openxmlformats.org/officeDocument/2006/relationships/image"/><Relationship Id="rId26" Target="../media/image100.png" Type="http://schemas.openxmlformats.org/officeDocument/2006/relationships/image"/><Relationship Id="rId3" Target="../media/image104.pn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 Id="rId7" Target="../media/image108.png" Type="http://schemas.openxmlformats.org/officeDocument/2006/relationships/image"/><Relationship Id="rId8" Target="../media/image109.png" Type="http://schemas.openxmlformats.org/officeDocument/2006/relationships/image"/><Relationship Id="rId9" Target="../media/image11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svg" Type="http://schemas.openxmlformats.org/officeDocument/2006/relationships/image"/><Relationship Id="rId11" Target="../media/image23.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25.png" Type="http://schemas.openxmlformats.org/officeDocument/2006/relationships/image"/><Relationship Id="rId7" Target="../media/image32.png" Type="http://schemas.openxmlformats.org/officeDocument/2006/relationships/image"/><Relationship Id="rId8" Target="../media/image126.png" Type="http://schemas.openxmlformats.org/officeDocument/2006/relationships/image"/><Relationship Id="rId9" Target="../media/image12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126.png" Type="http://schemas.openxmlformats.org/officeDocument/2006/relationships/image"/><Relationship Id="rId7" Target="../media/image127.png" Type="http://schemas.openxmlformats.org/officeDocument/2006/relationships/image"/><Relationship Id="rId8" Target="../media/image128.svg" Type="http://schemas.openxmlformats.org/officeDocument/2006/relationships/image"/><Relationship Id="rId9" Target="../media/image2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26.png" Type="http://schemas.openxmlformats.org/officeDocument/2006/relationships/image"/><Relationship Id="rId9" Target="../media/image12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29.png" Type="http://schemas.openxmlformats.org/officeDocument/2006/relationships/image"/><Relationship Id="rId4" Target="../media/image126.png" Type="http://schemas.openxmlformats.org/officeDocument/2006/relationships/image"/><Relationship Id="rId5" Target="../media/image127.png" Type="http://schemas.openxmlformats.org/officeDocument/2006/relationships/image"/><Relationship Id="rId6" Target="../media/image128.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 Id="rId9" Target="../media/image10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29.png" Type="http://schemas.openxmlformats.org/officeDocument/2006/relationships/image"/><Relationship Id="rId4" Target="../media/image126.png" Type="http://schemas.openxmlformats.org/officeDocument/2006/relationships/image"/><Relationship Id="rId5" Target="../media/image127.png" Type="http://schemas.openxmlformats.org/officeDocument/2006/relationships/image"/><Relationship Id="rId6" Target="../media/image128.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3.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3.png" Type="http://schemas.openxmlformats.org/officeDocument/2006/relationships/image"/><Relationship Id="rId7" Target="../media/image130.png" Type="http://schemas.openxmlformats.org/officeDocument/2006/relationships/image"/><Relationship Id="rId8" Target="../media/image131.svg" Type="http://schemas.openxmlformats.org/officeDocument/2006/relationships/image"/><Relationship Id="rId9" Target="../media/image132.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3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1.png" Type="http://schemas.openxmlformats.org/officeDocument/2006/relationships/image"/><Relationship Id="rId11" Target="../media/image142.png" Type="http://schemas.openxmlformats.org/officeDocument/2006/relationships/image"/><Relationship Id="rId12" Target="../media/image143.png" Type="http://schemas.openxmlformats.org/officeDocument/2006/relationships/image"/><Relationship Id="rId13" Target="../media/image144.svg" Type="http://schemas.openxmlformats.org/officeDocument/2006/relationships/image"/><Relationship Id="rId14" Target="../media/image145.png" Type="http://schemas.openxmlformats.org/officeDocument/2006/relationships/image"/><Relationship Id="rId15" Target="../media/image146.svg" Type="http://schemas.openxmlformats.org/officeDocument/2006/relationships/image"/><Relationship Id="rId16" Target="../media/image147.png" Type="http://schemas.openxmlformats.org/officeDocument/2006/relationships/image"/><Relationship Id="rId17" Target="../media/image148.svg" Type="http://schemas.openxmlformats.org/officeDocument/2006/relationships/image"/><Relationship Id="rId18" Target="../media/image100.pn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4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49.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6.png" Type="http://schemas.openxmlformats.org/officeDocument/2006/relationships/image"/><Relationship Id="rId11" Target="../media/image157.svg" Type="http://schemas.openxmlformats.org/officeDocument/2006/relationships/image"/><Relationship Id="rId12" Target="../media/image158.png" Type="http://schemas.openxmlformats.org/officeDocument/2006/relationships/image"/><Relationship Id="rId13" Target="../media/image159.svg" Type="http://schemas.openxmlformats.org/officeDocument/2006/relationships/image"/><Relationship Id="rId14" Target="../media/image160.png" Type="http://schemas.openxmlformats.org/officeDocument/2006/relationships/image"/><Relationship Id="rId15" Target="../media/image161.svg" Type="http://schemas.openxmlformats.org/officeDocument/2006/relationships/image"/><Relationship Id="rId16" Target="../media/image149.png" Type="http://schemas.openxmlformats.org/officeDocument/2006/relationships/image"/><Relationship Id="rId17" Target="../media/image102.png" Type="http://schemas.openxmlformats.org/officeDocument/2006/relationships/image"/><Relationship Id="rId18" Target="../media/image29.png" Type="http://schemas.openxmlformats.org/officeDocument/2006/relationships/image"/><Relationship Id="rId19" Target="../media/image30.svg" Type="http://schemas.openxmlformats.org/officeDocument/2006/relationships/image"/><Relationship Id="rId2" Target="../media/image45.png" Type="http://schemas.openxmlformats.org/officeDocument/2006/relationships/image"/><Relationship Id="rId3" Target="../media/image24.png" Type="http://schemas.openxmlformats.org/officeDocument/2006/relationships/image"/><Relationship Id="rId4" Target="../media/image150.png" Type="http://schemas.openxmlformats.org/officeDocument/2006/relationships/image"/><Relationship Id="rId5" Target="../media/image151.svg" Type="http://schemas.openxmlformats.org/officeDocument/2006/relationships/image"/><Relationship Id="rId6" Target="../media/image152.png" Type="http://schemas.openxmlformats.org/officeDocument/2006/relationships/image"/><Relationship Id="rId7" Target="../media/image153.svg" Type="http://schemas.openxmlformats.org/officeDocument/2006/relationships/image"/><Relationship Id="rId8" Target="../media/image154.png" Type="http://schemas.openxmlformats.org/officeDocument/2006/relationships/image"/><Relationship Id="rId9" Target="../media/image15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2.png" Type="http://schemas.openxmlformats.org/officeDocument/2006/relationships/image"/><Relationship Id="rId3" Target="../media/image163.svg" Type="http://schemas.openxmlformats.org/officeDocument/2006/relationships/image"/><Relationship Id="rId4" Target="../media/image164.png" Type="http://schemas.openxmlformats.org/officeDocument/2006/relationships/image"/><Relationship Id="rId5" Target="../media/image165.svg" Type="http://schemas.openxmlformats.org/officeDocument/2006/relationships/image"/><Relationship Id="rId6" Target="../media/image149.png" Type="http://schemas.openxmlformats.org/officeDocument/2006/relationships/image"/><Relationship Id="rId7" Target="../media/image45.png" Type="http://schemas.openxmlformats.org/officeDocument/2006/relationships/image"/><Relationship Id="rId8" Target="../media/image100.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9.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02.png" Type="http://schemas.openxmlformats.org/officeDocument/2006/relationships/image"/><Relationship Id="rId7" Target="../media/image166.png" Type="http://schemas.openxmlformats.org/officeDocument/2006/relationships/image"/><Relationship Id="rId8" Target="../media/image167.svg" Type="http://schemas.openxmlformats.org/officeDocument/2006/relationships/image"/><Relationship Id="rId9" Target="../media/image16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4.svg" Type="http://schemas.openxmlformats.org/officeDocument/2006/relationships/image"/><Relationship Id="rId11" Target="../media/image175.png" Type="http://schemas.openxmlformats.org/officeDocument/2006/relationships/image"/><Relationship Id="rId12" Target="../media/image176.png" Type="http://schemas.openxmlformats.org/officeDocument/2006/relationships/image"/><Relationship Id="rId13" Target="../media/image177.svg" Type="http://schemas.openxmlformats.org/officeDocument/2006/relationships/image"/><Relationship Id="rId14" Target="../media/image178.png" Type="http://schemas.openxmlformats.org/officeDocument/2006/relationships/image"/><Relationship Id="rId15" Target="../media/image179.svg" Type="http://schemas.openxmlformats.org/officeDocument/2006/relationships/image"/><Relationship Id="rId16" Target="../media/image180.png" Type="http://schemas.openxmlformats.org/officeDocument/2006/relationships/image"/><Relationship Id="rId17" Target="../media/image181.svg" Type="http://schemas.openxmlformats.org/officeDocument/2006/relationships/image"/><Relationship Id="rId18" Target="../media/image182.png" Type="http://schemas.openxmlformats.org/officeDocument/2006/relationships/image"/><Relationship Id="rId19" Target="../media/image183.svg" Type="http://schemas.openxmlformats.org/officeDocument/2006/relationships/image"/><Relationship Id="rId2" Target="../media/image29.png" Type="http://schemas.openxmlformats.org/officeDocument/2006/relationships/image"/><Relationship Id="rId20" Target="../media/image184.png" Type="http://schemas.openxmlformats.org/officeDocument/2006/relationships/image"/><Relationship Id="rId21" Target="../media/image32.png" Type="http://schemas.openxmlformats.org/officeDocument/2006/relationships/image"/><Relationship Id="rId22" Target="../media/image185.png" Type="http://schemas.openxmlformats.org/officeDocument/2006/relationships/image"/><Relationship Id="rId3" Target="../media/image30.svg" Type="http://schemas.openxmlformats.org/officeDocument/2006/relationships/image"/><Relationship Id="rId4" Target="../media/image45.png" Type="http://schemas.openxmlformats.org/officeDocument/2006/relationships/image"/><Relationship Id="rId5" Target="../media/image24.png" Type="http://schemas.openxmlformats.org/officeDocument/2006/relationships/image"/><Relationship Id="rId6" Target="../media/image170.png" Type="http://schemas.openxmlformats.org/officeDocument/2006/relationships/image"/><Relationship Id="rId7" Target="../media/image171.png" Type="http://schemas.openxmlformats.org/officeDocument/2006/relationships/image"/><Relationship Id="rId8" Target="../media/image172.svg" Type="http://schemas.openxmlformats.org/officeDocument/2006/relationships/image"/><Relationship Id="rId9" Target="../media/image173.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7.svg" Type="http://schemas.openxmlformats.org/officeDocument/2006/relationships/image"/><Relationship Id="rId11" Target="../media/image188.png" Type="http://schemas.openxmlformats.org/officeDocument/2006/relationships/image"/><Relationship Id="rId12" Target="../media/image189.png" Type="http://schemas.openxmlformats.org/officeDocument/2006/relationships/image"/><Relationship Id="rId13" Target="../media/image190.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9.png" Type="http://schemas.openxmlformats.org/officeDocument/2006/relationships/image"/><Relationship Id="rId7" Target="../media/image23.png" Type="http://schemas.openxmlformats.org/officeDocument/2006/relationships/image"/><Relationship Id="rId8" Target="../media/image28.png" Type="http://schemas.openxmlformats.org/officeDocument/2006/relationships/image"/><Relationship Id="rId9" Target="../media/image186.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1.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6.png" Type="http://schemas.openxmlformats.org/officeDocument/2006/relationships/image"/><Relationship Id="rId11" Target="../media/image197.svg" Type="http://schemas.openxmlformats.org/officeDocument/2006/relationships/image"/><Relationship Id="rId12" Target="../media/image198.png" Type="http://schemas.openxmlformats.org/officeDocument/2006/relationships/image"/><Relationship Id="rId13" Target="../media/image199.svg" Type="http://schemas.openxmlformats.org/officeDocument/2006/relationships/image"/><Relationship Id="rId14"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92.png" Type="http://schemas.openxmlformats.org/officeDocument/2006/relationships/image"/><Relationship Id="rId5" Target="../media/image193.svg" Type="http://schemas.openxmlformats.org/officeDocument/2006/relationships/image"/><Relationship Id="rId6" Target="../media/image45.png" Type="http://schemas.openxmlformats.org/officeDocument/2006/relationships/image"/><Relationship Id="rId7" Target="../media/image184.png" Type="http://schemas.openxmlformats.org/officeDocument/2006/relationships/image"/><Relationship Id="rId8" Target="../media/image194.png" Type="http://schemas.openxmlformats.org/officeDocument/2006/relationships/image"/><Relationship Id="rId9" Target="../media/image195.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8.png" Type="http://schemas.openxmlformats.org/officeDocument/2006/relationships/image"/><Relationship Id="rId11" Target="../media/image209.svg" Type="http://schemas.openxmlformats.org/officeDocument/2006/relationships/image"/><Relationship Id="rId12" Target="../media/image210.png" Type="http://schemas.openxmlformats.org/officeDocument/2006/relationships/image"/><Relationship Id="rId13" Target="../media/image211.svg" Type="http://schemas.openxmlformats.org/officeDocument/2006/relationships/image"/><Relationship Id="rId14" Target="../media/image212.png" Type="http://schemas.openxmlformats.org/officeDocument/2006/relationships/image"/><Relationship Id="rId15" Target="../media/image213.svg" Type="http://schemas.openxmlformats.org/officeDocument/2006/relationships/image"/><Relationship Id="rId16" Target="../media/image214.png" Type="http://schemas.openxmlformats.org/officeDocument/2006/relationships/image"/><Relationship Id="rId17" Target="../media/image215.png" Type="http://schemas.openxmlformats.org/officeDocument/2006/relationships/image"/><Relationship Id="rId18" Target="../media/image216.png" Type="http://schemas.openxmlformats.org/officeDocument/2006/relationships/image"/><Relationship Id="rId19" Target="../media/image217.png" Type="http://schemas.openxmlformats.org/officeDocument/2006/relationships/image"/><Relationship Id="rId2" Target="../media/image200.jpeg" Type="http://schemas.openxmlformats.org/officeDocument/2006/relationships/image"/><Relationship Id="rId20" Target="../media/image218.png" Type="http://schemas.openxmlformats.org/officeDocument/2006/relationships/image"/><Relationship Id="rId21" Target="../media/image219.svg" Type="http://schemas.openxmlformats.org/officeDocument/2006/relationships/image"/><Relationship Id="rId22" Target="../media/image220.png" Type="http://schemas.openxmlformats.org/officeDocument/2006/relationships/image"/><Relationship Id="rId23" Target="../media/image221.svg" Type="http://schemas.openxmlformats.org/officeDocument/2006/relationships/image"/><Relationship Id="rId24" Target="../media/image222.png" Type="http://schemas.openxmlformats.org/officeDocument/2006/relationships/image"/><Relationship Id="rId25" Target="../media/image223.svg" Type="http://schemas.openxmlformats.org/officeDocument/2006/relationships/image"/><Relationship Id="rId3" Target="../media/image201.png" Type="http://schemas.openxmlformats.org/officeDocument/2006/relationships/image"/><Relationship Id="rId4" Target="../media/image202.svg" Type="http://schemas.openxmlformats.org/officeDocument/2006/relationships/image"/><Relationship Id="rId5" Target="../media/image203.png" Type="http://schemas.openxmlformats.org/officeDocument/2006/relationships/image"/><Relationship Id="rId6" Target="../media/image204.svg" Type="http://schemas.openxmlformats.org/officeDocument/2006/relationships/image"/><Relationship Id="rId7" Target="../media/image205.png" Type="http://schemas.openxmlformats.org/officeDocument/2006/relationships/image"/><Relationship Id="rId8" Target="../media/image206.png" Type="http://schemas.openxmlformats.org/officeDocument/2006/relationships/image"/><Relationship Id="rId9" Target="../media/image20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2.png" Type="http://schemas.openxmlformats.org/officeDocument/2006/relationships/image"/><Relationship Id="rId11" Target="../media/image233.svg" Type="http://schemas.openxmlformats.org/officeDocument/2006/relationships/image"/><Relationship Id="rId12" Target="../media/image234.png" Type="http://schemas.openxmlformats.org/officeDocument/2006/relationships/image"/><Relationship Id="rId13" Target="../media/image235.svg" Type="http://schemas.openxmlformats.org/officeDocument/2006/relationships/image"/><Relationship Id="rId14" Target="../media/image236.png" Type="http://schemas.openxmlformats.org/officeDocument/2006/relationships/image"/><Relationship Id="rId15" Target="../media/image237.svg" Type="http://schemas.openxmlformats.org/officeDocument/2006/relationships/image"/><Relationship Id="rId16" Target="../media/image238.png" Type="http://schemas.openxmlformats.org/officeDocument/2006/relationships/image"/><Relationship Id="rId17" Target="../media/image239.svg" Type="http://schemas.openxmlformats.org/officeDocument/2006/relationships/image"/><Relationship Id="rId18" Target="../media/image240.png" Type="http://schemas.openxmlformats.org/officeDocument/2006/relationships/image"/><Relationship Id="rId19" Target="../media/image241.svg" Type="http://schemas.openxmlformats.org/officeDocument/2006/relationships/image"/><Relationship Id="rId2" Target="../media/image224.png" Type="http://schemas.openxmlformats.org/officeDocument/2006/relationships/image"/><Relationship Id="rId20" Target="../media/image242.png" Type="http://schemas.openxmlformats.org/officeDocument/2006/relationships/image"/><Relationship Id="rId21" Target="../media/image243.svg" Type="http://schemas.openxmlformats.org/officeDocument/2006/relationships/image"/><Relationship Id="rId22" Target="../media/image244.png" Type="http://schemas.openxmlformats.org/officeDocument/2006/relationships/image"/><Relationship Id="rId23" Target="../media/image245.svg" Type="http://schemas.openxmlformats.org/officeDocument/2006/relationships/image"/><Relationship Id="rId24" Target="../media/image246.png" Type="http://schemas.openxmlformats.org/officeDocument/2006/relationships/image"/><Relationship Id="rId25" Target="../media/image247.svg" Type="http://schemas.openxmlformats.org/officeDocument/2006/relationships/image"/><Relationship Id="rId26" Target="../media/image248.png" Type="http://schemas.openxmlformats.org/officeDocument/2006/relationships/image"/><Relationship Id="rId27" Target="../media/image249.svg" Type="http://schemas.openxmlformats.org/officeDocument/2006/relationships/image"/><Relationship Id="rId28" Target="../media/image250.png" Type="http://schemas.openxmlformats.org/officeDocument/2006/relationships/image"/><Relationship Id="rId29" Target="../media/image45.png" Type="http://schemas.openxmlformats.org/officeDocument/2006/relationships/image"/><Relationship Id="rId3" Target="../media/image225.svg" Type="http://schemas.openxmlformats.org/officeDocument/2006/relationships/image"/><Relationship Id="rId30" Target="../media/image251.png" Type="http://schemas.openxmlformats.org/officeDocument/2006/relationships/image"/><Relationship Id="rId31" Target="../media/image252.png" Type="http://schemas.openxmlformats.org/officeDocument/2006/relationships/image"/><Relationship Id="rId32" Target="../media/image253.svg" Type="http://schemas.openxmlformats.org/officeDocument/2006/relationships/image"/><Relationship Id="rId33" Target="../media/image24.png" Type="http://schemas.openxmlformats.org/officeDocument/2006/relationships/image"/><Relationship Id="rId4" Target="../media/image226.png" Type="http://schemas.openxmlformats.org/officeDocument/2006/relationships/image"/><Relationship Id="rId5" Target="../media/image227.svg" Type="http://schemas.openxmlformats.org/officeDocument/2006/relationships/image"/><Relationship Id="rId6" Target="../media/image228.png" Type="http://schemas.openxmlformats.org/officeDocument/2006/relationships/image"/><Relationship Id="rId7" Target="../media/image229.svg" Type="http://schemas.openxmlformats.org/officeDocument/2006/relationships/image"/><Relationship Id="rId8" Target="../media/image230.png" Type="http://schemas.openxmlformats.org/officeDocument/2006/relationships/image"/><Relationship Id="rId9" Target="../media/image23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2.png" Type="http://schemas.openxmlformats.org/officeDocument/2006/relationships/image"/><Relationship Id="rId11" Target="../media/image263.svg" Type="http://schemas.openxmlformats.org/officeDocument/2006/relationships/image"/><Relationship Id="rId12" Target="../media/image264.png" Type="http://schemas.openxmlformats.org/officeDocument/2006/relationships/image"/><Relationship Id="rId13" Target="../media/image265.svg" Type="http://schemas.openxmlformats.org/officeDocument/2006/relationships/image"/><Relationship Id="rId14" Target="../media/image266.png" Type="http://schemas.openxmlformats.org/officeDocument/2006/relationships/image"/><Relationship Id="rId15" Target="../media/image267.svg" Type="http://schemas.openxmlformats.org/officeDocument/2006/relationships/image"/><Relationship Id="rId16" Target="../media/image268.png" Type="http://schemas.openxmlformats.org/officeDocument/2006/relationships/image"/><Relationship Id="rId17" Target="../media/image269.svg" Type="http://schemas.openxmlformats.org/officeDocument/2006/relationships/image"/><Relationship Id="rId18" Target="../media/image270.png" Type="http://schemas.openxmlformats.org/officeDocument/2006/relationships/image"/><Relationship Id="rId19" Target="../media/image271.svg" Type="http://schemas.openxmlformats.org/officeDocument/2006/relationships/image"/><Relationship Id="rId2" Target="../media/image254.png" Type="http://schemas.openxmlformats.org/officeDocument/2006/relationships/image"/><Relationship Id="rId20" Target="../media/image272.png" Type="http://schemas.openxmlformats.org/officeDocument/2006/relationships/image"/><Relationship Id="rId21" Target="../media/image273.svg" Type="http://schemas.openxmlformats.org/officeDocument/2006/relationships/image"/><Relationship Id="rId22" Target="../media/image45.png" Type="http://schemas.openxmlformats.org/officeDocument/2006/relationships/image"/><Relationship Id="rId23" Target="../media/image184.png" Type="http://schemas.openxmlformats.org/officeDocument/2006/relationships/image"/><Relationship Id="rId24" Target="../media/image196.png" Type="http://schemas.openxmlformats.org/officeDocument/2006/relationships/image"/><Relationship Id="rId25" Target="../media/image197.svg" Type="http://schemas.openxmlformats.org/officeDocument/2006/relationships/image"/><Relationship Id="rId26" Target="../media/image24.png" Type="http://schemas.openxmlformats.org/officeDocument/2006/relationships/image"/><Relationship Id="rId3" Target="../media/image255.svg" Type="http://schemas.openxmlformats.org/officeDocument/2006/relationships/image"/><Relationship Id="rId4" Target="../media/image256.png" Type="http://schemas.openxmlformats.org/officeDocument/2006/relationships/image"/><Relationship Id="rId5" Target="../media/image257.svg" Type="http://schemas.openxmlformats.org/officeDocument/2006/relationships/image"/><Relationship Id="rId6" Target="../media/image258.png" Type="http://schemas.openxmlformats.org/officeDocument/2006/relationships/image"/><Relationship Id="rId7" Target="../media/image259.svg" Type="http://schemas.openxmlformats.org/officeDocument/2006/relationships/image"/><Relationship Id="rId8" Target="../media/image260.png" Type="http://schemas.openxmlformats.org/officeDocument/2006/relationships/image"/><Relationship Id="rId9" Target="../media/image261.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9.png" Type="http://schemas.openxmlformats.org/officeDocument/2006/relationships/image"/><Relationship Id="rId11" Target="../media/image280.svg" Type="http://schemas.openxmlformats.org/officeDocument/2006/relationships/image"/><Relationship Id="rId12" Target="../media/image281.png" Type="http://schemas.openxmlformats.org/officeDocument/2006/relationships/image"/><Relationship Id="rId13" Target="../media/image282.svg" Type="http://schemas.openxmlformats.org/officeDocument/2006/relationships/image"/><Relationship Id="rId14" Target="../media/image283.png" Type="http://schemas.openxmlformats.org/officeDocument/2006/relationships/image"/><Relationship Id="rId15" Target="../media/image284.svg" Type="http://schemas.openxmlformats.org/officeDocument/2006/relationships/image"/><Relationship Id="rId16" Target="../media/image285.png" Type="http://schemas.openxmlformats.org/officeDocument/2006/relationships/image"/><Relationship Id="rId17" Target="../media/image286.svg" Type="http://schemas.openxmlformats.org/officeDocument/2006/relationships/image"/><Relationship Id="rId18" Target="../media/image287.png" Type="http://schemas.openxmlformats.org/officeDocument/2006/relationships/image"/><Relationship Id="rId19" Target="../media/image288.png" Type="http://schemas.openxmlformats.org/officeDocument/2006/relationships/image"/><Relationship Id="rId2" Target="../media/image45.png" Type="http://schemas.openxmlformats.org/officeDocument/2006/relationships/image"/><Relationship Id="rId20" Target="../media/image289.svg" Type="http://schemas.openxmlformats.org/officeDocument/2006/relationships/image"/><Relationship Id="rId21" Target="../media/image290.png" Type="http://schemas.openxmlformats.org/officeDocument/2006/relationships/image"/><Relationship Id="rId22" Target="../media/image291.svg" Type="http://schemas.openxmlformats.org/officeDocument/2006/relationships/image"/><Relationship Id="rId23" Target="../media/image292.png" Type="http://schemas.openxmlformats.org/officeDocument/2006/relationships/image"/><Relationship Id="rId24" Target="../media/image293.svg" Type="http://schemas.openxmlformats.org/officeDocument/2006/relationships/image"/><Relationship Id="rId25" Target="../media/image294.png" Type="http://schemas.openxmlformats.org/officeDocument/2006/relationships/image"/><Relationship Id="rId26" Target="../media/image295.svg" Type="http://schemas.openxmlformats.org/officeDocument/2006/relationships/image"/><Relationship Id="rId27" Target="../media/image296.png" Type="http://schemas.openxmlformats.org/officeDocument/2006/relationships/image"/><Relationship Id="rId28" Target="../media/image297.svg" Type="http://schemas.openxmlformats.org/officeDocument/2006/relationships/image"/><Relationship Id="rId29" Target="../media/image184.png" Type="http://schemas.openxmlformats.org/officeDocument/2006/relationships/image"/><Relationship Id="rId3" Target="../media/image180.png" Type="http://schemas.openxmlformats.org/officeDocument/2006/relationships/image"/><Relationship Id="rId30" Target="../media/image298.png" Type="http://schemas.openxmlformats.org/officeDocument/2006/relationships/image"/><Relationship Id="rId31" Target="../media/image299.svg" Type="http://schemas.openxmlformats.org/officeDocument/2006/relationships/image"/><Relationship Id="rId32" Target="../media/image24.png" Type="http://schemas.openxmlformats.org/officeDocument/2006/relationships/image"/><Relationship Id="rId4" Target="../media/image181.svg" Type="http://schemas.openxmlformats.org/officeDocument/2006/relationships/image"/><Relationship Id="rId5" Target="../media/image274.png" Type="http://schemas.openxmlformats.org/officeDocument/2006/relationships/image"/><Relationship Id="rId6" Target="../media/image275.svg" Type="http://schemas.openxmlformats.org/officeDocument/2006/relationships/image"/><Relationship Id="rId7" Target="../media/image276.png" Type="http://schemas.openxmlformats.org/officeDocument/2006/relationships/image"/><Relationship Id="rId8" Target="../media/image277.png" Type="http://schemas.openxmlformats.org/officeDocument/2006/relationships/image"/><Relationship Id="rId9" Target="../media/image278.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7.png" Type="http://schemas.openxmlformats.org/officeDocument/2006/relationships/image"/><Relationship Id="rId11" Target="../media/image308.png" Type="http://schemas.openxmlformats.org/officeDocument/2006/relationships/image"/><Relationship Id="rId12" Target="../media/image309.svg" Type="http://schemas.openxmlformats.org/officeDocument/2006/relationships/image"/><Relationship Id="rId13" Target="../media/image310.png" Type="http://schemas.openxmlformats.org/officeDocument/2006/relationships/image"/><Relationship Id="rId14" Target="../media/image311.svg" Type="http://schemas.openxmlformats.org/officeDocument/2006/relationships/image"/><Relationship Id="rId15" Target="../media/image312.png" Type="http://schemas.openxmlformats.org/officeDocument/2006/relationships/image"/><Relationship Id="rId16" Target="../media/image313.svg" Type="http://schemas.openxmlformats.org/officeDocument/2006/relationships/image"/><Relationship Id="rId17" Target="../media/image314.png" Type="http://schemas.openxmlformats.org/officeDocument/2006/relationships/image"/><Relationship Id="rId18" Target="../media/image315.svg" Type="http://schemas.openxmlformats.org/officeDocument/2006/relationships/image"/><Relationship Id="rId19" Target="../media/image316.png" Type="http://schemas.openxmlformats.org/officeDocument/2006/relationships/image"/><Relationship Id="rId2" Target="../media/image45.png" Type="http://schemas.openxmlformats.org/officeDocument/2006/relationships/image"/><Relationship Id="rId20" Target="../media/image317.svg" Type="http://schemas.openxmlformats.org/officeDocument/2006/relationships/image"/><Relationship Id="rId21" Target="../media/image318.png" Type="http://schemas.openxmlformats.org/officeDocument/2006/relationships/image"/><Relationship Id="rId22" Target="../media/image319.svg" Type="http://schemas.openxmlformats.org/officeDocument/2006/relationships/image"/><Relationship Id="rId23" Target="../media/image320.png" Type="http://schemas.openxmlformats.org/officeDocument/2006/relationships/image"/><Relationship Id="rId24" Target="../media/image321.png" Type="http://schemas.openxmlformats.org/officeDocument/2006/relationships/image"/><Relationship Id="rId25" Target="../media/image322.png" Type="http://schemas.openxmlformats.org/officeDocument/2006/relationships/image"/><Relationship Id="rId26" Target="../media/image323.svg" Type="http://schemas.openxmlformats.org/officeDocument/2006/relationships/image"/><Relationship Id="rId27" Target="../media/image324.png" Type="http://schemas.openxmlformats.org/officeDocument/2006/relationships/image"/><Relationship Id="rId28" Target="../media/image325.svg" Type="http://schemas.openxmlformats.org/officeDocument/2006/relationships/image"/><Relationship Id="rId29" Target="../media/image326.png" Type="http://schemas.openxmlformats.org/officeDocument/2006/relationships/image"/><Relationship Id="rId3" Target="../media/image300.png" Type="http://schemas.openxmlformats.org/officeDocument/2006/relationships/image"/><Relationship Id="rId30" Target="../media/image327.png" Type="http://schemas.openxmlformats.org/officeDocument/2006/relationships/image"/><Relationship Id="rId31" Target="../media/image328.png" Type="http://schemas.openxmlformats.org/officeDocument/2006/relationships/image"/><Relationship Id="rId32" Target="../media/image329.png" Type="http://schemas.openxmlformats.org/officeDocument/2006/relationships/image"/><Relationship Id="rId33" Target="../media/image330.png" Type="http://schemas.openxmlformats.org/officeDocument/2006/relationships/image"/><Relationship Id="rId34" Target="../media/image331.svg" Type="http://schemas.openxmlformats.org/officeDocument/2006/relationships/image"/><Relationship Id="rId35" Target="../media/image332.png" Type="http://schemas.openxmlformats.org/officeDocument/2006/relationships/image"/><Relationship Id="rId36" Target="../media/image333.png" Type="http://schemas.openxmlformats.org/officeDocument/2006/relationships/image"/><Relationship Id="rId37" Target="../media/image334.png" Type="http://schemas.openxmlformats.org/officeDocument/2006/relationships/image"/><Relationship Id="rId38" Target="../media/image335.png" Type="http://schemas.openxmlformats.org/officeDocument/2006/relationships/image"/><Relationship Id="rId39" Target="../media/image184.png" Type="http://schemas.openxmlformats.org/officeDocument/2006/relationships/image"/><Relationship Id="rId4" Target="../media/image301.svg" Type="http://schemas.openxmlformats.org/officeDocument/2006/relationships/image"/><Relationship Id="rId40" Target="../media/image196.png" Type="http://schemas.openxmlformats.org/officeDocument/2006/relationships/image"/><Relationship Id="rId41" Target="../media/image197.svg" Type="http://schemas.openxmlformats.org/officeDocument/2006/relationships/image"/><Relationship Id="rId42" Target="../media/image336.png" Type="http://schemas.openxmlformats.org/officeDocument/2006/relationships/image"/><Relationship Id="rId43" Target="../media/image234.png" Type="http://schemas.openxmlformats.org/officeDocument/2006/relationships/image"/><Relationship Id="rId44" Target="../media/image235.svg" Type="http://schemas.openxmlformats.org/officeDocument/2006/relationships/image"/><Relationship Id="rId45" Target="../media/image337.png" Type="http://schemas.openxmlformats.org/officeDocument/2006/relationships/image"/><Relationship Id="rId46" Target="../media/image338.svg" Type="http://schemas.openxmlformats.org/officeDocument/2006/relationships/image"/><Relationship Id="rId47" Target="../media/image24.png" Type="http://schemas.openxmlformats.org/officeDocument/2006/relationships/image"/><Relationship Id="rId5" Target="../media/image302.png" Type="http://schemas.openxmlformats.org/officeDocument/2006/relationships/image"/><Relationship Id="rId6" Target="../media/image303.png" Type="http://schemas.openxmlformats.org/officeDocument/2006/relationships/image"/><Relationship Id="rId7" Target="../media/image304.svg" Type="http://schemas.openxmlformats.org/officeDocument/2006/relationships/image"/><Relationship Id="rId8" Target="../media/image305.png" Type="http://schemas.openxmlformats.org/officeDocument/2006/relationships/image"/><Relationship Id="rId9" Target="../media/image306.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98.png" Type="http://schemas.openxmlformats.org/officeDocument/2006/relationships/image"/><Relationship Id="rId4" Target="../media/image199.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24.png" Type="http://schemas.openxmlformats.org/officeDocument/2006/relationships/image"/><Relationship Id="rId8" Target="../media/image339.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6.png" Type="http://schemas.openxmlformats.org/officeDocument/2006/relationships/image"/><Relationship Id="rId11" Target="../media/image347.svg" Type="http://schemas.openxmlformats.org/officeDocument/2006/relationships/image"/><Relationship Id="rId12" Target="../media/image348.png" Type="http://schemas.openxmlformats.org/officeDocument/2006/relationships/image"/><Relationship Id="rId13" Target="../media/image349.svg" Type="http://schemas.openxmlformats.org/officeDocument/2006/relationships/image"/><Relationship Id="rId14" Target="../media/image350.png" Type="http://schemas.openxmlformats.org/officeDocument/2006/relationships/image"/><Relationship Id="rId15" Target="../media/image351.sv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18" Target="../media/image23.png" Type="http://schemas.openxmlformats.org/officeDocument/2006/relationships/image"/><Relationship Id="rId19" Target="../media/image184.png" Type="http://schemas.openxmlformats.org/officeDocument/2006/relationships/image"/><Relationship Id="rId2" Target="../media/image45.png" Type="http://schemas.openxmlformats.org/officeDocument/2006/relationships/image"/><Relationship Id="rId20" Target="../media/image198.png" Type="http://schemas.openxmlformats.org/officeDocument/2006/relationships/image"/><Relationship Id="rId21" Target="../media/image199.svg" Type="http://schemas.openxmlformats.org/officeDocument/2006/relationships/image"/><Relationship Id="rId3" Target="../media/image24.png" Type="http://schemas.openxmlformats.org/officeDocument/2006/relationships/image"/><Relationship Id="rId4" Target="../media/image340.png" Type="http://schemas.openxmlformats.org/officeDocument/2006/relationships/image"/><Relationship Id="rId5" Target="../media/image341.svg" Type="http://schemas.openxmlformats.org/officeDocument/2006/relationships/image"/><Relationship Id="rId6" Target="../media/image342.png" Type="http://schemas.openxmlformats.org/officeDocument/2006/relationships/image"/><Relationship Id="rId7" Target="../media/image343.svg" Type="http://schemas.openxmlformats.org/officeDocument/2006/relationships/image"/><Relationship Id="rId8" Target="../media/image344.png" Type="http://schemas.openxmlformats.org/officeDocument/2006/relationships/image"/><Relationship Id="rId9" Target="../media/image34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8.png" Type="http://schemas.openxmlformats.org/officeDocument/2006/relationships/image"/><Relationship Id="rId11" Target="../media/image359.svg" Type="http://schemas.openxmlformats.org/officeDocument/2006/relationships/image"/><Relationship Id="rId12" Target="../media/image360.png" Type="http://schemas.openxmlformats.org/officeDocument/2006/relationships/image"/><Relationship Id="rId13" Target="../media/image361.svg" Type="http://schemas.openxmlformats.org/officeDocument/2006/relationships/image"/><Relationship Id="rId14" Target="../media/image362.png" Type="http://schemas.openxmlformats.org/officeDocument/2006/relationships/image"/><Relationship Id="rId15" Target="../media/image363.svg" Type="http://schemas.openxmlformats.org/officeDocument/2006/relationships/image"/><Relationship Id="rId16" Target="../media/image364.png" Type="http://schemas.openxmlformats.org/officeDocument/2006/relationships/image"/><Relationship Id="rId17" Target="../media/image365.svg" Type="http://schemas.openxmlformats.org/officeDocument/2006/relationships/image"/><Relationship Id="rId18" Target="../media/image366.png" Type="http://schemas.openxmlformats.org/officeDocument/2006/relationships/image"/><Relationship Id="rId19" Target="../media/image367.svg" Type="http://schemas.openxmlformats.org/officeDocument/2006/relationships/image"/><Relationship Id="rId2" Target="../media/image1.png" Type="http://schemas.openxmlformats.org/officeDocument/2006/relationships/image"/><Relationship Id="rId20" Target="../media/image24.png" Type="http://schemas.openxmlformats.org/officeDocument/2006/relationships/image"/><Relationship Id="rId21" Target="../media/image45.png" Type="http://schemas.openxmlformats.org/officeDocument/2006/relationships/image"/><Relationship Id="rId22" Target="../media/image102.png" Type="http://schemas.openxmlformats.org/officeDocument/2006/relationships/image"/><Relationship Id="rId23" Target="../media/image184.png" Type="http://schemas.openxmlformats.org/officeDocument/2006/relationships/image"/><Relationship Id="rId24" Target="../media/image198.png" Type="http://schemas.openxmlformats.org/officeDocument/2006/relationships/image"/><Relationship Id="rId25" Target="../media/image199.svg" Type="http://schemas.openxmlformats.org/officeDocument/2006/relationships/image"/><Relationship Id="rId3" Target="../media/image2.svg" Type="http://schemas.openxmlformats.org/officeDocument/2006/relationships/image"/><Relationship Id="rId4" Target="../media/image352.png" Type="http://schemas.openxmlformats.org/officeDocument/2006/relationships/image"/><Relationship Id="rId5" Target="../media/image353.svg" Type="http://schemas.openxmlformats.org/officeDocument/2006/relationships/image"/><Relationship Id="rId6" Target="../media/image354.png" Type="http://schemas.openxmlformats.org/officeDocument/2006/relationships/image"/><Relationship Id="rId7" Target="../media/image355.svg" Type="http://schemas.openxmlformats.org/officeDocument/2006/relationships/image"/><Relationship Id="rId8" Target="../media/image356.png" Type="http://schemas.openxmlformats.org/officeDocument/2006/relationships/image"/><Relationship Id="rId9" Target="../media/image35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24.png" Type="http://schemas.openxmlformats.org/officeDocument/2006/relationships/image"/><Relationship Id="rId5" Target="../media/image339.png" Type="http://schemas.openxmlformats.org/officeDocument/2006/relationships/image"/><Relationship Id="rId6" Target="../media/image368.png" Type="http://schemas.openxmlformats.org/officeDocument/2006/relationships/image"/><Relationship Id="rId7" Target="../media/image369.png" Type="http://schemas.openxmlformats.org/officeDocument/2006/relationships/image"/><Relationship Id="rId8" Target="../media/image370.svg" Type="http://schemas.openxmlformats.org/officeDocument/2006/relationships/image"/><Relationship Id="rId9" Target="../media/image22.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7.png" Type="http://schemas.openxmlformats.org/officeDocument/2006/relationships/image"/><Relationship Id="rId11" Target="../media/image378.svg" Type="http://schemas.openxmlformats.org/officeDocument/2006/relationships/image"/><Relationship Id="rId12" Target="../media/image379.png" Type="http://schemas.openxmlformats.org/officeDocument/2006/relationships/image"/><Relationship Id="rId13" Target="../media/image380.svg" Type="http://schemas.openxmlformats.org/officeDocument/2006/relationships/image"/><Relationship Id="rId14" Target="../media/image381.png" Type="http://schemas.openxmlformats.org/officeDocument/2006/relationships/image"/><Relationship Id="rId15" Target="../media/image382.svg" Type="http://schemas.openxmlformats.org/officeDocument/2006/relationships/image"/><Relationship Id="rId16" Target="../media/image24.png" Type="http://schemas.openxmlformats.org/officeDocument/2006/relationships/image"/><Relationship Id="rId17" Target="../media/image184.png" Type="http://schemas.openxmlformats.org/officeDocument/2006/relationships/image"/><Relationship Id="rId18" Target="../media/image198.png" Type="http://schemas.openxmlformats.org/officeDocument/2006/relationships/image"/><Relationship Id="rId19" Target="../media/image199.svg" Type="http://schemas.openxmlformats.org/officeDocument/2006/relationships/image"/><Relationship Id="rId2" Target="../media/image371.png" Type="http://schemas.openxmlformats.org/officeDocument/2006/relationships/image"/><Relationship Id="rId20" Target="../media/image339.png" Type="http://schemas.openxmlformats.org/officeDocument/2006/relationships/image"/><Relationship Id="rId3" Target="../media/image372.svg" Type="http://schemas.openxmlformats.org/officeDocument/2006/relationships/image"/><Relationship Id="rId4" Target="../media/image373.png" Type="http://schemas.openxmlformats.org/officeDocument/2006/relationships/image"/><Relationship Id="rId5" Target="../media/image374.svg" Type="http://schemas.openxmlformats.org/officeDocument/2006/relationships/image"/><Relationship Id="rId6" Target="../media/image375.png" Type="http://schemas.openxmlformats.org/officeDocument/2006/relationships/image"/><Relationship Id="rId7" Target="../media/image376.svg" Type="http://schemas.openxmlformats.org/officeDocument/2006/relationships/image"/><Relationship Id="rId8" Target="../media/image369.png" Type="http://schemas.openxmlformats.org/officeDocument/2006/relationships/image"/><Relationship Id="rId9" Target="../media/image370.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83.png" Type="http://schemas.openxmlformats.org/officeDocument/2006/relationships/image"/><Relationship Id="rId7" Target="../media/image384.png" Type="http://schemas.openxmlformats.org/officeDocument/2006/relationships/image"/><Relationship Id="rId8" Target="../media/image31.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png" Type="http://schemas.openxmlformats.org/officeDocument/2006/relationships/image"/><Relationship Id="rId9" Target="../media/image385.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1.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3.png" Type="http://schemas.openxmlformats.org/officeDocument/2006/relationships/image"/><Relationship Id="rId11" Target="../media/image394.svg" Type="http://schemas.openxmlformats.org/officeDocument/2006/relationships/image"/><Relationship Id="rId12" Target="../media/image395.png" Type="http://schemas.openxmlformats.org/officeDocument/2006/relationships/image"/><Relationship Id="rId13" Target="../media/image396.svg" Type="http://schemas.openxmlformats.org/officeDocument/2006/relationships/image"/><Relationship Id="rId14" Target="../media/image397.png" Type="http://schemas.openxmlformats.org/officeDocument/2006/relationships/image"/><Relationship Id="rId15" Target="../media/image7.png" Type="http://schemas.openxmlformats.org/officeDocument/2006/relationships/image"/><Relationship Id="rId16" Target="../media/image100.png" Type="http://schemas.openxmlformats.org/officeDocument/2006/relationships/image"/><Relationship Id="rId2" Target="../media/image386.png" Type="http://schemas.openxmlformats.org/officeDocument/2006/relationships/image"/><Relationship Id="rId3" Target="../media/image387.svg" Type="http://schemas.openxmlformats.org/officeDocument/2006/relationships/image"/><Relationship Id="rId4" Target="../media/image388.png" Type="http://schemas.openxmlformats.org/officeDocument/2006/relationships/image"/><Relationship Id="rId5" Target="../media/image389.svg" Type="http://schemas.openxmlformats.org/officeDocument/2006/relationships/image"/><Relationship Id="rId6" Target="../media/image390.png" Type="http://schemas.openxmlformats.org/officeDocument/2006/relationships/image"/><Relationship Id="rId7" Target="../media/image28.png" Type="http://schemas.openxmlformats.org/officeDocument/2006/relationships/image"/><Relationship Id="rId8" Target="../media/image391.png" Type="http://schemas.openxmlformats.org/officeDocument/2006/relationships/image"/><Relationship Id="rId9" Target="../media/image392.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0.png" Type="http://schemas.openxmlformats.org/officeDocument/2006/relationships/image"/><Relationship Id="rId11" Target="../media/image401.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398.png" Type="http://schemas.openxmlformats.org/officeDocument/2006/relationships/image"/><Relationship Id="rId8" Target="../media/image399.svg" Type="http://schemas.openxmlformats.org/officeDocument/2006/relationships/image"/><Relationship Id="rId9" Target="../media/image3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02.png" Type="http://schemas.openxmlformats.org/officeDocument/2006/relationships/image"/><Relationship Id="rId9" Target="../media/image40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7.png" Type="http://schemas.openxmlformats.org/officeDocument/2006/relationships/image"/><Relationship Id="rId8" Target="../media/image24.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02.png" Type="http://schemas.openxmlformats.org/officeDocument/2006/relationships/image"/><Relationship Id="rId9" Target="../media/image39.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28.png" Type="http://schemas.openxmlformats.org/officeDocument/2006/relationships/image"/><Relationship Id="rId12" Target="../media/image100.png" Type="http://schemas.openxmlformats.org/officeDocument/2006/relationships/image"/><Relationship Id="rId2" Target="../media/image403.png" Type="http://schemas.openxmlformats.org/officeDocument/2006/relationships/image"/><Relationship Id="rId3" Target="../media/image404.png" Type="http://schemas.openxmlformats.org/officeDocument/2006/relationships/image"/><Relationship Id="rId4" Target="../media/image405.svg" Type="http://schemas.openxmlformats.org/officeDocument/2006/relationships/image"/><Relationship Id="rId5" Target="../media/image406.png" Type="http://schemas.openxmlformats.org/officeDocument/2006/relationships/image"/><Relationship Id="rId6" Target="../media/image407.svg" Type="http://schemas.openxmlformats.org/officeDocument/2006/relationships/image"/><Relationship Id="rId7" Target="../media/image408.png" Type="http://schemas.openxmlformats.org/officeDocument/2006/relationships/image"/><Relationship Id="rId8" Target="../media/image409.svg" Type="http://schemas.openxmlformats.org/officeDocument/2006/relationships/image"/><Relationship Id="rId9" Target="../media/image7.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10.png" Type="http://schemas.openxmlformats.org/officeDocument/2006/relationships/image"/><Relationship Id="rId7" Target="../media/image411.svg" Type="http://schemas.openxmlformats.org/officeDocument/2006/relationships/image"/><Relationship Id="rId8" Target="../media/image39.png" Type="http://schemas.openxmlformats.org/officeDocument/2006/relationships/image"/><Relationship Id="rId9" Target="../media/image23.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85.png" Type="http://schemas.openxmlformats.org/officeDocument/2006/relationships/image"/><Relationship Id="rId9" Target="../media/image412.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13.png" Type="http://schemas.openxmlformats.org/officeDocument/2006/relationships/image"/><Relationship Id="rId9" Target="../media/image102.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4.png" Type="http://schemas.openxmlformats.org/officeDocument/2006/relationships/image"/><Relationship Id="rId3" Target="../media/image415.svg" Type="http://schemas.openxmlformats.org/officeDocument/2006/relationships/image"/><Relationship Id="rId4" Target="../media/image416.png" Type="http://schemas.openxmlformats.org/officeDocument/2006/relationships/image"/><Relationship Id="rId5" Target="../media/image417.svg" Type="http://schemas.openxmlformats.org/officeDocument/2006/relationships/image"/><Relationship Id="rId6" Target="../media/image418.png" Type="http://schemas.openxmlformats.org/officeDocument/2006/relationships/image"/><Relationship Id="rId7" Target="../media/image24.png" Type="http://schemas.openxmlformats.org/officeDocument/2006/relationships/image"/><Relationship Id="rId8" Target="../media/image7.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1.png" Type="http://schemas.openxmlformats.org/officeDocument/2006/relationships/image"/><Relationship Id="rId7" Target="../media/image419.png" Type="http://schemas.openxmlformats.org/officeDocument/2006/relationships/image"/><Relationship Id="rId8" Target="../media/image420.svg" Type="http://schemas.openxmlformats.org/officeDocument/2006/relationships/image"/><Relationship Id="rId9" Target="../media/image400.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34.png" Type="http://schemas.openxmlformats.org/officeDocument/2006/relationships/image"/><Relationship Id="rId7" Target="../media/image421.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422.png" Type="http://schemas.openxmlformats.org/officeDocument/2006/relationships/image"/><Relationship Id="rId7" Target="../media/image412.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1.png" Type="http://schemas.openxmlformats.org/officeDocument/2006/relationships/image"/><Relationship Id="rId11" Target="../media/image432.svg" Type="http://schemas.openxmlformats.org/officeDocument/2006/relationships/image"/><Relationship Id="rId12" Target="../media/image28.png" Type="http://schemas.openxmlformats.org/officeDocument/2006/relationships/image"/><Relationship Id="rId13" Target="../media/image433.png" Type="http://schemas.openxmlformats.org/officeDocument/2006/relationships/image"/><Relationship Id="rId14" Target="../media/image24.png" Type="http://schemas.openxmlformats.org/officeDocument/2006/relationships/image"/><Relationship Id="rId2" Target="../media/image423.png" Type="http://schemas.openxmlformats.org/officeDocument/2006/relationships/image"/><Relationship Id="rId3" Target="../media/image424.svg" Type="http://schemas.openxmlformats.org/officeDocument/2006/relationships/image"/><Relationship Id="rId4" Target="../media/image425.png" Type="http://schemas.openxmlformats.org/officeDocument/2006/relationships/image"/><Relationship Id="rId5" Target="../media/image426.svg" Type="http://schemas.openxmlformats.org/officeDocument/2006/relationships/image"/><Relationship Id="rId6" Target="../media/image427.png" Type="http://schemas.openxmlformats.org/officeDocument/2006/relationships/image"/><Relationship Id="rId7" Target="../media/image428.svg" Type="http://schemas.openxmlformats.org/officeDocument/2006/relationships/image"/><Relationship Id="rId8" Target="../media/image429.png" Type="http://schemas.openxmlformats.org/officeDocument/2006/relationships/image"/><Relationship Id="rId9" Target="../media/image43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1.png" Type="http://schemas.openxmlformats.org/officeDocument/2006/relationships/image"/><Relationship Id="rId11" Target="../media/image432.svg" Type="http://schemas.openxmlformats.org/officeDocument/2006/relationships/image"/><Relationship Id="rId12" Target="../media/image28.png" Type="http://schemas.openxmlformats.org/officeDocument/2006/relationships/image"/><Relationship Id="rId13" Target="../media/image7.png" Type="http://schemas.openxmlformats.org/officeDocument/2006/relationships/image"/><Relationship Id="rId14" Target="../media/image24.png" Type="http://schemas.openxmlformats.org/officeDocument/2006/relationships/image"/><Relationship Id="rId2" Target="../media/image423.png" Type="http://schemas.openxmlformats.org/officeDocument/2006/relationships/image"/><Relationship Id="rId3" Target="../media/image424.svg" Type="http://schemas.openxmlformats.org/officeDocument/2006/relationships/image"/><Relationship Id="rId4" Target="../media/image425.png" Type="http://schemas.openxmlformats.org/officeDocument/2006/relationships/image"/><Relationship Id="rId5" Target="../media/image426.svg" Type="http://schemas.openxmlformats.org/officeDocument/2006/relationships/image"/><Relationship Id="rId6" Target="../media/image427.png" Type="http://schemas.openxmlformats.org/officeDocument/2006/relationships/image"/><Relationship Id="rId7" Target="../media/image428.svg" Type="http://schemas.openxmlformats.org/officeDocument/2006/relationships/image"/><Relationship Id="rId8" Target="../media/image429.png" Type="http://schemas.openxmlformats.org/officeDocument/2006/relationships/image"/><Relationship Id="rId9" Target="../media/image430.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1.png" Type="http://schemas.openxmlformats.org/officeDocument/2006/relationships/image"/><Relationship Id="rId7" Target="../media/image434.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4.png" Type="http://schemas.openxmlformats.org/officeDocument/2006/relationships/image"/><Relationship Id="rId7" Target="../media/image191.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5.jpeg" Type="http://schemas.openxmlformats.org/officeDocument/2006/relationships/image"/><Relationship Id="rId3" Target="../media/image7.png" Type="http://schemas.openxmlformats.org/officeDocument/2006/relationships/image"/><Relationship Id="rId4" Target="../media/image94.png" Type="http://schemas.openxmlformats.org/officeDocument/2006/relationships/image"/><Relationship Id="rId5" Target="../media/image32.png" Type="http://schemas.openxmlformats.org/officeDocument/2006/relationships/image"/><Relationship Id="rId6" Target="../media/image436.jpeg" Type="http://schemas.openxmlformats.org/officeDocument/2006/relationships/image"/><Relationship Id="rId7" Target="../media/image24.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102.png" Type="http://schemas.openxmlformats.org/officeDocument/2006/relationships/image"/><Relationship Id="rId7" Target="../media/image23.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437.png" Type="http://schemas.openxmlformats.org/officeDocument/2006/relationships/image"/><Relationship Id="rId7" Target="../media/image438.svg" Type="http://schemas.openxmlformats.org/officeDocument/2006/relationships/image"/><Relationship Id="rId8" Target="../media/image412.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45.png" Type="http://schemas.openxmlformats.org/officeDocument/2006/relationships/image"/><Relationship Id="rId3" Target="../media/image99.png" Type="http://schemas.openxmlformats.org/officeDocument/2006/relationships/image"/><Relationship Id="rId4" Target="../media/image439.png" Type="http://schemas.openxmlformats.org/officeDocument/2006/relationships/image"/><Relationship Id="rId5" Target="../media/image184.png" Type="http://schemas.openxmlformats.org/officeDocument/2006/relationships/image"/><Relationship Id="rId6" Target="../media/image440.png" Type="http://schemas.openxmlformats.org/officeDocument/2006/relationships/image"/><Relationship Id="rId7" Target="../media/image441.sv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5.png" Type="http://schemas.openxmlformats.org/officeDocument/2006/relationships/image"/><Relationship Id="rId5" Target="../media/image32.png" Type="http://schemas.openxmlformats.org/officeDocument/2006/relationships/image"/><Relationship Id="rId6" Target="../media/image442.png" Type="http://schemas.openxmlformats.org/officeDocument/2006/relationships/image"/><Relationship Id="rId7" Target="../media/image2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5.png" Type="http://schemas.openxmlformats.org/officeDocument/2006/relationships/image"/><Relationship Id="rId5" Target="../media/image442.png" Type="http://schemas.openxmlformats.org/officeDocument/2006/relationships/image"/><Relationship Id="rId6" Target="../media/image24.png" Type="http://schemas.openxmlformats.org/officeDocument/2006/relationships/image"/><Relationship Id="rId7"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jpeg" Type="http://schemas.openxmlformats.org/officeDocument/2006/relationships/image"/><Relationship Id="rId9" Target="../media/image43.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43.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482" y="1239926"/>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TextBox 4" id="4"/>
          <p:cNvSpPr txBox="true"/>
          <p:nvPr/>
        </p:nvSpPr>
        <p:spPr>
          <a:xfrm rot="0">
            <a:off x="5038087" y="3579676"/>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5" id="5"/>
          <p:cNvSpPr txBox="true"/>
          <p:nvPr/>
        </p:nvSpPr>
        <p:spPr>
          <a:xfrm rot="0">
            <a:off x="1313236" y="4741507"/>
            <a:ext cx="4932826" cy="1918283"/>
          </a:xfrm>
          <a:prstGeom prst="rect">
            <a:avLst/>
          </a:prstGeom>
        </p:spPr>
        <p:txBody>
          <a:bodyPr anchor="t" rtlCol="false" tIns="0" lIns="0" bIns="0" rIns="0">
            <a:spAutoFit/>
          </a:bodyPr>
          <a:lstStyle/>
          <a:p>
            <a:pPr algn="ctr">
              <a:lnSpc>
                <a:spcPts val="5105"/>
              </a:lnSpc>
            </a:pPr>
            <a:r>
              <a:rPr lang="en-US" b="true" sz="3403" spc="3">
                <a:solidFill>
                  <a:srgbClr val="000000"/>
                </a:solidFill>
                <a:latin typeface="Open Sans Bold"/>
                <a:ea typeface="Open Sans Bold"/>
                <a:cs typeface="Open Sans Bold"/>
                <a:sym typeface="Open Sans Bold"/>
              </a:rPr>
              <a:t>Gröna Temadagar Resurspaket</a:t>
            </a:r>
          </a:p>
          <a:p>
            <a:pPr algn="ctr">
              <a:lnSpc>
                <a:spcPts val="5105"/>
              </a:lnSpc>
            </a:pPr>
          </a:p>
        </p:txBody>
      </p:sp>
      <p:sp>
        <p:nvSpPr>
          <p:cNvPr name="Freeform 6" id="6"/>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Freeform 8" id="8"/>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2172543" y="6786624"/>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
        <p:nvSpPr>
          <p:cNvPr name="TextBox 10" id="10"/>
          <p:cNvSpPr txBox="true"/>
          <p:nvPr/>
        </p:nvSpPr>
        <p:spPr>
          <a:xfrm rot="0">
            <a:off x="1137409" y="7442835"/>
            <a:ext cx="5285746" cy="594559"/>
          </a:xfrm>
          <a:prstGeom prst="rect">
            <a:avLst/>
          </a:prstGeom>
        </p:spPr>
        <p:txBody>
          <a:bodyPr anchor="t" rtlCol="false" tIns="0" lIns="0" bIns="0" rIns="0">
            <a:spAutoFit/>
          </a:bodyPr>
          <a:lstStyle/>
          <a:p>
            <a:pPr algn="ctr">
              <a:lnSpc>
                <a:spcPts val="1619"/>
              </a:lnSpc>
              <a:spcBef>
                <a:spcPct val="0"/>
              </a:spcBef>
            </a:pPr>
            <a:r>
              <a:rPr lang="en-US" b="true" sz="999">
                <a:solidFill>
                  <a:srgbClr val="000000"/>
                </a:solidFill>
                <a:latin typeface="Canva Sans Bold"/>
                <a:ea typeface="Canva Sans Bold"/>
                <a:cs typeface="Canva Sans Bold"/>
                <a:sym typeface="Canva Sans Bold"/>
              </a:rPr>
              <a:t>MIKROINTERVENTIONER FÖR GRÖN PÅVERKAN I UNGDOMARS FYSISKA OCH DIGITALA SOCIALA RUM FÖR ATT FRÄMJA MILJÖVÄNLIGA OCH HÅLLBARA BETEENDEN.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911528"/>
        </p:xfrm>
        <a:graphic>
          <a:graphicData uri="http://schemas.openxmlformats.org/drawingml/2006/table">
            <a:tbl>
              <a:tblPr/>
              <a:tblGrid>
                <a:gridCol w="2749282"/>
                <a:gridCol w="1770962"/>
                <a:gridCol w="1380416"/>
                <a:gridCol w="863230"/>
              </a:tblGrid>
              <a:tr h="613299">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böcker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Motivering</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0">
                <a:tc>
                  <a:txBody>
                    <a:bodyPr anchor="t" rtlCol="false"/>
                    <a:lstStyle/>
                    <a:p>
                      <a:pPr algn="ctr">
                        <a:lnSpc>
                          <a:spcPts val="1260"/>
                        </a:lnSpc>
                        <a:defRPr/>
                      </a:pPr>
                      <a:r>
                        <a:rPr lang="en-US" sz="900" spc="317">
                          <a:solidFill>
                            <a:srgbClr val="000000"/>
                          </a:solidFill>
                          <a:latin typeface="Sigher"/>
                          <a:ea typeface="Sigher"/>
                          <a:cs typeface="Sigher"/>
                          <a:sym typeface="Sigher"/>
                        </a:rPr>
                        <a:t>Register Volunteers</a:t>
                      </a:r>
                      <a:endParaRPr lang="en-US" sz="1100"/>
                    </a:p>
                    <a:p>
                      <a:pPr algn="ctr" marL="0" indent="0" lvl="0">
                        <a:lnSpc>
                          <a:spcPts val="1260"/>
                        </a:lnSpc>
                        <a:spcBef>
                          <a:spcPct val="0"/>
                        </a:spcBef>
                      </a:pPr>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Stånd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BOK BASAR</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Måste Ha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98011" y="1391918"/>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Bestäm dig för vilken 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Ställ in datum/tid och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och dela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BOOK BASAR</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Att Göra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462430" y="302276"/>
            <a:ext cx="6635140" cy="9633724"/>
            <a:chOff x="0" y="0"/>
            <a:chExt cx="35476531" cy="51509257"/>
          </a:xfrm>
        </p:grpSpPr>
        <p:sp>
          <p:nvSpPr>
            <p:cNvPr name="Freeform 3" id="3"/>
            <p:cNvSpPr/>
            <p:nvPr/>
          </p:nvSpPr>
          <p:spPr>
            <a:xfrm flipH="false" flipV="false" rot="0">
              <a:off x="72390" y="72390"/>
              <a:ext cx="35331753" cy="51364477"/>
            </a:xfrm>
            <a:custGeom>
              <a:avLst/>
              <a:gdLst/>
              <a:ahLst/>
              <a:cxnLst/>
              <a:rect r="r" b="b" t="t" l="l"/>
              <a:pathLst>
                <a:path h="51364477" w="35331753">
                  <a:moveTo>
                    <a:pt x="0" y="0"/>
                  </a:moveTo>
                  <a:lnTo>
                    <a:pt x="35331753" y="0"/>
                  </a:lnTo>
                  <a:lnTo>
                    <a:pt x="35331753" y="51364477"/>
                  </a:lnTo>
                  <a:lnTo>
                    <a:pt x="0" y="51364477"/>
                  </a:lnTo>
                  <a:lnTo>
                    <a:pt x="0" y="0"/>
                  </a:lnTo>
                  <a:close/>
                </a:path>
              </a:pathLst>
            </a:custGeom>
            <a:solidFill>
              <a:srgbClr val="FFFFFF"/>
            </a:solidFill>
          </p:spPr>
        </p:sp>
        <p:sp>
          <p:nvSpPr>
            <p:cNvPr name="Freeform 4" id="4"/>
            <p:cNvSpPr/>
            <p:nvPr/>
          </p:nvSpPr>
          <p:spPr>
            <a:xfrm flipH="false" flipV="false" rot="0">
              <a:off x="0" y="0"/>
              <a:ext cx="35476532" cy="51509256"/>
            </a:xfrm>
            <a:custGeom>
              <a:avLst/>
              <a:gdLst/>
              <a:ahLst/>
              <a:cxnLst/>
              <a:rect r="r" b="b" t="t" l="l"/>
              <a:pathLst>
                <a:path h="51509256" w="35476532">
                  <a:moveTo>
                    <a:pt x="35331750" y="51364477"/>
                  </a:moveTo>
                  <a:lnTo>
                    <a:pt x="35476532" y="51364477"/>
                  </a:lnTo>
                  <a:lnTo>
                    <a:pt x="35476532" y="51509256"/>
                  </a:lnTo>
                  <a:lnTo>
                    <a:pt x="35331750" y="51509256"/>
                  </a:lnTo>
                  <a:lnTo>
                    <a:pt x="35331750" y="51364477"/>
                  </a:lnTo>
                  <a:close/>
                  <a:moveTo>
                    <a:pt x="0" y="144780"/>
                  </a:moveTo>
                  <a:lnTo>
                    <a:pt x="144780" y="144780"/>
                  </a:lnTo>
                  <a:lnTo>
                    <a:pt x="144780" y="51364477"/>
                  </a:lnTo>
                  <a:lnTo>
                    <a:pt x="0" y="51364477"/>
                  </a:lnTo>
                  <a:lnTo>
                    <a:pt x="0" y="144780"/>
                  </a:lnTo>
                  <a:close/>
                  <a:moveTo>
                    <a:pt x="0" y="51364477"/>
                  </a:moveTo>
                  <a:lnTo>
                    <a:pt x="144780" y="51364477"/>
                  </a:lnTo>
                  <a:lnTo>
                    <a:pt x="144780" y="51509256"/>
                  </a:lnTo>
                  <a:lnTo>
                    <a:pt x="0" y="51509256"/>
                  </a:lnTo>
                  <a:lnTo>
                    <a:pt x="0" y="51364477"/>
                  </a:lnTo>
                  <a:close/>
                  <a:moveTo>
                    <a:pt x="35331750" y="144780"/>
                  </a:moveTo>
                  <a:lnTo>
                    <a:pt x="35476532" y="144780"/>
                  </a:lnTo>
                  <a:lnTo>
                    <a:pt x="35476532" y="51364477"/>
                  </a:lnTo>
                  <a:lnTo>
                    <a:pt x="35331750" y="51364477"/>
                  </a:lnTo>
                  <a:lnTo>
                    <a:pt x="35331750" y="144780"/>
                  </a:lnTo>
                  <a:close/>
                  <a:moveTo>
                    <a:pt x="144780" y="51364477"/>
                  </a:moveTo>
                  <a:lnTo>
                    <a:pt x="35331750" y="51364477"/>
                  </a:lnTo>
                  <a:lnTo>
                    <a:pt x="35331750" y="51509256"/>
                  </a:lnTo>
                  <a:lnTo>
                    <a:pt x="144780" y="51509256"/>
                  </a:lnTo>
                  <a:lnTo>
                    <a:pt x="144780" y="51364477"/>
                  </a:lnTo>
                  <a:close/>
                  <a:moveTo>
                    <a:pt x="35331750" y="0"/>
                  </a:moveTo>
                  <a:lnTo>
                    <a:pt x="35476532" y="0"/>
                  </a:lnTo>
                  <a:lnTo>
                    <a:pt x="35476532" y="144780"/>
                  </a:lnTo>
                  <a:lnTo>
                    <a:pt x="35331750" y="144780"/>
                  </a:lnTo>
                  <a:lnTo>
                    <a:pt x="35331750" y="0"/>
                  </a:lnTo>
                  <a:close/>
                  <a:moveTo>
                    <a:pt x="0" y="0"/>
                  </a:moveTo>
                  <a:lnTo>
                    <a:pt x="144780" y="0"/>
                  </a:lnTo>
                  <a:lnTo>
                    <a:pt x="144780" y="144780"/>
                  </a:lnTo>
                  <a:lnTo>
                    <a:pt x="0" y="144780"/>
                  </a:lnTo>
                  <a:lnTo>
                    <a:pt x="0" y="0"/>
                  </a:lnTo>
                  <a:close/>
                  <a:moveTo>
                    <a:pt x="144780" y="0"/>
                  </a:moveTo>
                  <a:lnTo>
                    <a:pt x="35331750" y="0"/>
                  </a:lnTo>
                  <a:lnTo>
                    <a:pt x="35331750" y="144780"/>
                  </a:lnTo>
                  <a:lnTo>
                    <a:pt x="144780" y="144780"/>
                  </a:lnTo>
                  <a:lnTo>
                    <a:pt x="144780" y="0"/>
                  </a:lnTo>
                  <a:close/>
                </a:path>
              </a:pathLst>
            </a:custGeom>
            <a:solidFill>
              <a:srgbClr val="000000"/>
            </a:solidFill>
          </p:spPr>
        </p:sp>
      </p:grpSp>
      <p:sp>
        <p:nvSpPr>
          <p:cNvPr name="TextBox 5" id="5"/>
          <p:cNvSpPr txBox="true"/>
          <p:nvPr/>
        </p:nvSpPr>
        <p:spPr>
          <a:xfrm rot="120175">
            <a:off x="1620996" y="690655"/>
            <a:ext cx="4245137" cy="997809"/>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BOK</a:t>
            </a:r>
          </a:p>
        </p:txBody>
      </p:sp>
      <p:sp>
        <p:nvSpPr>
          <p:cNvPr name="TextBox 6" id="6"/>
          <p:cNvSpPr txBox="true"/>
          <p:nvPr/>
        </p:nvSpPr>
        <p:spPr>
          <a:xfrm rot="-118401">
            <a:off x="1653631" y="1498513"/>
            <a:ext cx="4217995" cy="993660"/>
          </a:xfrm>
          <a:prstGeom prst="rect">
            <a:avLst/>
          </a:prstGeom>
        </p:spPr>
        <p:txBody>
          <a:bodyPr anchor="t" rtlCol="false" tIns="0" lIns="0" bIns="0" rIns="0">
            <a:spAutoFit/>
          </a:bodyPr>
          <a:lstStyle/>
          <a:p>
            <a:pPr algn="ctr">
              <a:lnSpc>
                <a:spcPts val="7360"/>
              </a:lnSpc>
            </a:pPr>
            <a:r>
              <a:rPr lang="en-US" sz="7360">
                <a:solidFill>
                  <a:srgbClr val="FDEE00"/>
                </a:solidFill>
                <a:latin typeface="Luckiest Guy"/>
                <a:ea typeface="Luckiest Guy"/>
                <a:cs typeface="Luckiest Guy"/>
                <a:sym typeface="Luckiest Guy"/>
              </a:rPr>
              <a:t>BASAR</a:t>
            </a:r>
          </a:p>
        </p:txBody>
      </p:sp>
      <p:grpSp>
        <p:nvGrpSpPr>
          <p:cNvPr name="Group 7" id="7"/>
          <p:cNvGrpSpPr/>
          <p:nvPr/>
        </p:nvGrpSpPr>
        <p:grpSpPr>
          <a:xfrm rot="0">
            <a:off x="1522167" y="2392079"/>
            <a:ext cx="5404769" cy="898391"/>
            <a:chOff x="0" y="0"/>
            <a:chExt cx="62835937" cy="10444706"/>
          </a:xfrm>
        </p:grpSpPr>
        <p:sp>
          <p:nvSpPr>
            <p:cNvPr name="Freeform 8" id="8"/>
            <p:cNvSpPr/>
            <p:nvPr/>
          </p:nvSpPr>
          <p:spPr>
            <a:xfrm flipH="false" flipV="false" rot="0">
              <a:off x="72390" y="72390"/>
              <a:ext cx="62691159" cy="10299927"/>
            </a:xfrm>
            <a:custGeom>
              <a:avLst/>
              <a:gdLst/>
              <a:ahLst/>
              <a:cxnLst/>
              <a:rect r="r" b="b" t="t" l="l"/>
              <a:pathLst>
                <a:path h="10299927" w="62691159">
                  <a:moveTo>
                    <a:pt x="0" y="0"/>
                  </a:moveTo>
                  <a:lnTo>
                    <a:pt x="62691159" y="0"/>
                  </a:lnTo>
                  <a:lnTo>
                    <a:pt x="62691159" y="10299926"/>
                  </a:lnTo>
                  <a:lnTo>
                    <a:pt x="0" y="10299926"/>
                  </a:lnTo>
                  <a:lnTo>
                    <a:pt x="0" y="0"/>
                  </a:lnTo>
                  <a:close/>
                </a:path>
              </a:pathLst>
            </a:custGeom>
            <a:solidFill>
              <a:srgbClr val="FF738E"/>
            </a:solidFill>
          </p:spPr>
        </p:sp>
        <p:sp>
          <p:nvSpPr>
            <p:cNvPr name="Freeform 9" id="9"/>
            <p:cNvSpPr/>
            <p:nvPr/>
          </p:nvSpPr>
          <p:spPr>
            <a:xfrm flipH="false" flipV="false" rot="0">
              <a:off x="0" y="0"/>
              <a:ext cx="62835935" cy="10444707"/>
            </a:xfrm>
            <a:custGeom>
              <a:avLst/>
              <a:gdLst/>
              <a:ahLst/>
              <a:cxnLst/>
              <a:rect r="r" b="b" t="t" l="l"/>
              <a:pathLst>
                <a:path h="10444707" w="62835935">
                  <a:moveTo>
                    <a:pt x="62691156" y="10299926"/>
                  </a:moveTo>
                  <a:lnTo>
                    <a:pt x="62835935" y="10299926"/>
                  </a:lnTo>
                  <a:lnTo>
                    <a:pt x="62835935" y="10444707"/>
                  </a:lnTo>
                  <a:lnTo>
                    <a:pt x="62691156" y="10444707"/>
                  </a:lnTo>
                  <a:lnTo>
                    <a:pt x="62691156" y="10299926"/>
                  </a:lnTo>
                  <a:close/>
                  <a:moveTo>
                    <a:pt x="0" y="144780"/>
                  </a:moveTo>
                  <a:lnTo>
                    <a:pt x="144780" y="144780"/>
                  </a:lnTo>
                  <a:lnTo>
                    <a:pt x="144780" y="10299926"/>
                  </a:lnTo>
                  <a:lnTo>
                    <a:pt x="0" y="10299926"/>
                  </a:lnTo>
                  <a:lnTo>
                    <a:pt x="0" y="144780"/>
                  </a:lnTo>
                  <a:close/>
                  <a:moveTo>
                    <a:pt x="0" y="10299926"/>
                  </a:moveTo>
                  <a:lnTo>
                    <a:pt x="144780" y="10299926"/>
                  </a:lnTo>
                  <a:lnTo>
                    <a:pt x="144780" y="10444707"/>
                  </a:lnTo>
                  <a:lnTo>
                    <a:pt x="0" y="10444707"/>
                  </a:lnTo>
                  <a:lnTo>
                    <a:pt x="0" y="10299926"/>
                  </a:lnTo>
                  <a:close/>
                  <a:moveTo>
                    <a:pt x="62691156" y="144780"/>
                  </a:moveTo>
                  <a:lnTo>
                    <a:pt x="62835935" y="144780"/>
                  </a:lnTo>
                  <a:lnTo>
                    <a:pt x="62835935" y="10299926"/>
                  </a:lnTo>
                  <a:lnTo>
                    <a:pt x="62691156" y="10299926"/>
                  </a:lnTo>
                  <a:lnTo>
                    <a:pt x="62691156" y="144780"/>
                  </a:lnTo>
                  <a:close/>
                  <a:moveTo>
                    <a:pt x="144780" y="10299926"/>
                  </a:moveTo>
                  <a:lnTo>
                    <a:pt x="62691156" y="10299926"/>
                  </a:lnTo>
                  <a:lnTo>
                    <a:pt x="62691156" y="10444707"/>
                  </a:lnTo>
                  <a:lnTo>
                    <a:pt x="144780" y="10444707"/>
                  </a:lnTo>
                  <a:lnTo>
                    <a:pt x="144780" y="10299926"/>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10" id="10"/>
          <p:cNvSpPr txBox="true"/>
          <p:nvPr/>
        </p:nvSpPr>
        <p:spPr>
          <a:xfrm rot="0">
            <a:off x="1714315" y="2659368"/>
            <a:ext cx="4536363" cy="476575"/>
          </a:xfrm>
          <a:prstGeom prst="rect">
            <a:avLst/>
          </a:prstGeom>
        </p:spPr>
        <p:txBody>
          <a:bodyPr anchor="t" rtlCol="false" tIns="0" lIns="0" bIns="0" rIns="0">
            <a:spAutoFit/>
          </a:bodyPr>
          <a:lstStyle/>
          <a:p>
            <a:pPr algn="ctr">
              <a:lnSpc>
                <a:spcPts val="3569"/>
              </a:lnSpc>
            </a:pPr>
            <a:r>
              <a:rPr lang="en-US" sz="3569">
                <a:solidFill>
                  <a:srgbClr val="000000"/>
                </a:solidFill>
                <a:latin typeface="Luckiest Guy"/>
                <a:ea typeface="Luckiest Guy"/>
                <a:cs typeface="Luckiest Guy"/>
                <a:sym typeface="Luckiest Guy"/>
              </a:rPr>
              <a:t>BOKBYTE</a:t>
            </a:r>
          </a:p>
        </p:txBody>
      </p:sp>
      <p:grpSp>
        <p:nvGrpSpPr>
          <p:cNvPr name="Group 11" id="11"/>
          <p:cNvGrpSpPr/>
          <p:nvPr/>
        </p:nvGrpSpPr>
        <p:grpSpPr>
          <a:xfrm rot="0">
            <a:off x="1522167" y="3330670"/>
            <a:ext cx="5387975" cy="904556"/>
            <a:chOff x="0" y="0"/>
            <a:chExt cx="62835937" cy="10549162"/>
          </a:xfrm>
        </p:grpSpPr>
        <p:sp>
          <p:nvSpPr>
            <p:cNvPr name="Freeform 12" id="12"/>
            <p:cNvSpPr/>
            <p:nvPr/>
          </p:nvSpPr>
          <p:spPr>
            <a:xfrm flipH="false" flipV="false" rot="0">
              <a:off x="72390" y="72390"/>
              <a:ext cx="62691159" cy="10404382"/>
            </a:xfrm>
            <a:custGeom>
              <a:avLst/>
              <a:gdLst/>
              <a:ahLst/>
              <a:cxnLst/>
              <a:rect r="r" b="b" t="t" l="l"/>
              <a:pathLst>
                <a:path h="10404382" w="62691159">
                  <a:moveTo>
                    <a:pt x="0" y="0"/>
                  </a:moveTo>
                  <a:lnTo>
                    <a:pt x="62691159" y="0"/>
                  </a:lnTo>
                  <a:lnTo>
                    <a:pt x="62691159" y="10404382"/>
                  </a:lnTo>
                  <a:lnTo>
                    <a:pt x="0" y="10404382"/>
                  </a:lnTo>
                  <a:lnTo>
                    <a:pt x="0" y="0"/>
                  </a:lnTo>
                  <a:close/>
                </a:path>
              </a:pathLst>
            </a:custGeom>
            <a:solidFill>
              <a:srgbClr val="A548FF"/>
            </a:solidFill>
          </p:spPr>
        </p:sp>
        <p:sp>
          <p:nvSpPr>
            <p:cNvPr name="Freeform 13" id="13"/>
            <p:cNvSpPr/>
            <p:nvPr/>
          </p:nvSpPr>
          <p:spPr>
            <a:xfrm flipH="false" flipV="false" rot="0">
              <a:off x="0" y="0"/>
              <a:ext cx="62835935" cy="10549162"/>
            </a:xfrm>
            <a:custGeom>
              <a:avLst/>
              <a:gdLst/>
              <a:ahLst/>
              <a:cxnLst/>
              <a:rect r="r" b="b" t="t" l="l"/>
              <a:pathLst>
                <a:path h="10549162" w="62835935">
                  <a:moveTo>
                    <a:pt x="62691156" y="10404382"/>
                  </a:moveTo>
                  <a:lnTo>
                    <a:pt x="62835935" y="10404382"/>
                  </a:lnTo>
                  <a:lnTo>
                    <a:pt x="62835935" y="10549162"/>
                  </a:lnTo>
                  <a:lnTo>
                    <a:pt x="62691156" y="10549162"/>
                  </a:lnTo>
                  <a:lnTo>
                    <a:pt x="62691156" y="10404382"/>
                  </a:lnTo>
                  <a:close/>
                  <a:moveTo>
                    <a:pt x="0" y="144780"/>
                  </a:moveTo>
                  <a:lnTo>
                    <a:pt x="144780" y="144780"/>
                  </a:lnTo>
                  <a:lnTo>
                    <a:pt x="144780" y="10404382"/>
                  </a:lnTo>
                  <a:lnTo>
                    <a:pt x="0" y="10404382"/>
                  </a:lnTo>
                  <a:lnTo>
                    <a:pt x="0" y="144780"/>
                  </a:lnTo>
                  <a:close/>
                  <a:moveTo>
                    <a:pt x="0" y="10404382"/>
                  </a:moveTo>
                  <a:lnTo>
                    <a:pt x="144780" y="10404382"/>
                  </a:lnTo>
                  <a:lnTo>
                    <a:pt x="144780" y="10549162"/>
                  </a:lnTo>
                  <a:lnTo>
                    <a:pt x="0" y="10549162"/>
                  </a:lnTo>
                  <a:lnTo>
                    <a:pt x="0" y="10404382"/>
                  </a:lnTo>
                  <a:close/>
                  <a:moveTo>
                    <a:pt x="62691156" y="144780"/>
                  </a:moveTo>
                  <a:lnTo>
                    <a:pt x="62835935" y="144780"/>
                  </a:lnTo>
                  <a:lnTo>
                    <a:pt x="62835935" y="10404382"/>
                  </a:lnTo>
                  <a:lnTo>
                    <a:pt x="62691156" y="10404382"/>
                  </a:lnTo>
                  <a:lnTo>
                    <a:pt x="62691156" y="144780"/>
                  </a:lnTo>
                  <a:close/>
                  <a:moveTo>
                    <a:pt x="144780" y="10404382"/>
                  </a:moveTo>
                  <a:lnTo>
                    <a:pt x="62691156" y="10404382"/>
                  </a:lnTo>
                  <a:lnTo>
                    <a:pt x="62691156" y="10549162"/>
                  </a:lnTo>
                  <a:lnTo>
                    <a:pt x="144780" y="10549162"/>
                  </a:lnTo>
                  <a:lnTo>
                    <a:pt x="144780" y="1040438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4" id="14"/>
          <p:cNvGrpSpPr/>
          <p:nvPr/>
        </p:nvGrpSpPr>
        <p:grpSpPr>
          <a:xfrm rot="0">
            <a:off x="1531069" y="4263800"/>
            <a:ext cx="5370170" cy="1119918"/>
            <a:chOff x="0" y="0"/>
            <a:chExt cx="62835937" cy="13104070"/>
          </a:xfrm>
        </p:grpSpPr>
        <p:sp>
          <p:nvSpPr>
            <p:cNvPr name="Freeform 15" id="15"/>
            <p:cNvSpPr/>
            <p:nvPr/>
          </p:nvSpPr>
          <p:spPr>
            <a:xfrm flipH="false" flipV="false" rot="0">
              <a:off x="72390" y="72390"/>
              <a:ext cx="62691159" cy="12959291"/>
            </a:xfrm>
            <a:custGeom>
              <a:avLst/>
              <a:gdLst/>
              <a:ahLst/>
              <a:cxnLst/>
              <a:rect r="r" b="b" t="t" l="l"/>
              <a:pathLst>
                <a:path h="12959291" w="62691159">
                  <a:moveTo>
                    <a:pt x="0" y="0"/>
                  </a:moveTo>
                  <a:lnTo>
                    <a:pt x="62691159" y="0"/>
                  </a:lnTo>
                  <a:lnTo>
                    <a:pt x="62691159" y="12959291"/>
                  </a:lnTo>
                  <a:lnTo>
                    <a:pt x="0" y="12959291"/>
                  </a:lnTo>
                  <a:lnTo>
                    <a:pt x="0" y="0"/>
                  </a:lnTo>
                  <a:close/>
                </a:path>
              </a:pathLst>
            </a:custGeom>
            <a:solidFill>
              <a:srgbClr val="FFA53B"/>
            </a:solidFill>
          </p:spPr>
        </p:sp>
        <p:sp>
          <p:nvSpPr>
            <p:cNvPr name="Freeform 16" id="16"/>
            <p:cNvSpPr/>
            <p:nvPr/>
          </p:nvSpPr>
          <p:spPr>
            <a:xfrm flipH="false" flipV="false" rot="0">
              <a:off x="0" y="0"/>
              <a:ext cx="62835935" cy="13104070"/>
            </a:xfrm>
            <a:custGeom>
              <a:avLst/>
              <a:gdLst/>
              <a:ahLst/>
              <a:cxnLst/>
              <a:rect r="r" b="b" t="t" l="l"/>
              <a:pathLst>
                <a:path h="13104070" w="62835935">
                  <a:moveTo>
                    <a:pt x="62691156" y="12959290"/>
                  </a:moveTo>
                  <a:lnTo>
                    <a:pt x="62835935" y="12959290"/>
                  </a:lnTo>
                  <a:lnTo>
                    <a:pt x="62835935" y="13104070"/>
                  </a:lnTo>
                  <a:lnTo>
                    <a:pt x="62691156" y="13104070"/>
                  </a:lnTo>
                  <a:lnTo>
                    <a:pt x="62691156" y="12959290"/>
                  </a:lnTo>
                  <a:close/>
                  <a:moveTo>
                    <a:pt x="0" y="144780"/>
                  </a:moveTo>
                  <a:lnTo>
                    <a:pt x="144780" y="144780"/>
                  </a:lnTo>
                  <a:lnTo>
                    <a:pt x="144780" y="12959290"/>
                  </a:lnTo>
                  <a:lnTo>
                    <a:pt x="0" y="12959290"/>
                  </a:lnTo>
                  <a:lnTo>
                    <a:pt x="0" y="144780"/>
                  </a:lnTo>
                  <a:close/>
                  <a:moveTo>
                    <a:pt x="0" y="12959290"/>
                  </a:moveTo>
                  <a:lnTo>
                    <a:pt x="144780" y="12959290"/>
                  </a:lnTo>
                  <a:lnTo>
                    <a:pt x="144780" y="13104070"/>
                  </a:lnTo>
                  <a:lnTo>
                    <a:pt x="0" y="13104070"/>
                  </a:lnTo>
                  <a:lnTo>
                    <a:pt x="0" y="12959290"/>
                  </a:lnTo>
                  <a:close/>
                  <a:moveTo>
                    <a:pt x="62691156" y="144780"/>
                  </a:moveTo>
                  <a:lnTo>
                    <a:pt x="62835935" y="144780"/>
                  </a:lnTo>
                  <a:lnTo>
                    <a:pt x="62835935" y="12959290"/>
                  </a:lnTo>
                  <a:lnTo>
                    <a:pt x="62691156" y="12959290"/>
                  </a:lnTo>
                  <a:lnTo>
                    <a:pt x="62691156" y="144780"/>
                  </a:lnTo>
                  <a:close/>
                  <a:moveTo>
                    <a:pt x="144780" y="12959290"/>
                  </a:moveTo>
                  <a:lnTo>
                    <a:pt x="62691156" y="12959290"/>
                  </a:lnTo>
                  <a:lnTo>
                    <a:pt x="62691156" y="13104070"/>
                  </a:lnTo>
                  <a:lnTo>
                    <a:pt x="144780" y="13104070"/>
                  </a:lnTo>
                  <a:lnTo>
                    <a:pt x="144780" y="12959290"/>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17" id="17"/>
          <p:cNvSpPr txBox="true"/>
          <p:nvPr/>
        </p:nvSpPr>
        <p:spPr>
          <a:xfrm rot="0">
            <a:off x="1998945" y="4617330"/>
            <a:ext cx="4641246" cy="479476"/>
          </a:xfrm>
          <a:prstGeom prst="rect">
            <a:avLst/>
          </a:prstGeom>
        </p:spPr>
        <p:txBody>
          <a:bodyPr anchor="t" rtlCol="false" tIns="0" lIns="0" bIns="0" rIns="0">
            <a:spAutoFit/>
          </a:bodyPr>
          <a:lstStyle/>
          <a:p>
            <a:pPr algn="ctr">
              <a:lnSpc>
                <a:spcPts val="3588"/>
              </a:lnSpc>
            </a:pPr>
            <a:r>
              <a:rPr lang="en-US" sz="3588">
                <a:solidFill>
                  <a:srgbClr val="000000"/>
                </a:solidFill>
                <a:latin typeface="Luckiest Guy"/>
                <a:ea typeface="Luckiest Guy"/>
                <a:cs typeface="Luckiest Guy"/>
                <a:sym typeface="Luckiest Guy"/>
              </a:rPr>
              <a:t>DONERA BÖCKER</a:t>
            </a:r>
          </a:p>
        </p:txBody>
      </p:sp>
      <p:grpSp>
        <p:nvGrpSpPr>
          <p:cNvPr name="Group 18" id="18"/>
          <p:cNvGrpSpPr/>
          <p:nvPr/>
        </p:nvGrpSpPr>
        <p:grpSpPr>
          <a:xfrm rot="0">
            <a:off x="1531069" y="5421818"/>
            <a:ext cx="5361665" cy="946694"/>
            <a:chOff x="0" y="0"/>
            <a:chExt cx="62835937" cy="11094765"/>
          </a:xfrm>
        </p:grpSpPr>
        <p:sp>
          <p:nvSpPr>
            <p:cNvPr name="Freeform 19" id="19"/>
            <p:cNvSpPr/>
            <p:nvPr/>
          </p:nvSpPr>
          <p:spPr>
            <a:xfrm flipH="false" flipV="false" rot="0">
              <a:off x="72390" y="72390"/>
              <a:ext cx="62691159" cy="10949985"/>
            </a:xfrm>
            <a:custGeom>
              <a:avLst/>
              <a:gdLst/>
              <a:ahLst/>
              <a:cxnLst/>
              <a:rect r="r" b="b" t="t" l="l"/>
              <a:pathLst>
                <a:path h="10949985" w="62691159">
                  <a:moveTo>
                    <a:pt x="0" y="0"/>
                  </a:moveTo>
                  <a:lnTo>
                    <a:pt x="62691159" y="0"/>
                  </a:lnTo>
                  <a:lnTo>
                    <a:pt x="62691159" y="10949985"/>
                  </a:lnTo>
                  <a:lnTo>
                    <a:pt x="0" y="10949985"/>
                  </a:lnTo>
                  <a:lnTo>
                    <a:pt x="0" y="0"/>
                  </a:lnTo>
                  <a:close/>
                </a:path>
              </a:pathLst>
            </a:custGeom>
            <a:solidFill>
              <a:srgbClr val="FFD93B"/>
            </a:solidFill>
          </p:spPr>
        </p:sp>
        <p:sp>
          <p:nvSpPr>
            <p:cNvPr name="Freeform 20" id="20"/>
            <p:cNvSpPr/>
            <p:nvPr/>
          </p:nvSpPr>
          <p:spPr>
            <a:xfrm flipH="false" flipV="false" rot="0">
              <a:off x="0" y="0"/>
              <a:ext cx="62835935" cy="11094765"/>
            </a:xfrm>
            <a:custGeom>
              <a:avLst/>
              <a:gdLst/>
              <a:ahLst/>
              <a:cxnLst/>
              <a:rect r="r" b="b" t="t" l="l"/>
              <a:pathLst>
                <a:path h="11094765" w="62835935">
                  <a:moveTo>
                    <a:pt x="62691156" y="10949985"/>
                  </a:moveTo>
                  <a:lnTo>
                    <a:pt x="62835935" y="10949985"/>
                  </a:lnTo>
                  <a:lnTo>
                    <a:pt x="62835935" y="11094765"/>
                  </a:lnTo>
                  <a:lnTo>
                    <a:pt x="62691156" y="11094765"/>
                  </a:lnTo>
                  <a:lnTo>
                    <a:pt x="62691156"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2691156" y="144780"/>
                  </a:moveTo>
                  <a:lnTo>
                    <a:pt x="62835935" y="144780"/>
                  </a:lnTo>
                  <a:lnTo>
                    <a:pt x="62835935" y="10949985"/>
                  </a:lnTo>
                  <a:lnTo>
                    <a:pt x="62691156" y="10949985"/>
                  </a:lnTo>
                  <a:lnTo>
                    <a:pt x="62691156" y="144780"/>
                  </a:lnTo>
                  <a:close/>
                  <a:moveTo>
                    <a:pt x="144780" y="10949985"/>
                  </a:moveTo>
                  <a:lnTo>
                    <a:pt x="62691156" y="10949985"/>
                  </a:lnTo>
                  <a:lnTo>
                    <a:pt x="62691156" y="11094765"/>
                  </a:lnTo>
                  <a:lnTo>
                    <a:pt x="144780" y="11094765"/>
                  </a:lnTo>
                  <a:lnTo>
                    <a:pt x="144780" y="10949985"/>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1" id="21"/>
          <p:cNvSpPr txBox="true"/>
          <p:nvPr/>
        </p:nvSpPr>
        <p:spPr>
          <a:xfrm rot="0">
            <a:off x="2238286" y="5555168"/>
            <a:ext cx="4401905" cy="854510"/>
          </a:xfrm>
          <a:prstGeom prst="rect">
            <a:avLst/>
          </a:prstGeom>
        </p:spPr>
        <p:txBody>
          <a:bodyPr anchor="t" rtlCol="false" tIns="0" lIns="0" bIns="0" rIns="0">
            <a:spAutoFit/>
          </a:bodyPr>
          <a:lstStyle/>
          <a:p>
            <a:pPr algn="ctr">
              <a:lnSpc>
                <a:spcPts val="3264"/>
              </a:lnSpc>
            </a:pPr>
            <a:r>
              <a:rPr lang="en-US" sz="3264">
                <a:solidFill>
                  <a:srgbClr val="000000"/>
                </a:solidFill>
                <a:latin typeface="Luckiest Guy"/>
                <a:ea typeface="Luckiest Guy"/>
                <a:cs typeface="Luckiest Guy"/>
                <a:sym typeface="Luckiest Guy"/>
              </a:rPr>
              <a:t> 2:A HANDS BOKSTÅND/BIBLIOTEK</a:t>
            </a:r>
          </a:p>
        </p:txBody>
      </p:sp>
      <p:grpSp>
        <p:nvGrpSpPr>
          <p:cNvPr name="Group 22" id="22"/>
          <p:cNvGrpSpPr/>
          <p:nvPr/>
        </p:nvGrpSpPr>
        <p:grpSpPr>
          <a:xfrm rot="0">
            <a:off x="1565271" y="6406613"/>
            <a:ext cx="5361665" cy="799510"/>
            <a:chOff x="0" y="0"/>
            <a:chExt cx="62835937" cy="9369837"/>
          </a:xfrm>
        </p:grpSpPr>
        <p:sp>
          <p:nvSpPr>
            <p:cNvPr name="Freeform 23" id="23"/>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24" id="24"/>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5" id="25"/>
          <p:cNvGrpSpPr/>
          <p:nvPr/>
        </p:nvGrpSpPr>
        <p:grpSpPr>
          <a:xfrm rot="0">
            <a:off x="1565271" y="7244437"/>
            <a:ext cx="5344871" cy="776969"/>
            <a:chOff x="0" y="0"/>
            <a:chExt cx="62835937" cy="9134290"/>
          </a:xfrm>
        </p:grpSpPr>
        <p:sp>
          <p:nvSpPr>
            <p:cNvPr name="Freeform 26" id="26"/>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C1FF72"/>
            </a:solidFill>
          </p:spPr>
        </p:sp>
        <p:sp>
          <p:nvSpPr>
            <p:cNvPr name="Freeform 27" id="27"/>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8" id="28"/>
          <p:cNvSpPr txBox="true"/>
          <p:nvPr/>
        </p:nvSpPr>
        <p:spPr>
          <a:xfrm rot="0">
            <a:off x="2080714" y="3614523"/>
            <a:ext cx="4846222" cy="524384"/>
          </a:xfrm>
          <a:prstGeom prst="rect">
            <a:avLst/>
          </a:prstGeom>
        </p:spPr>
        <p:txBody>
          <a:bodyPr anchor="t" rtlCol="false" tIns="0" lIns="0" bIns="0" rIns="0">
            <a:spAutoFit/>
          </a:bodyPr>
          <a:lstStyle/>
          <a:p>
            <a:pPr algn="ctr">
              <a:lnSpc>
                <a:spcPts val="3820"/>
              </a:lnSpc>
            </a:pPr>
            <a:r>
              <a:rPr lang="en-US" sz="3820">
                <a:solidFill>
                  <a:srgbClr val="000000"/>
                </a:solidFill>
                <a:latin typeface="Luckiest Guy"/>
                <a:ea typeface="Luckiest Guy"/>
                <a:cs typeface="Luckiest Guy"/>
                <a:sym typeface="Luckiest Guy"/>
              </a:rPr>
              <a:t>BOKKLUBB</a:t>
            </a:r>
          </a:p>
        </p:txBody>
      </p:sp>
      <p:sp>
        <p:nvSpPr>
          <p:cNvPr name="TextBox 29" id="29"/>
          <p:cNvSpPr txBox="true"/>
          <p:nvPr/>
        </p:nvSpPr>
        <p:spPr>
          <a:xfrm rot="0">
            <a:off x="1871777" y="6690640"/>
            <a:ext cx="5020957" cy="375393"/>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MÅNADSBOK BASAR</a:t>
            </a:r>
          </a:p>
        </p:txBody>
      </p:sp>
      <p:sp>
        <p:nvSpPr>
          <p:cNvPr name="TextBox 30" id="30"/>
          <p:cNvSpPr txBox="true"/>
          <p:nvPr/>
        </p:nvSpPr>
        <p:spPr>
          <a:xfrm rot="0">
            <a:off x="1809090" y="7301372"/>
            <a:ext cx="5020957" cy="653623"/>
          </a:xfrm>
          <a:prstGeom prst="rect">
            <a:avLst/>
          </a:prstGeom>
        </p:spPr>
        <p:txBody>
          <a:bodyPr anchor="t" rtlCol="false" tIns="0" lIns="0" bIns="0" rIns="0">
            <a:spAutoFit/>
          </a:bodyPr>
          <a:lstStyle/>
          <a:p>
            <a:pPr algn="ctr">
              <a:lnSpc>
                <a:spcPts val="2480"/>
              </a:lnSpc>
            </a:pPr>
            <a:r>
              <a:rPr lang="en-US" sz="2480">
                <a:solidFill>
                  <a:srgbClr val="000000"/>
                </a:solidFill>
                <a:latin typeface="Luckiest Guy"/>
                <a:ea typeface="Luckiest Guy"/>
                <a:cs typeface="Luckiest Guy"/>
                <a:sym typeface="Luckiest Guy"/>
              </a:rPr>
              <a:t>ÅTERANVÄNDA ELLER REPARERA SKADADE BÖCKER WORKSHOP</a:t>
            </a:r>
          </a:p>
        </p:txBody>
      </p:sp>
      <p:grpSp>
        <p:nvGrpSpPr>
          <p:cNvPr name="Group 31" id="31"/>
          <p:cNvGrpSpPr/>
          <p:nvPr/>
        </p:nvGrpSpPr>
        <p:grpSpPr>
          <a:xfrm rot="0">
            <a:off x="2909274" y="8305448"/>
            <a:ext cx="2146445" cy="1529002"/>
            <a:chOff x="0" y="0"/>
            <a:chExt cx="2861927" cy="2038670"/>
          </a:xfrm>
        </p:grpSpPr>
        <p:sp>
          <p:nvSpPr>
            <p:cNvPr name="Freeform 32" id="32"/>
            <p:cNvSpPr/>
            <p:nvPr/>
          </p:nvSpPr>
          <p:spPr>
            <a:xfrm flipH="false" flipV="false" rot="0">
              <a:off x="327946" y="0"/>
              <a:ext cx="2206034" cy="1627077"/>
            </a:xfrm>
            <a:custGeom>
              <a:avLst/>
              <a:gdLst/>
              <a:ahLst/>
              <a:cxnLst/>
              <a:rect r="r" b="b" t="t" l="l"/>
              <a:pathLst>
                <a:path h="1627077" w="2206034">
                  <a:moveTo>
                    <a:pt x="0" y="0"/>
                  </a:moveTo>
                  <a:lnTo>
                    <a:pt x="2206034" y="0"/>
                  </a:lnTo>
                  <a:lnTo>
                    <a:pt x="2206034" y="1627077"/>
                  </a:lnTo>
                  <a:lnTo>
                    <a:pt x="0" y="1627077"/>
                  </a:lnTo>
                  <a:lnTo>
                    <a:pt x="0" y="0"/>
                  </a:lnTo>
                  <a:close/>
                </a:path>
              </a:pathLst>
            </a:custGeom>
            <a:blipFill>
              <a:blip r:embed="rId2"/>
              <a:stretch>
                <a:fillRect l="0" t="0" r="-16150" b="0"/>
              </a:stretch>
            </a:blipFill>
          </p:spPr>
        </p:sp>
        <p:sp>
          <p:nvSpPr>
            <p:cNvPr name="Freeform 33" id="33"/>
            <p:cNvSpPr/>
            <p:nvPr/>
          </p:nvSpPr>
          <p:spPr>
            <a:xfrm flipH="false" flipV="false" rot="0">
              <a:off x="0" y="584138"/>
              <a:ext cx="2861927" cy="1454532"/>
            </a:xfrm>
            <a:custGeom>
              <a:avLst/>
              <a:gdLst/>
              <a:ahLst/>
              <a:cxnLst/>
              <a:rect r="r" b="b" t="t" l="l"/>
              <a:pathLst>
                <a:path h="1454532" w="2861927">
                  <a:moveTo>
                    <a:pt x="0" y="0"/>
                  </a:moveTo>
                  <a:lnTo>
                    <a:pt x="2861927" y="0"/>
                  </a:lnTo>
                  <a:lnTo>
                    <a:pt x="2861927" y="1454532"/>
                  </a:lnTo>
                  <a:lnTo>
                    <a:pt x="0" y="1454532"/>
                  </a:lnTo>
                  <a:lnTo>
                    <a:pt x="0" y="0"/>
                  </a:lnTo>
                  <a:close/>
                </a:path>
              </a:pathLst>
            </a:custGeom>
            <a:blipFill>
              <a:blip r:embed="rId3"/>
              <a:stretch>
                <a:fillRect l="0" t="-158468" r="0" b="0"/>
              </a:stretch>
            </a:blipFill>
          </p:spPr>
        </p:sp>
      </p:grpSp>
      <p:sp>
        <p:nvSpPr>
          <p:cNvPr name="Freeform 34" id="34"/>
          <p:cNvSpPr/>
          <p:nvPr/>
        </p:nvSpPr>
        <p:spPr>
          <a:xfrm flipH="false" flipV="false" rot="0">
            <a:off x="363209" y="232886"/>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4"/>
            <a:stretch>
              <a:fillRect l="0" t="0" r="0" b="0"/>
            </a:stretch>
          </a:blipFill>
        </p:spPr>
      </p:sp>
      <p:sp>
        <p:nvSpPr>
          <p:cNvPr name="Freeform 35" id="35"/>
          <p:cNvSpPr/>
          <p:nvPr/>
        </p:nvSpPr>
        <p:spPr>
          <a:xfrm flipH="false" flipV="false" rot="0">
            <a:off x="596758" y="9378895"/>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3984965" y="3966573"/>
            <a:ext cx="3325304" cy="658821"/>
            <a:chOff x="0" y="0"/>
            <a:chExt cx="1191714" cy="236106"/>
          </a:xfrm>
        </p:grpSpPr>
        <p:sp>
          <p:nvSpPr>
            <p:cNvPr name="Freeform 3" id="3"/>
            <p:cNvSpPr/>
            <p:nvPr/>
          </p:nvSpPr>
          <p:spPr>
            <a:xfrm flipH="false" flipV="false" rot="0">
              <a:off x="0" y="0"/>
              <a:ext cx="1191714" cy="236106"/>
            </a:xfrm>
            <a:custGeom>
              <a:avLst/>
              <a:gdLst/>
              <a:ahLst/>
              <a:cxnLst/>
              <a:rect r="r" b="b" t="t" l="l"/>
              <a:pathLst>
                <a:path h="236106" w="1191714">
                  <a:moveTo>
                    <a:pt x="86143" y="0"/>
                  </a:moveTo>
                  <a:lnTo>
                    <a:pt x="1105571" y="0"/>
                  </a:lnTo>
                  <a:cubicBezTo>
                    <a:pt x="1128418" y="0"/>
                    <a:pt x="1150328" y="9076"/>
                    <a:pt x="1166483" y="25231"/>
                  </a:cubicBezTo>
                  <a:cubicBezTo>
                    <a:pt x="1182638" y="41386"/>
                    <a:pt x="1191714" y="63296"/>
                    <a:pt x="1191714" y="86143"/>
                  </a:cubicBezTo>
                  <a:lnTo>
                    <a:pt x="1191714" y="149964"/>
                  </a:lnTo>
                  <a:cubicBezTo>
                    <a:pt x="1191714" y="172810"/>
                    <a:pt x="1182638" y="194721"/>
                    <a:pt x="1166483" y="210876"/>
                  </a:cubicBezTo>
                  <a:cubicBezTo>
                    <a:pt x="1150328" y="227031"/>
                    <a:pt x="1128418" y="236106"/>
                    <a:pt x="1105571" y="236106"/>
                  </a:cubicBezTo>
                  <a:lnTo>
                    <a:pt x="86143" y="236106"/>
                  </a:lnTo>
                  <a:cubicBezTo>
                    <a:pt x="63296" y="236106"/>
                    <a:pt x="41386" y="227031"/>
                    <a:pt x="25231" y="210876"/>
                  </a:cubicBezTo>
                  <a:cubicBezTo>
                    <a:pt x="9076" y="194721"/>
                    <a:pt x="0" y="172810"/>
                    <a:pt x="0" y="149964"/>
                  </a:cubicBezTo>
                  <a:lnTo>
                    <a:pt x="0" y="86143"/>
                  </a:lnTo>
                  <a:cubicBezTo>
                    <a:pt x="0" y="63296"/>
                    <a:pt x="9076" y="41386"/>
                    <a:pt x="25231" y="25231"/>
                  </a:cubicBezTo>
                  <a:cubicBezTo>
                    <a:pt x="41386" y="9076"/>
                    <a:pt x="63296" y="0"/>
                    <a:pt x="86143" y="0"/>
                  </a:cubicBezTo>
                  <a:close/>
                </a:path>
              </a:pathLst>
            </a:custGeom>
            <a:solidFill>
              <a:srgbClr val="000000">
                <a:alpha val="0"/>
              </a:srgbClr>
            </a:solidFill>
            <a:ln w="38100" cap="rnd">
              <a:solidFill>
                <a:srgbClr val="0E2A32"/>
              </a:solidFill>
              <a:prstDash val="solid"/>
              <a:round/>
            </a:ln>
          </p:spPr>
        </p:sp>
        <p:sp>
          <p:nvSpPr>
            <p:cNvPr name="TextBox 4" id="4"/>
            <p:cNvSpPr txBox="true"/>
            <p:nvPr/>
          </p:nvSpPr>
          <p:spPr>
            <a:xfrm>
              <a:off x="0" y="-38100"/>
              <a:ext cx="1191714" cy="274206"/>
            </a:xfrm>
            <a:prstGeom prst="rect">
              <a:avLst/>
            </a:prstGeom>
          </p:spPr>
          <p:txBody>
            <a:bodyPr anchor="ctr" rtlCol="false" tIns="50800" lIns="50800" bIns="50800" rIns="50800"/>
            <a:lstStyle/>
            <a:p>
              <a:pPr algn="ctr">
                <a:lnSpc>
                  <a:spcPts val="2557"/>
                </a:lnSpc>
              </a:pPr>
            </a:p>
          </p:txBody>
        </p:sp>
      </p:grpSp>
      <p:grpSp>
        <p:nvGrpSpPr>
          <p:cNvPr name="Group 5" id="5"/>
          <p:cNvGrpSpPr/>
          <p:nvPr/>
        </p:nvGrpSpPr>
        <p:grpSpPr>
          <a:xfrm rot="0">
            <a:off x="1377854" y="8985873"/>
            <a:ext cx="5644763" cy="56447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A3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557"/>
                </a:lnSpc>
              </a:pPr>
            </a:p>
          </p:txBody>
        </p:sp>
      </p:grpSp>
      <p:sp>
        <p:nvSpPr>
          <p:cNvPr name="Freeform 8" id="8"/>
          <p:cNvSpPr/>
          <p:nvPr/>
        </p:nvSpPr>
        <p:spPr>
          <a:xfrm flipH="false" flipV="false" rot="0">
            <a:off x="-1208992" y="8417888"/>
            <a:ext cx="2877504" cy="3283459"/>
          </a:xfrm>
          <a:custGeom>
            <a:avLst/>
            <a:gdLst/>
            <a:ahLst/>
            <a:cxnLst/>
            <a:rect r="r" b="b" t="t" l="l"/>
            <a:pathLst>
              <a:path h="3283459" w="2877504">
                <a:moveTo>
                  <a:pt x="0" y="0"/>
                </a:moveTo>
                <a:lnTo>
                  <a:pt x="2877504" y="0"/>
                </a:lnTo>
                <a:lnTo>
                  <a:pt x="2877504" y="3283460"/>
                </a:lnTo>
                <a:lnTo>
                  <a:pt x="0" y="32834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26168" y="2155484"/>
            <a:ext cx="5392138" cy="686141"/>
            <a:chOff x="0" y="0"/>
            <a:chExt cx="1932420" cy="245897"/>
          </a:xfrm>
        </p:grpSpPr>
        <p:sp>
          <p:nvSpPr>
            <p:cNvPr name="Freeform 10" id="10"/>
            <p:cNvSpPr/>
            <p:nvPr/>
          </p:nvSpPr>
          <p:spPr>
            <a:xfrm flipH="false" flipV="false" rot="0">
              <a:off x="0" y="0"/>
              <a:ext cx="1932420" cy="245897"/>
            </a:xfrm>
            <a:custGeom>
              <a:avLst/>
              <a:gdLst/>
              <a:ahLst/>
              <a:cxnLst/>
              <a:rect r="r" b="b" t="t" l="l"/>
              <a:pathLst>
                <a:path h="245897" w="1932420">
                  <a:moveTo>
                    <a:pt x="53124" y="0"/>
                  </a:moveTo>
                  <a:lnTo>
                    <a:pt x="1879297" y="0"/>
                  </a:lnTo>
                  <a:cubicBezTo>
                    <a:pt x="1908636" y="0"/>
                    <a:pt x="1932420" y="23784"/>
                    <a:pt x="1932420" y="53124"/>
                  </a:cubicBezTo>
                  <a:lnTo>
                    <a:pt x="1932420" y="192774"/>
                  </a:lnTo>
                  <a:cubicBezTo>
                    <a:pt x="1932420" y="206863"/>
                    <a:pt x="1926823" y="220375"/>
                    <a:pt x="1916861" y="230338"/>
                  </a:cubicBezTo>
                  <a:cubicBezTo>
                    <a:pt x="1906898" y="240300"/>
                    <a:pt x="1893386" y="245897"/>
                    <a:pt x="1879297" y="245897"/>
                  </a:cubicBezTo>
                  <a:lnTo>
                    <a:pt x="53124" y="245897"/>
                  </a:lnTo>
                  <a:cubicBezTo>
                    <a:pt x="23784" y="245897"/>
                    <a:pt x="0" y="222113"/>
                    <a:pt x="0" y="192774"/>
                  </a:cubicBezTo>
                  <a:lnTo>
                    <a:pt x="0" y="53124"/>
                  </a:lnTo>
                  <a:cubicBezTo>
                    <a:pt x="0" y="39035"/>
                    <a:pt x="5597" y="25522"/>
                    <a:pt x="15560" y="15560"/>
                  </a:cubicBezTo>
                  <a:cubicBezTo>
                    <a:pt x="25522" y="5597"/>
                    <a:pt x="39035" y="0"/>
                    <a:pt x="53124" y="0"/>
                  </a:cubicBezTo>
                  <a:close/>
                </a:path>
              </a:pathLst>
            </a:custGeom>
            <a:solidFill>
              <a:srgbClr val="000000">
                <a:alpha val="0"/>
              </a:srgbClr>
            </a:solidFill>
            <a:ln w="38100" cap="rnd">
              <a:solidFill>
                <a:srgbClr val="0E2A32"/>
              </a:solidFill>
              <a:prstDash val="solid"/>
              <a:round/>
            </a:ln>
          </p:spPr>
        </p:sp>
        <p:sp>
          <p:nvSpPr>
            <p:cNvPr name="TextBox 11" id="11"/>
            <p:cNvSpPr txBox="true"/>
            <p:nvPr/>
          </p:nvSpPr>
          <p:spPr>
            <a:xfrm>
              <a:off x="0" y="-38100"/>
              <a:ext cx="1932420" cy="283997"/>
            </a:xfrm>
            <a:prstGeom prst="rect">
              <a:avLst/>
            </a:prstGeom>
          </p:spPr>
          <p:txBody>
            <a:bodyPr anchor="ctr" rtlCol="false" tIns="50800" lIns="50800" bIns="50800" rIns="50800"/>
            <a:lstStyle/>
            <a:p>
              <a:pPr algn="ctr">
                <a:lnSpc>
                  <a:spcPts val="2557"/>
                </a:lnSpc>
              </a:pPr>
            </a:p>
          </p:txBody>
        </p:sp>
      </p:grpSp>
      <p:grpSp>
        <p:nvGrpSpPr>
          <p:cNvPr name="Group 12" id="12"/>
          <p:cNvGrpSpPr/>
          <p:nvPr/>
        </p:nvGrpSpPr>
        <p:grpSpPr>
          <a:xfrm rot="0">
            <a:off x="1966082" y="2994025"/>
            <a:ext cx="1829789" cy="182978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0E2A32"/>
            </a:solidFill>
          </p:spPr>
        </p:sp>
        <p:sp>
          <p:nvSpPr>
            <p:cNvPr name="TextBox 14" id="14"/>
            <p:cNvSpPr txBox="true"/>
            <p:nvPr/>
          </p:nvSpPr>
          <p:spPr>
            <a:xfrm>
              <a:off x="139700" y="101600"/>
              <a:ext cx="533400" cy="571500"/>
            </a:xfrm>
            <a:prstGeom prst="rect">
              <a:avLst/>
            </a:prstGeom>
          </p:spPr>
          <p:txBody>
            <a:bodyPr anchor="ctr" rtlCol="false" tIns="50800" lIns="50800" bIns="50800" rIns="50800"/>
            <a:lstStyle/>
            <a:p>
              <a:pPr algn="ctr">
                <a:lnSpc>
                  <a:spcPts val="2557"/>
                </a:lnSpc>
              </a:pPr>
            </a:p>
          </p:txBody>
        </p:sp>
      </p:grpSp>
      <p:grpSp>
        <p:nvGrpSpPr>
          <p:cNvPr name="Group 15" id="15"/>
          <p:cNvGrpSpPr/>
          <p:nvPr/>
        </p:nvGrpSpPr>
        <p:grpSpPr>
          <a:xfrm rot="0">
            <a:off x="3867048" y="3171114"/>
            <a:ext cx="3473204" cy="643059"/>
            <a:chOff x="0" y="0"/>
            <a:chExt cx="1244718" cy="230458"/>
          </a:xfrm>
        </p:grpSpPr>
        <p:sp>
          <p:nvSpPr>
            <p:cNvPr name="Freeform 16" id="16"/>
            <p:cNvSpPr/>
            <p:nvPr/>
          </p:nvSpPr>
          <p:spPr>
            <a:xfrm flipH="false" flipV="false" rot="0">
              <a:off x="0" y="0"/>
              <a:ext cx="1244718" cy="230458"/>
            </a:xfrm>
            <a:custGeom>
              <a:avLst/>
              <a:gdLst/>
              <a:ahLst/>
              <a:cxnLst/>
              <a:rect r="r" b="b" t="t" l="l"/>
              <a:pathLst>
                <a:path h="230458" w="1244718">
                  <a:moveTo>
                    <a:pt x="82475" y="0"/>
                  </a:moveTo>
                  <a:lnTo>
                    <a:pt x="1162243" y="0"/>
                  </a:lnTo>
                  <a:cubicBezTo>
                    <a:pt x="1207793" y="0"/>
                    <a:pt x="1244718" y="36925"/>
                    <a:pt x="1244718" y="82475"/>
                  </a:cubicBezTo>
                  <a:lnTo>
                    <a:pt x="1244718" y="147983"/>
                  </a:lnTo>
                  <a:cubicBezTo>
                    <a:pt x="1244718" y="169857"/>
                    <a:pt x="1236029" y="190835"/>
                    <a:pt x="1220562" y="206302"/>
                  </a:cubicBezTo>
                  <a:cubicBezTo>
                    <a:pt x="1205095" y="221769"/>
                    <a:pt x="1184117" y="230458"/>
                    <a:pt x="1162243" y="230458"/>
                  </a:cubicBezTo>
                  <a:lnTo>
                    <a:pt x="82475" y="230458"/>
                  </a:lnTo>
                  <a:cubicBezTo>
                    <a:pt x="60601" y="230458"/>
                    <a:pt x="39623" y="221769"/>
                    <a:pt x="24156" y="206302"/>
                  </a:cubicBezTo>
                  <a:cubicBezTo>
                    <a:pt x="8689" y="190835"/>
                    <a:pt x="0" y="169857"/>
                    <a:pt x="0" y="147983"/>
                  </a:cubicBezTo>
                  <a:lnTo>
                    <a:pt x="0" y="82475"/>
                  </a:lnTo>
                  <a:cubicBezTo>
                    <a:pt x="0" y="60601"/>
                    <a:pt x="8689" y="39623"/>
                    <a:pt x="24156" y="24156"/>
                  </a:cubicBezTo>
                  <a:cubicBezTo>
                    <a:pt x="39623" y="8689"/>
                    <a:pt x="60601" y="0"/>
                    <a:pt x="82475" y="0"/>
                  </a:cubicBezTo>
                  <a:close/>
                </a:path>
              </a:pathLst>
            </a:custGeom>
            <a:solidFill>
              <a:srgbClr val="000000">
                <a:alpha val="0"/>
              </a:srgbClr>
            </a:solidFill>
            <a:ln w="38100" cap="rnd">
              <a:solidFill>
                <a:srgbClr val="0E2A32"/>
              </a:solidFill>
              <a:prstDash val="solid"/>
              <a:round/>
            </a:ln>
          </p:spPr>
        </p:sp>
        <p:sp>
          <p:nvSpPr>
            <p:cNvPr name="TextBox 17" id="17"/>
            <p:cNvSpPr txBox="true"/>
            <p:nvPr/>
          </p:nvSpPr>
          <p:spPr>
            <a:xfrm>
              <a:off x="0" y="-38100"/>
              <a:ext cx="1244718" cy="268558"/>
            </a:xfrm>
            <a:prstGeom prst="rect">
              <a:avLst/>
            </a:prstGeom>
          </p:spPr>
          <p:txBody>
            <a:bodyPr anchor="ctr" rtlCol="false" tIns="50800" lIns="50800" bIns="50800" rIns="50800"/>
            <a:lstStyle/>
            <a:p>
              <a:pPr algn="ctr">
                <a:lnSpc>
                  <a:spcPts val="2277"/>
                </a:lnSpc>
              </a:pPr>
            </a:p>
          </p:txBody>
        </p:sp>
      </p:grpSp>
      <p:sp>
        <p:nvSpPr>
          <p:cNvPr name="Freeform 18" id="18"/>
          <p:cNvSpPr/>
          <p:nvPr/>
        </p:nvSpPr>
        <p:spPr>
          <a:xfrm flipH="false" flipV="false" rot="0">
            <a:off x="4260503" y="4135054"/>
            <a:ext cx="289617" cy="448703"/>
          </a:xfrm>
          <a:custGeom>
            <a:avLst/>
            <a:gdLst/>
            <a:ahLst/>
            <a:cxnLst/>
            <a:rect r="r" b="b" t="t" l="l"/>
            <a:pathLst>
              <a:path h="448703" w="289617">
                <a:moveTo>
                  <a:pt x="0" y="0"/>
                </a:moveTo>
                <a:lnTo>
                  <a:pt x="289617" y="0"/>
                </a:lnTo>
                <a:lnTo>
                  <a:pt x="289617" y="448702"/>
                </a:lnTo>
                <a:lnTo>
                  <a:pt x="0" y="448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672661" y="749107"/>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sp>
        <p:nvSpPr>
          <p:cNvPr name="Freeform 20" id="20"/>
          <p:cNvSpPr/>
          <p:nvPr/>
        </p:nvSpPr>
        <p:spPr>
          <a:xfrm flipH="false" flipV="false" rot="0">
            <a:off x="5615359" y="719302"/>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grpSp>
        <p:nvGrpSpPr>
          <p:cNvPr name="Group 21" id="21"/>
          <p:cNvGrpSpPr/>
          <p:nvPr/>
        </p:nvGrpSpPr>
        <p:grpSpPr>
          <a:xfrm rot="0">
            <a:off x="55044" y="5090514"/>
            <a:ext cx="7504956" cy="866336"/>
            <a:chOff x="0" y="0"/>
            <a:chExt cx="2689607" cy="310475"/>
          </a:xfrm>
        </p:grpSpPr>
        <p:sp>
          <p:nvSpPr>
            <p:cNvPr name="Freeform 22" id="22"/>
            <p:cNvSpPr/>
            <p:nvPr/>
          </p:nvSpPr>
          <p:spPr>
            <a:xfrm flipH="false" flipV="false" rot="0">
              <a:off x="0" y="0"/>
              <a:ext cx="2689607" cy="310475"/>
            </a:xfrm>
            <a:custGeom>
              <a:avLst/>
              <a:gdLst/>
              <a:ahLst/>
              <a:cxnLst/>
              <a:rect r="r" b="b" t="t" l="l"/>
              <a:pathLst>
                <a:path h="310475" w="2689607">
                  <a:moveTo>
                    <a:pt x="0" y="0"/>
                  </a:moveTo>
                  <a:lnTo>
                    <a:pt x="2689607" y="0"/>
                  </a:lnTo>
                  <a:lnTo>
                    <a:pt x="2689607" y="310475"/>
                  </a:lnTo>
                  <a:lnTo>
                    <a:pt x="0" y="310475"/>
                  </a:lnTo>
                  <a:close/>
                </a:path>
              </a:pathLst>
            </a:custGeom>
            <a:solidFill>
              <a:srgbClr val="0D9613"/>
            </a:solidFill>
          </p:spPr>
        </p:sp>
        <p:sp>
          <p:nvSpPr>
            <p:cNvPr name="TextBox 23" id="23"/>
            <p:cNvSpPr txBox="true"/>
            <p:nvPr/>
          </p:nvSpPr>
          <p:spPr>
            <a:xfrm>
              <a:off x="0" y="9525"/>
              <a:ext cx="2689607" cy="300950"/>
            </a:xfrm>
            <a:prstGeom prst="rect">
              <a:avLst/>
            </a:prstGeom>
          </p:spPr>
          <p:txBody>
            <a:bodyPr anchor="ctr" rtlCol="false" tIns="50800" lIns="50800" bIns="50800" rIns="50800"/>
            <a:lstStyle/>
            <a:p>
              <a:pPr algn="ctr">
                <a:lnSpc>
                  <a:spcPts val="1746"/>
                </a:lnSpc>
              </a:pPr>
            </a:p>
          </p:txBody>
        </p:sp>
      </p:grpSp>
      <p:grpSp>
        <p:nvGrpSpPr>
          <p:cNvPr name="Group 24" id="24"/>
          <p:cNvGrpSpPr/>
          <p:nvPr/>
        </p:nvGrpSpPr>
        <p:grpSpPr>
          <a:xfrm rot="0">
            <a:off x="147779" y="6223549"/>
            <a:ext cx="2268000" cy="1984500"/>
            <a:chOff x="0" y="0"/>
            <a:chExt cx="812800" cy="711200"/>
          </a:xfrm>
        </p:grpSpPr>
        <p:sp>
          <p:nvSpPr>
            <p:cNvPr name="Freeform 25" id="25"/>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6" id="26"/>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TA MED BÖCKER ATT BYTA ELLER DONERA</a:t>
              </a:r>
            </a:p>
          </p:txBody>
        </p:sp>
      </p:grpSp>
      <p:grpSp>
        <p:nvGrpSpPr>
          <p:cNvPr name="Group 27" id="27"/>
          <p:cNvGrpSpPr/>
          <p:nvPr/>
        </p:nvGrpSpPr>
        <p:grpSpPr>
          <a:xfrm rot="0">
            <a:off x="2609497" y="6223549"/>
            <a:ext cx="2268000" cy="1984500"/>
            <a:chOff x="0" y="0"/>
            <a:chExt cx="812800" cy="711200"/>
          </a:xfrm>
        </p:grpSpPr>
        <p:sp>
          <p:nvSpPr>
            <p:cNvPr name="Freeform 28" id="28"/>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9" id="29"/>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HÄMTA EN BILJETT FÖR HUR MÅNGA BÖCKER DU KAN BYTA</a:t>
              </a:r>
            </a:p>
          </p:txBody>
        </p:sp>
      </p:grpSp>
      <p:grpSp>
        <p:nvGrpSpPr>
          <p:cNvPr name="Group 30" id="30"/>
          <p:cNvGrpSpPr/>
          <p:nvPr/>
        </p:nvGrpSpPr>
        <p:grpSpPr>
          <a:xfrm rot="0">
            <a:off x="5012426" y="6223549"/>
            <a:ext cx="2268000" cy="1984500"/>
            <a:chOff x="0" y="0"/>
            <a:chExt cx="812800" cy="711200"/>
          </a:xfrm>
        </p:grpSpPr>
        <p:sp>
          <p:nvSpPr>
            <p:cNvPr name="Freeform 31" id="31"/>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32" id="32"/>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LÄMNA DINA UTVALDA BÖCKER TILL EN VOLONTÄR FÖR UTLÅNING</a:t>
              </a:r>
            </a:p>
          </p:txBody>
        </p:sp>
      </p:grpSp>
      <p:grpSp>
        <p:nvGrpSpPr>
          <p:cNvPr name="Group 33" id="33"/>
          <p:cNvGrpSpPr/>
          <p:nvPr/>
        </p:nvGrpSpPr>
        <p:grpSpPr>
          <a:xfrm rot="0">
            <a:off x="5378179" y="8541424"/>
            <a:ext cx="2181821" cy="1218375"/>
            <a:chOff x="0" y="0"/>
            <a:chExt cx="955193" cy="533400"/>
          </a:xfrm>
        </p:grpSpPr>
        <p:sp>
          <p:nvSpPr>
            <p:cNvPr name="Freeform 34" id="34"/>
            <p:cNvSpPr/>
            <p:nvPr/>
          </p:nvSpPr>
          <p:spPr>
            <a:xfrm flipH="false" flipV="false" rot="0">
              <a:off x="0" y="0"/>
              <a:ext cx="970382" cy="537638"/>
            </a:xfrm>
            <a:custGeom>
              <a:avLst/>
              <a:gdLst/>
              <a:ahLst/>
              <a:cxnLst/>
              <a:rect r="r" b="b" t="t" l="l"/>
              <a:pathLst>
                <a:path h="537638" w="970382">
                  <a:moveTo>
                    <a:pt x="542338" y="0"/>
                  </a:moveTo>
                  <a:cubicBezTo>
                    <a:pt x="552815" y="0"/>
                    <a:pt x="563355" y="0"/>
                    <a:pt x="573811" y="0"/>
                  </a:cubicBezTo>
                  <a:cubicBezTo>
                    <a:pt x="657177" y="8909"/>
                    <a:pt x="709277" y="38564"/>
                    <a:pt x="733008" y="87090"/>
                  </a:cubicBezTo>
                  <a:cubicBezTo>
                    <a:pt x="871993" y="80618"/>
                    <a:pt x="970382" y="172373"/>
                    <a:pt x="911460" y="262426"/>
                  </a:cubicBezTo>
                  <a:cubicBezTo>
                    <a:pt x="931939" y="281349"/>
                    <a:pt x="949023" y="302517"/>
                    <a:pt x="955193" y="330926"/>
                  </a:cubicBezTo>
                  <a:cubicBezTo>
                    <a:pt x="955193" y="339065"/>
                    <a:pt x="955193" y="347184"/>
                    <a:pt x="955193" y="355321"/>
                  </a:cubicBezTo>
                  <a:cubicBezTo>
                    <a:pt x="936806" y="427627"/>
                    <a:pt x="857684" y="476486"/>
                    <a:pt x="727789" y="463333"/>
                  </a:cubicBezTo>
                  <a:cubicBezTo>
                    <a:pt x="694367" y="500459"/>
                    <a:pt x="634897" y="537638"/>
                    <a:pt x="542357" y="533008"/>
                  </a:cubicBezTo>
                  <a:cubicBezTo>
                    <a:pt x="494524" y="530570"/>
                    <a:pt x="461248" y="516453"/>
                    <a:pt x="432113" y="499302"/>
                  </a:cubicBezTo>
                  <a:cubicBezTo>
                    <a:pt x="401426" y="513559"/>
                    <a:pt x="368191" y="524747"/>
                    <a:pt x="320172" y="524871"/>
                  </a:cubicBezTo>
                  <a:cubicBezTo>
                    <a:pt x="209078" y="525082"/>
                    <a:pt x="134761" y="470155"/>
                    <a:pt x="132960" y="394815"/>
                  </a:cubicBezTo>
                  <a:cubicBezTo>
                    <a:pt x="61541" y="377190"/>
                    <a:pt x="13170" y="344291"/>
                    <a:pt x="0" y="287995"/>
                  </a:cubicBezTo>
                  <a:cubicBezTo>
                    <a:pt x="0" y="279858"/>
                    <a:pt x="0" y="271704"/>
                    <a:pt x="0" y="263601"/>
                  </a:cubicBezTo>
                  <a:cubicBezTo>
                    <a:pt x="14536" y="207816"/>
                    <a:pt x="60278" y="172776"/>
                    <a:pt x="136438" y="157922"/>
                  </a:cubicBezTo>
                  <a:cubicBezTo>
                    <a:pt x="131862" y="63818"/>
                    <a:pt x="284204" y="5016"/>
                    <a:pt x="409357" y="46474"/>
                  </a:cubicBezTo>
                  <a:cubicBezTo>
                    <a:pt x="439155" y="25973"/>
                    <a:pt x="481313" y="3613"/>
                    <a:pt x="542338" y="0"/>
                  </a:cubicBezTo>
                  <a:close/>
                </a:path>
              </a:pathLst>
            </a:custGeom>
            <a:solidFill>
              <a:srgbClr val="E3D8D6"/>
            </a:solidFill>
          </p:spPr>
        </p:sp>
        <p:sp>
          <p:nvSpPr>
            <p:cNvPr name="TextBox 35" id="35"/>
            <p:cNvSpPr txBox="true"/>
            <p:nvPr/>
          </p:nvSpPr>
          <p:spPr>
            <a:xfrm>
              <a:off x="44775" y="98425"/>
              <a:ext cx="865644" cy="3587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5 BOKBYTESGRÄNS</a:t>
              </a:r>
            </a:p>
          </p:txBody>
        </p:sp>
      </p:grpSp>
      <p:grpSp>
        <p:nvGrpSpPr>
          <p:cNvPr name="Group 36" id="36"/>
          <p:cNvGrpSpPr/>
          <p:nvPr/>
        </p:nvGrpSpPr>
        <p:grpSpPr>
          <a:xfrm rot="0">
            <a:off x="3301428" y="9227224"/>
            <a:ext cx="1576069" cy="1122700"/>
            <a:chOff x="0" y="0"/>
            <a:chExt cx="2101426" cy="1496933"/>
          </a:xfrm>
        </p:grpSpPr>
        <p:sp>
          <p:nvSpPr>
            <p:cNvPr name="Freeform 37" id="37"/>
            <p:cNvSpPr/>
            <p:nvPr/>
          </p:nvSpPr>
          <p:spPr>
            <a:xfrm flipH="false" flipV="false" rot="0">
              <a:off x="240801" y="0"/>
              <a:ext cx="1619824" cy="1194713"/>
            </a:xfrm>
            <a:custGeom>
              <a:avLst/>
              <a:gdLst/>
              <a:ahLst/>
              <a:cxnLst/>
              <a:rect r="r" b="b" t="t" l="l"/>
              <a:pathLst>
                <a:path h="1194713" w="1619824">
                  <a:moveTo>
                    <a:pt x="0" y="0"/>
                  </a:moveTo>
                  <a:lnTo>
                    <a:pt x="1619824" y="0"/>
                  </a:lnTo>
                  <a:lnTo>
                    <a:pt x="1619824" y="1194713"/>
                  </a:lnTo>
                  <a:lnTo>
                    <a:pt x="0" y="1194713"/>
                  </a:lnTo>
                  <a:lnTo>
                    <a:pt x="0" y="0"/>
                  </a:lnTo>
                  <a:close/>
                </a:path>
              </a:pathLst>
            </a:custGeom>
            <a:blipFill>
              <a:blip r:embed="rId8"/>
              <a:stretch>
                <a:fillRect l="0" t="0" r="-16150" b="0"/>
              </a:stretch>
            </a:blipFill>
          </p:spPr>
        </p:sp>
        <p:sp>
          <p:nvSpPr>
            <p:cNvPr name="Freeform 38" id="38"/>
            <p:cNvSpPr/>
            <p:nvPr/>
          </p:nvSpPr>
          <p:spPr>
            <a:xfrm flipH="false" flipV="false" rot="0">
              <a:off x="0" y="428915"/>
              <a:ext cx="2101426" cy="1068019"/>
            </a:xfrm>
            <a:custGeom>
              <a:avLst/>
              <a:gdLst/>
              <a:ahLst/>
              <a:cxnLst/>
              <a:rect r="r" b="b" t="t" l="l"/>
              <a:pathLst>
                <a:path h="1068019" w="2101426">
                  <a:moveTo>
                    <a:pt x="0" y="0"/>
                  </a:moveTo>
                  <a:lnTo>
                    <a:pt x="2101426" y="0"/>
                  </a:lnTo>
                  <a:lnTo>
                    <a:pt x="2101426" y="1068018"/>
                  </a:lnTo>
                  <a:lnTo>
                    <a:pt x="0" y="1068018"/>
                  </a:lnTo>
                  <a:lnTo>
                    <a:pt x="0" y="0"/>
                  </a:lnTo>
                  <a:close/>
                </a:path>
              </a:pathLst>
            </a:custGeom>
            <a:blipFill>
              <a:blip r:embed="rId9"/>
              <a:stretch>
                <a:fillRect l="0" t="-158468" r="0" b="0"/>
              </a:stretch>
            </a:blipFill>
          </p:spPr>
        </p:sp>
      </p:grpSp>
      <p:sp>
        <p:nvSpPr>
          <p:cNvPr name="Freeform 39" id="39"/>
          <p:cNvSpPr/>
          <p:nvPr/>
        </p:nvSpPr>
        <p:spPr>
          <a:xfrm flipH="false" flipV="false" rot="0">
            <a:off x="190623" y="2835149"/>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10"/>
            <a:stretch>
              <a:fillRect l="0" t="0" r="0" b="0"/>
            </a:stretch>
          </a:blipFill>
        </p:spPr>
      </p:sp>
      <p:sp>
        <p:nvSpPr>
          <p:cNvPr name="TextBox 40" id="40"/>
          <p:cNvSpPr txBox="true"/>
          <p:nvPr/>
        </p:nvSpPr>
        <p:spPr>
          <a:xfrm rot="0">
            <a:off x="483283" y="1093953"/>
            <a:ext cx="6703521" cy="1061564"/>
          </a:xfrm>
          <a:prstGeom prst="rect">
            <a:avLst/>
          </a:prstGeom>
        </p:spPr>
        <p:txBody>
          <a:bodyPr anchor="t" rtlCol="false" tIns="0" lIns="0" bIns="0" rIns="0">
            <a:spAutoFit/>
          </a:bodyPr>
          <a:lstStyle/>
          <a:p>
            <a:pPr algn="ctr">
              <a:lnSpc>
                <a:spcPts val="8537"/>
              </a:lnSpc>
            </a:pPr>
            <a:r>
              <a:rPr lang="en-US" sz="6829">
                <a:solidFill>
                  <a:srgbClr val="CF480E"/>
                </a:solidFill>
                <a:latin typeface="TAN Nimbus"/>
                <a:ea typeface="TAN Nimbus"/>
                <a:cs typeface="TAN Nimbus"/>
                <a:sym typeface="TAN Nimbus"/>
              </a:rPr>
              <a:t>BOKBYTE</a:t>
            </a:r>
          </a:p>
        </p:txBody>
      </p:sp>
      <p:sp>
        <p:nvSpPr>
          <p:cNvPr name="TextBox 41" id="41"/>
          <p:cNvSpPr txBox="true"/>
          <p:nvPr/>
        </p:nvSpPr>
        <p:spPr>
          <a:xfrm rot="0">
            <a:off x="1305770" y="2197943"/>
            <a:ext cx="5358390" cy="427655"/>
          </a:xfrm>
          <a:prstGeom prst="rect">
            <a:avLst/>
          </a:prstGeom>
        </p:spPr>
        <p:txBody>
          <a:bodyPr anchor="t" rtlCol="false" tIns="0" lIns="0" bIns="0" rIns="0">
            <a:spAutoFit/>
          </a:bodyPr>
          <a:lstStyle/>
          <a:p>
            <a:pPr algn="ctr">
              <a:lnSpc>
                <a:spcPts val="3201"/>
              </a:lnSpc>
            </a:pPr>
            <a:r>
              <a:rPr lang="en-US" sz="2286">
                <a:solidFill>
                  <a:srgbClr val="0E2A32"/>
                </a:solidFill>
                <a:latin typeface="Luciole"/>
                <a:ea typeface="Luciole"/>
                <a:cs typeface="Luciole"/>
                <a:sym typeface="Luciole"/>
              </a:rPr>
              <a:t>Hitta Nästa Fantastiska Läsning</a:t>
            </a:r>
          </a:p>
        </p:txBody>
      </p:sp>
      <p:sp>
        <p:nvSpPr>
          <p:cNvPr name="TextBox 42" id="42"/>
          <p:cNvSpPr txBox="true"/>
          <p:nvPr/>
        </p:nvSpPr>
        <p:spPr>
          <a:xfrm rot="0">
            <a:off x="2438632" y="3385849"/>
            <a:ext cx="884688" cy="1027091"/>
          </a:xfrm>
          <a:prstGeom prst="rect">
            <a:avLst/>
          </a:prstGeom>
        </p:spPr>
        <p:txBody>
          <a:bodyPr anchor="t" rtlCol="false" tIns="0" lIns="0" bIns="0" rIns="0">
            <a:spAutoFit/>
          </a:bodyPr>
          <a:lstStyle/>
          <a:p>
            <a:pPr algn="ctr">
              <a:lnSpc>
                <a:spcPts val="3700"/>
              </a:lnSpc>
            </a:pPr>
            <a:r>
              <a:rPr lang="en-US" b="true" sz="3557">
                <a:solidFill>
                  <a:srgbClr val="F3E3D3"/>
                </a:solidFill>
                <a:latin typeface="Luciole Bold"/>
                <a:ea typeface="Luciole Bold"/>
                <a:cs typeface="Luciole Bold"/>
                <a:sym typeface="Luciole Bold"/>
              </a:rPr>
              <a:t>2024</a:t>
            </a:r>
          </a:p>
        </p:txBody>
      </p:sp>
      <p:sp>
        <p:nvSpPr>
          <p:cNvPr name="TextBox 43" id="43"/>
          <p:cNvSpPr txBox="true"/>
          <p:nvPr/>
        </p:nvSpPr>
        <p:spPr>
          <a:xfrm rot="0">
            <a:off x="4025939" y="3233615"/>
            <a:ext cx="3314313" cy="580625"/>
          </a:xfrm>
          <a:prstGeom prst="rect">
            <a:avLst/>
          </a:prstGeom>
        </p:spPr>
        <p:txBody>
          <a:bodyPr anchor="t" rtlCol="false" tIns="0" lIns="0" bIns="0" rIns="0">
            <a:spAutoFit/>
          </a:bodyPr>
          <a:lstStyle/>
          <a:p>
            <a:pPr algn="ctr">
              <a:lnSpc>
                <a:spcPts val="4225"/>
              </a:lnSpc>
            </a:pPr>
            <a:r>
              <a:rPr lang="en-US" sz="3018" b="true">
                <a:solidFill>
                  <a:srgbClr val="0E2A32"/>
                </a:solidFill>
                <a:latin typeface="Luciole Bold"/>
                <a:ea typeface="Luciole Bold"/>
                <a:cs typeface="Luciole Bold"/>
                <a:sym typeface="Luciole Bold"/>
              </a:rPr>
              <a:t>Månad /Datum</a:t>
            </a:r>
          </a:p>
        </p:txBody>
      </p:sp>
      <p:sp>
        <p:nvSpPr>
          <p:cNvPr name="TextBox 44" id="44"/>
          <p:cNvSpPr txBox="true"/>
          <p:nvPr/>
        </p:nvSpPr>
        <p:spPr>
          <a:xfrm rot="0">
            <a:off x="3984965" y="4042773"/>
            <a:ext cx="3403460" cy="528455"/>
          </a:xfrm>
          <a:prstGeom prst="rect">
            <a:avLst/>
          </a:prstGeom>
        </p:spPr>
        <p:txBody>
          <a:bodyPr anchor="t" rtlCol="false" tIns="0" lIns="0" bIns="0" rIns="0">
            <a:spAutoFit/>
          </a:bodyPr>
          <a:lstStyle/>
          <a:p>
            <a:pPr algn="ctr">
              <a:lnSpc>
                <a:spcPts val="3945"/>
              </a:lnSpc>
            </a:pPr>
            <a:r>
              <a:rPr lang="en-US" sz="2818" b="true">
                <a:solidFill>
                  <a:srgbClr val="0E2A32"/>
                </a:solidFill>
                <a:latin typeface="Luciole Bold"/>
                <a:ea typeface="Luciole Bold"/>
                <a:cs typeface="Luciole Bold"/>
                <a:sym typeface="Luciole Bold"/>
              </a:rPr>
              <a:t>PLATS</a:t>
            </a:r>
          </a:p>
        </p:txBody>
      </p:sp>
      <p:sp>
        <p:nvSpPr>
          <p:cNvPr name="TextBox 45" id="45"/>
          <p:cNvSpPr txBox="true"/>
          <p:nvPr/>
        </p:nvSpPr>
        <p:spPr>
          <a:xfrm rot="0">
            <a:off x="-152531" y="5271489"/>
            <a:ext cx="7504956" cy="563948"/>
          </a:xfrm>
          <a:prstGeom prst="rect">
            <a:avLst/>
          </a:prstGeom>
        </p:spPr>
        <p:txBody>
          <a:bodyPr anchor="t" rtlCol="false" tIns="0" lIns="0" bIns="0" rIns="0">
            <a:spAutoFit/>
          </a:bodyPr>
          <a:lstStyle/>
          <a:p>
            <a:pPr algn="ctr">
              <a:lnSpc>
                <a:spcPts val="4619"/>
              </a:lnSpc>
            </a:pPr>
            <a:r>
              <a:rPr lang="en-US" sz="3299" b="true">
                <a:solidFill>
                  <a:srgbClr val="000000"/>
                </a:solidFill>
                <a:latin typeface="Canva Sans Bold"/>
                <a:ea typeface="Canva Sans Bold"/>
                <a:cs typeface="Canva Sans Bold"/>
                <a:sym typeface="Canva Sans Bold"/>
              </a:rPr>
              <a:t>SÅ HÄR FUNGERAR DET</a:t>
            </a:r>
          </a:p>
        </p:txBody>
      </p:sp>
      <p:sp>
        <p:nvSpPr>
          <p:cNvPr name="TextBox 46" id="46"/>
          <p:cNvSpPr txBox="true"/>
          <p:nvPr/>
        </p:nvSpPr>
        <p:spPr>
          <a:xfrm rot="0">
            <a:off x="1557761" y="551028"/>
            <a:ext cx="4554565" cy="466659"/>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BOK BASAR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91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3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948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228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9503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10269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206567"/>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SWAP TICKETS</a:t>
            </a:r>
          </a:p>
        </p:txBody>
      </p:sp>
      <p:sp>
        <p:nvSpPr>
          <p:cNvPr name="Freeform 27" id="27"/>
          <p:cNvSpPr/>
          <p:nvPr/>
        </p:nvSpPr>
        <p:spPr>
          <a:xfrm flipH="false" flipV="false" rot="0">
            <a:off x="3481931" y="11719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3481931" y="52865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6009650"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8556" y="1206567"/>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17916"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58794" y="3239528"/>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015345"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02089"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5978556" y="7491426"/>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481931" y="7503117"/>
            <a:ext cx="737631" cy="737631"/>
          </a:xfrm>
          <a:custGeom>
            <a:avLst/>
            <a:gdLst/>
            <a:ahLst/>
            <a:cxnLst/>
            <a:rect r="r" b="b" t="t" l="l"/>
            <a:pathLst>
              <a:path h="737631" w="737631">
                <a:moveTo>
                  <a:pt x="0" y="0"/>
                </a:moveTo>
                <a:lnTo>
                  <a:pt x="737631" y="0"/>
                </a:lnTo>
                <a:lnTo>
                  <a:pt x="737631"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58794" y="7452025"/>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58794"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511623"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86556" y="9375693"/>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970162"/>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490339"/>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14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00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76306"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5424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8895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6329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0896"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SWAP TICKETS</a:t>
            </a:r>
          </a:p>
        </p:txBody>
      </p:sp>
      <p:sp>
        <p:nvSpPr>
          <p:cNvPr name="Freeform 27" id="27"/>
          <p:cNvSpPr/>
          <p:nvPr/>
        </p:nvSpPr>
        <p:spPr>
          <a:xfrm flipH="false" flipV="false" rot="0">
            <a:off x="3475388"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93900" y="1135667"/>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75388"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7245"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75388"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00896" y="9317919"/>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77245"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45697"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00896" y="731737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5993900"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445697"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00896" y="5237126"/>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827755" y="316744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42321"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723836"/>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244014"/>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78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62934"/>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5211"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17476" y="69516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58625"/>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2631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27197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73949"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9179" y="1103773"/>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SWAP TICKETS</a:t>
            </a:r>
          </a:p>
        </p:txBody>
      </p:sp>
      <p:sp>
        <p:nvSpPr>
          <p:cNvPr name="Freeform 27" id="27"/>
          <p:cNvSpPr/>
          <p:nvPr/>
        </p:nvSpPr>
        <p:spPr>
          <a:xfrm flipH="false" flipV="false" rot="0">
            <a:off x="3368990" y="3196860"/>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818598" y="9264159"/>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5899019" y="928253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12400" y="926348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756000"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07909" y="1165561"/>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97292" y="5214809"/>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428" y="7285570"/>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443495" y="7306094"/>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858794" y="731561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532122" y="5195922"/>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5910428" y="521480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41522"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18428" y="1210531"/>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54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95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3600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36000" y="8828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769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39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769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803847"/>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83761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769043"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0023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7326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69043"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SWAP TICKETS</a:t>
            </a:r>
          </a:p>
        </p:txBody>
      </p:sp>
      <p:sp>
        <p:nvSpPr>
          <p:cNvPr name="Freeform 27" id="27"/>
          <p:cNvSpPr/>
          <p:nvPr/>
        </p:nvSpPr>
        <p:spPr>
          <a:xfrm flipH="false" flipV="false" rot="0">
            <a:off x="817684"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32250"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29316" y="528475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858794"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32250"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29316"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6334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29316"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58794" y="7347709"/>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399625"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63344"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3429316"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63344" y="934626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58794"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06721" y="8561328"/>
            <a:ext cx="1066046" cy="153895"/>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5756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5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75560"/>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75560"/>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6981211"/>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2952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795670"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SWAP TICKETS</a:t>
            </a:r>
          </a:p>
        </p:txBody>
      </p:sp>
      <p:sp>
        <p:nvSpPr>
          <p:cNvPr name="Freeform 27" id="27"/>
          <p:cNvSpPr/>
          <p:nvPr/>
        </p:nvSpPr>
        <p:spPr>
          <a:xfrm flipH="false" flipV="false" rot="0">
            <a:off x="3443302"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77245"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79567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43302"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4133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33769"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3413611" y="5134451"/>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236"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33769" y="7209287"/>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517181" y="7209287"/>
            <a:ext cx="874271" cy="874271"/>
          </a:xfrm>
          <a:custGeom>
            <a:avLst/>
            <a:gdLst/>
            <a:ahLst/>
            <a:cxnLst/>
            <a:rect r="r" b="b" t="t" l="l"/>
            <a:pathLst>
              <a:path h="874271" w="874271">
                <a:moveTo>
                  <a:pt x="0" y="0"/>
                </a:moveTo>
                <a:lnTo>
                  <a:pt x="874270" y="0"/>
                </a:lnTo>
                <a:lnTo>
                  <a:pt x="874270"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29729" y="72286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33769"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443302" y="919774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10236"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0"/>
        </a:solidFill>
      </p:bgPr>
    </p:bg>
    <p:spTree>
      <p:nvGrpSpPr>
        <p:cNvPr id="1" name=""/>
        <p:cNvGrpSpPr/>
        <p:nvPr/>
      </p:nvGrpSpPr>
      <p:grpSpPr>
        <a:xfrm>
          <a:off x="0" y="0"/>
          <a:ext cx="0" cy="0"/>
          <a:chOff x="0" y="0"/>
          <a:chExt cx="0" cy="0"/>
        </a:xfrm>
      </p:grpSpPr>
      <p:sp>
        <p:nvSpPr>
          <p:cNvPr name="Freeform 2" id="2"/>
          <p:cNvSpPr/>
          <p:nvPr/>
        </p:nvSpPr>
        <p:spPr>
          <a:xfrm flipH="true" flipV="true" rot="0">
            <a:off x="631879" y="9663743"/>
            <a:ext cx="1982243" cy="1987212"/>
          </a:xfrm>
          <a:custGeom>
            <a:avLst/>
            <a:gdLst/>
            <a:ahLst/>
            <a:cxnLst/>
            <a:rect r="r" b="b" t="t" l="l"/>
            <a:pathLst>
              <a:path h="1987212" w="1982243">
                <a:moveTo>
                  <a:pt x="1982243" y="1987211"/>
                </a:moveTo>
                <a:lnTo>
                  <a:pt x="0" y="1987211"/>
                </a:lnTo>
                <a:lnTo>
                  <a:pt x="0" y="0"/>
                </a:lnTo>
                <a:lnTo>
                  <a:pt x="1982243" y="0"/>
                </a:lnTo>
                <a:lnTo>
                  <a:pt x="1982243" y="198721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99971" y="7144722"/>
            <a:ext cx="5074339" cy="4686844"/>
          </a:xfrm>
          <a:custGeom>
            <a:avLst/>
            <a:gdLst/>
            <a:ahLst/>
            <a:cxnLst/>
            <a:rect r="r" b="b" t="t" l="l"/>
            <a:pathLst>
              <a:path h="4686844" w="5074339">
                <a:moveTo>
                  <a:pt x="0" y="0"/>
                </a:moveTo>
                <a:lnTo>
                  <a:pt x="5074339" y="0"/>
                </a:lnTo>
                <a:lnTo>
                  <a:pt x="5074339" y="4686844"/>
                </a:lnTo>
                <a:lnTo>
                  <a:pt x="0" y="46868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470866" y="7681874"/>
            <a:ext cx="3331994" cy="3259296"/>
          </a:xfrm>
          <a:custGeom>
            <a:avLst/>
            <a:gdLst/>
            <a:ahLst/>
            <a:cxnLst/>
            <a:rect r="r" b="b" t="t" l="l"/>
            <a:pathLst>
              <a:path h="3259296" w="3331994">
                <a:moveTo>
                  <a:pt x="3331994" y="0"/>
                </a:moveTo>
                <a:lnTo>
                  <a:pt x="0" y="0"/>
                </a:lnTo>
                <a:lnTo>
                  <a:pt x="0" y="3259296"/>
                </a:lnTo>
                <a:lnTo>
                  <a:pt x="3331994" y="3259296"/>
                </a:lnTo>
                <a:lnTo>
                  <a:pt x="333199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23935" y="9389693"/>
            <a:ext cx="1512000" cy="548100"/>
          </a:xfrm>
          <a:custGeom>
            <a:avLst/>
            <a:gdLst/>
            <a:ahLst/>
            <a:cxnLst/>
            <a:rect r="r" b="b" t="t" l="l"/>
            <a:pathLst>
              <a:path h="548100" w="1512000">
                <a:moveTo>
                  <a:pt x="0" y="0"/>
                </a:moveTo>
                <a:lnTo>
                  <a:pt x="1512000" y="0"/>
                </a:lnTo>
                <a:lnTo>
                  <a:pt x="1512000" y="548100"/>
                </a:lnTo>
                <a:lnTo>
                  <a:pt x="0" y="5481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732832" y="9136841"/>
            <a:ext cx="963757" cy="349362"/>
          </a:xfrm>
          <a:custGeom>
            <a:avLst/>
            <a:gdLst/>
            <a:ahLst/>
            <a:cxnLst/>
            <a:rect r="r" b="b" t="t" l="l"/>
            <a:pathLst>
              <a:path h="349362" w="963757">
                <a:moveTo>
                  <a:pt x="0" y="0"/>
                </a:moveTo>
                <a:lnTo>
                  <a:pt x="963757" y="0"/>
                </a:lnTo>
                <a:lnTo>
                  <a:pt x="963757" y="349362"/>
                </a:lnTo>
                <a:lnTo>
                  <a:pt x="0" y="3493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5970148" y="-619202"/>
            <a:ext cx="1804162" cy="1804162"/>
          </a:xfrm>
          <a:custGeom>
            <a:avLst/>
            <a:gdLst/>
            <a:ahLst/>
            <a:cxnLst/>
            <a:rect r="r" b="b" t="t" l="l"/>
            <a:pathLst>
              <a:path h="1804162" w="1804162">
                <a:moveTo>
                  <a:pt x="0" y="0"/>
                </a:moveTo>
                <a:lnTo>
                  <a:pt x="1804162" y="0"/>
                </a:lnTo>
                <a:lnTo>
                  <a:pt x="1804162" y="1804162"/>
                </a:lnTo>
                <a:lnTo>
                  <a:pt x="0" y="18041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8" id="8"/>
          <p:cNvGrpSpPr/>
          <p:nvPr/>
        </p:nvGrpSpPr>
        <p:grpSpPr>
          <a:xfrm rot="0">
            <a:off x="198967" y="5520588"/>
            <a:ext cx="2131952" cy="482374"/>
            <a:chOff x="0" y="0"/>
            <a:chExt cx="764044" cy="172872"/>
          </a:xfrm>
        </p:grpSpPr>
        <p:sp>
          <p:nvSpPr>
            <p:cNvPr name="Freeform 9" id="9"/>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0" id="10"/>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NOVELLER</a:t>
              </a:r>
            </a:p>
          </p:txBody>
        </p:sp>
      </p:grpSp>
      <p:grpSp>
        <p:nvGrpSpPr>
          <p:cNvPr name="Group 11" id="11"/>
          <p:cNvGrpSpPr/>
          <p:nvPr/>
        </p:nvGrpSpPr>
        <p:grpSpPr>
          <a:xfrm rot="0">
            <a:off x="198967" y="6177343"/>
            <a:ext cx="2131952" cy="482374"/>
            <a:chOff x="0" y="0"/>
            <a:chExt cx="764044" cy="172872"/>
          </a:xfrm>
        </p:grpSpPr>
        <p:sp>
          <p:nvSpPr>
            <p:cNvPr name="Freeform 12" id="12"/>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3" id="13"/>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ORDBOK</a:t>
              </a:r>
            </a:p>
          </p:txBody>
        </p:sp>
      </p:grpSp>
      <p:grpSp>
        <p:nvGrpSpPr>
          <p:cNvPr name="Group 14" id="14"/>
          <p:cNvGrpSpPr/>
          <p:nvPr/>
        </p:nvGrpSpPr>
        <p:grpSpPr>
          <a:xfrm rot="0">
            <a:off x="2436358" y="5520588"/>
            <a:ext cx="2131952" cy="482374"/>
            <a:chOff x="0" y="0"/>
            <a:chExt cx="764044" cy="172872"/>
          </a:xfrm>
        </p:grpSpPr>
        <p:sp>
          <p:nvSpPr>
            <p:cNvPr name="Freeform 15" id="15"/>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6" id="16"/>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BARNBÖCKER</a:t>
              </a:r>
            </a:p>
          </p:txBody>
        </p:sp>
      </p:grpSp>
      <p:grpSp>
        <p:nvGrpSpPr>
          <p:cNvPr name="Group 17" id="17"/>
          <p:cNvGrpSpPr/>
          <p:nvPr/>
        </p:nvGrpSpPr>
        <p:grpSpPr>
          <a:xfrm rot="0">
            <a:off x="2436358" y="6177343"/>
            <a:ext cx="2131952" cy="482374"/>
            <a:chOff x="0" y="0"/>
            <a:chExt cx="764044" cy="172872"/>
          </a:xfrm>
        </p:grpSpPr>
        <p:sp>
          <p:nvSpPr>
            <p:cNvPr name="Freeform 18" id="18"/>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9" id="19"/>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MAGASIN</a:t>
              </a:r>
            </a:p>
          </p:txBody>
        </p:sp>
      </p:grpSp>
      <p:grpSp>
        <p:nvGrpSpPr>
          <p:cNvPr name="Group 20" id="20"/>
          <p:cNvGrpSpPr/>
          <p:nvPr/>
        </p:nvGrpSpPr>
        <p:grpSpPr>
          <a:xfrm rot="0">
            <a:off x="4673085" y="5520588"/>
            <a:ext cx="2131952" cy="482374"/>
            <a:chOff x="0" y="0"/>
            <a:chExt cx="764044" cy="172872"/>
          </a:xfrm>
        </p:grpSpPr>
        <p:sp>
          <p:nvSpPr>
            <p:cNvPr name="Freeform 21" id="21"/>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22" id="22"/>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ENCYKLOPEDIER</a:t>
              </a:r>
            </a:p>
          </p:txBody>
        </p:sp>
      </p:grpSp>
      <p:sp>
        <p:nvSpPr>
          <p:cNvPr name="AutoShape 23" id="23"/>
          <p:cNvSpPr/>
          <p:nvPr/>
        </p:nvSpPr>
        <p:spPr>
          <a:xfrm>
            <a:off x="232065" y="5207973"/>
            <a:ext cx="6539873" cy="0"/>
          </a:xfrm>
          <a:prstGeom prst="line">
            <a:avLst/>
          </a:prstGeom>
          <a:ln cap="flat" w="19050">
            <a:solidFill>
              <a:srgbClr val="000000"/>
            </a:solidFill>
            <a:prstDash val="solid"/>
            <a:headEnd type="none" len="sm" w="sm"/>
            <a:tailEnd type="none" len="sm" w="sm"/>
          </a:ln>
        </p:spPr>
      </p:sp>
      <p:sp>
        <p:nvSpPr>
          <p:cNvPr name="Freeform 24" id="24"/>
          <p:cNvSpPr/>
          <p:nvPr/>
        </p:nvSpPr>
        <p:spPr>
          <a:xfrm flipH="false" flipV="false" rot="0">
            <a:off x="2576288" y="9387706"/>
            <a:ext cx="569679" cy="569679"/>
          </a:xfrm>
          <a:custGeom>
            <a:avLst/>
            <a:gdLst/>
            <a:ahLst/>
            <a:cxnLst/>
            <a:rect r="r" b="b" t="t" l="l"/>
            <a:pathLst>
              <a:path h="569679" w="569679">
                <a:moveTo>
                  <a:pt x="0" y="0"/>
                </a:moveTo>
                <a:lnTo>
                  <a:pt x="569679" y="0"/>
                </a:lnTo>
                <a:lnTo>
                  <a:pt x="569679" y="569678"/>
                </a:lnTo>
                <a:lnTo>
                  <a:pt x="0" y="5696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76142" y="2339829"/>
            <a:ext cx="547367" cy="547367"/>
          </a:xfrm>
          <a:custGeom>
            <a:avLst/>
            <a:gdLst/>
            <a:ahLst/>
            <a:cxnLst/>
            <a:rect r="r" b="b" t="t" l="l"/>
            <a:pathLst>
              <a:path h="547367" w="547367">
                <a:moveTo>
                  <a:pt x="0" y="0"/>
                </a:moveTo>
                <a:lnTo>
                  <a:pt x="547367" y="0"/>
                </a:lnTo>
                <a:lnTo>
                  <a:pt x="547367" y="547368"/>
                </a:lnTo>
                <a:lnTo>
                  <a:pt x="0" y="54736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6" id="26"/>
          <p:cNvSpPr txBox="true"/>
          <p:nvPr/>
        </p:nvSpPr>
        <p:spPr>
          <a:xfrm rot="0">
            <a:off x="1405308" y="1585476"/>
            <a:ext cx="5478423" cy="700499"/>
          </a:xfrm>
          <a:prstGeom prst="rect">
            <a:avLst/>
          </a:prstGeom>
        </p:spPr>
        <p:txBody>
          <a:bodyPr anchor="t" rtlCol="false" tIns="0" lIns="0" bIns="0" rIns="0">
            <a:spAutoFit/>
          </a:bodyPr>
          <a:lstStyle/>
          <a:p>
            <a:pPr algn="r">
              <a:lnSpc>
                <a:spcPts val="5333"/>
              </a:lnSpc>
            </a:pPr>
            <a:r>
              <a:rPr lang="en-US" sz="5079" spc="-126">
                <a:solidFill>
                  <a:srgbClr val="000000"/>
                </a:solidFill>
                <a:latin typeface="Gagalin"/>
                <a:ea typeface="Gagalin"/>
                <a:cs typeface="Gagalin"/>
                <a:sym typeface="Gagalin"/>
              </a:rPr>
              <a:t>Donera dina böcker</a:t>
            </a:r>
          </a:p>
        </p:txBody>
      </p:sp>
      <p:sp>
        <p:nvSpPr>
          <p:cNvPr name="TextBox 27" id="27"/>
          <p:cNvSpPr txBox="true"/>
          <p:nvPr/>
        </p:nvSpPr>
        <p:spPr>
          <a:xfrm rot="0">
            <a:off x="1696589" y="2282679"/>
            <a:ext cx="5026679" cy="1092444"/>
          </a:xfrm>
          <a:prstGeom prst="rect">
            <a:avLst/>
          </a:prstGeom>
        </p:spPr>
        <p:txBody>
          <a:bodyPr anchor="t" rtlCol="false" tIns="0" lIns="0" bIns="0" rIns="0">
            <a:spAutoFit/>
          </a:bodyPr>
          <a:lstStyle/>
          <a:p>
            <a:pPr algn="ctr">
              <a:lnSpc>
                <a:spcPts val="2225"/>
              </a:lnSpc>
            </a:pPr>
            <a:r>
              <a:rPr lang="en-US" sz="1399">
                <a:solidFill>
                  <a:srgbClr val="000000"/>
                </a:solidFill>
                <a:latin typeface="DM Sans"/>
                <a:ea typeface="DM Sans"/>
                <a:cs typeface="DM Sans"/>
                <a:sym typeface="DM Sans"/>
              </a:rPr>
              <a:t>VAR EN DEL AV DETTA OTROLIGA BIDRAG TILL LÄRANDE, TILLVÄXT OCH INSPIRATION FÖR ALLA.</a:t>
            </a:r>
          </a:p>
          <a:p>
            <a:pPr algn="ctr">
              <a:lnSpc>
                <a:spcPts val="2225"/>
              </a:lnSpc>
            </a:pPr>
            <a:r>
              <a:rPr lang="en-US" sz="1399">
                <a:solidFill>
                  <a:srgbClr val="000000"/>
                </a:solidFill>
                <a:latin typeface="DM Sans"/>
                <a:ea typeface="DM Sans"/>
                <a:cs typeface="DM Sans"/>
                <a:sym typeface="DM Sans"/>
              </a:rPr>
              <a:t>Donera dina gamla, begagnade eller redan lästa böcker.</a:t>
            </a:r>
            <a:r>
              <a:rPr lang="en-US" sz="1399">
                <a:solidFill>
                  <a:srgbClr val="000000"/>
                </a:solidFill>
                <a:latin typeface="DM Sans"/>
                <a:ea typeface="DM Sans"/>
                <a:cs typeface="DM Sans"/>
                <a:sym typeface="DM Sans"/>
              </a:rPr>
              <a:t>S.</a:t>
            </a:r>
          </a:p>
        </p:txBody>
      </p:sp>
      <p:sp>
        <p:nvSpPr>
          <p:cNvPr name="TextBox 28" id="28"/>
          <p:cNvSpPr txBox="true"/>
          <p:nvPr/>
        </p:nvSpPr>
        <p:spPr>
          <a:xfrm rot="0">
            <a:off x="104521" y="6846018"/>
            <a:ext cx="2471768" cy="540126"/>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LÄMNA IN PÅ FÖLJANDE PLATSER</a:t>
            </a:r>
          </a:p>
        </p:txBody>
      </p:sp>
      <p:sp>
        <p:nvSpPr>
          <p:cNvPr name="TextBox 29" id="29"/>
          <p:cNvSpPr txBox="true"/>
          <p:nvPr/>
        </p:nvSpPr>
        <p:spPr>
          <a:xfrm rot="0">
            <a:off x="2576288" y="6846018"/>
            <a:ext cx="1840801" cy="263967"/>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ARBETSTID:</a:t>
            </a:r>
          </a:p>
        </p:txBody>
      </p:sp>
      <p:sp>
        <p:nvSpPr>
          <p:cNvPr name="TextBox 30" id="30"/>
          <p:cNvSpPr txBox="true"/>
          <p:nvPr/>
        </p:nvSpPr>
        <p:spPr>
          <a:xfrm rot="0">
            <a:off x="232065" y="7474597"/>
            <a:ext cx="2344223" cy="263967"/>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Adress</a:t>
            </a:r>
          </a:p>
        </p:txBody>
      </p:sp>
      <p:sp>
        <p:nvSpPr>
          <p:cNvPr name="TextBox 31" id="31"/>
          <p:cNvSpPr txBox="true"/>
          <p:nvPr/>
        </p:nvSpPr>
        <p:spPr>
          <a:xfrm rot="0">
            <a:off x="2727310" y="7087572"/>
            <a:ext cx="1255841" cy="264033"/>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10 AM - 4 PM</a:t>
            </a:r>
          </a:p>
        </p:txBody>
      </p:sp>
      <p:sp>
        <p:nvSpPr>
          <p:cNvPr name="Freeform 32" id="32"/>
          <p:cNvSpPr/>
          <p:nvPr/>
        </p:nvSpPr>
        <p:spPr>
          <a:xfrm flipH="false" flipV="false" rot="0">
            <a:off x="-141550" y="13799"/>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14"/>
            <a:stretch>
              <a:fillRect l="0" t="0" r="0" b="0"/>
            </a:stretch>
          </a:blipFill>
        </p:spPr>
      </p:sp>
      <p:grpSp>
        <p:nvGrpSpPr>
          <p:cNvPr name="Group 33" id="33"/>
          <p:cNvGrpSpPr/>
          <p:nvPr/>
        </p:nvGrpSpPr>
        <p:grpSpPr>
          <a:xfrm rot="0">
            <a:off x="2436358" y="3523638"/>
            <a:ext cx="1824300" cy="1299525"/>
            <a:chOff x="0" y="0"/>
            <a:chExt cx="2432401" cy="1732700"/>
          </a:xfrm>
        </p:grpSpPr>
        <p:sp>
          <p:nvSpPr>
            <p:cNvPr name="Freeform 34" id="34"/>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15"/>
              <a:stretch>
                <a:fillRect l="0" t="0" r="-16150" b="0"/>
              </a:stretch>
            </a:blipFill>
          </p:spPr>
        </p:sp>
        <p:sp>
          <p:nvSpPr>
            <p:cNvPr name="Freeform 35" id="35"/>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6"/>
              <a:stretch>
                <a:fillRect l="0" t="-158468" r="0" b="0"/>
              </a:stretch>
            </a:blipFill>
          </p:spPr>
        </p:sp>
      </p:grpSp>
      <p:sp>
        <p:nvSpPr>
          <p:cNvPr name="TextBox 36" id="36"/>
          <p:cNvSpPr txBox="true"/>
          <p:nvPr/>
        </p:nvSpPr>
        <p:spPr>
          <a:xfrm rot="0">
            <a:off x="1404177" y="754698"/>
            <a:ext cx="4554565" cy="466659"/>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BOK BASAR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4"/>
            <a:stretch>
              <a:fillRect l="0" t="0" r="0" b="0"/>
            </a:stretch>
          </a:blipFill>
        </p:spPr>
      </p:sp>
      <p:sp>
        <p:nvSpPr>
          <p:cNvPr name="TextBox 4" id="4"/>
          <p:cNvSpPr txBox="true"/>
          <p:nvPr/>
        </p:nvSpPr>
        <p:spPr>
          <a:xfrm rot="0">
            <a:off x="2568482" y="9827157"/>
            <a:ext cx="4658534" cy="537078"/>
          </a:xfrm>
          <a:prstGeom prst="rect">
            <a:avLst/>
          </a:prstGeom>
        </p:spPr>
        <p:txBody>
          <a:bodyPr anchor="t" rtlCol="false" tIns="0" lIns="0" bIns="0" rIns="0">
            <a:spAutoFit/>
          </a:bodyPr>
          <a:lstStyle/>
          <a:p>
            <a:pPr algn="just" marL="0" indent="0" lvl="0">
              <a:lnSpc>
                <a:spcPts val="1116"/>
              </a:lnSpc>
            </a:pPr>
            <a:r>
              <a:rPr lang="en-US" sz="850" spc="-10">
                <a:solidFill>
                  <a:srgbClr val="000000"/>
                </a:solidFill>
                <a:latin typeface="IBM Plex Sans"/>
                <a:ea typeface="IBM Plex Sans"/>
                <a:cs typeface="IBM Plex Sans"/>
                <a:sym typeface="IBM Plex Sans"/>
              </a:rPr>
              <a:t>Finansieras av Europeiska unionen. Åsikter och åsikter som uttrycks är dock endast författarens/författarnas och återspeglar inte nödvändigtvis de från Europeiska unionen eller Europeiska verkställande organet för utbildning och kultur (EACEA). Varken Europeiska unionen eller EACEA kan hållas ansvariga för dem. </a:t>
            </a:r>
          </a:p>
        </p:txBody>
      </p:sp>
      <p:sp>
        <p:nvSpPr>
          <p:cNvPr name="TextBox 5" id="5"/>
          <p:cNvSpPr txBox="true"/>
          <p:nvPr/>
        </p:nvSpPr>
        <p:spPr>
          <a:xfrm rot="0">
            <a:off x="1502717" y="7464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Semi-Bold"/>
                <a:ea typeface="Hatton Semi-Bold"/>
                <a:cs typeface="Hatton Semi-Bold"/>
                <a:sym typeface="Hatton Semi-Bold"/>
              </a:rPr>
              <a:t>Innehåll</a:t>
            </a:r>
          </a:p>
        </p:txBody>
      </p:sp>
      <p:sp>
        <p:nvSpPr>
          <p:cNvPr name="TextBox 6" id="6"/>
          <p:cNvSpPr txBox="true"/>
          <p:nvPr/>
        </p:nvSpPr>
        <p:spPr>
          <a:xfrm rot="0">
            <a:off x="1877079" y="2301288"/>
            <a:ext cx="5338480" cy="5460492"/>
          </a:xfrm>
          <a:prstGeom prst="rect">
            <a:avLst/>
          </a:prstGeom>
        </p:spPr>
        <p:txBody>
          <a:bodyPr anchor="t" rtlCol="false" tIns="0" lIns="0" bIns="0" rIns="0">
            <a:spAutoFit/>
          </a:bodyPr>
          <a:lstStyle/>
          <a:p>
            <a:pPr algn="l">
              <a:lnSpc>
                <a:spcPts val="1944"/>
              </a:lnSpc>
            </a:pPr>
            <a:r>
              <a:rPr lang="en-US" sz="1200" b="true">
                <a:solidFill>
                  <a:srgbClr val="000000"/>
                </a:solidFill>
                <a:latin typeface="Canva Sans Bold"/>
                <a:ea typeface="Canva Sans Bold"/>
                <a:cs typeface="Canva Sans Bold"/>
                <a:sym typeface="Canva Sans Bold"/>
              </a:rPr>
              <a:t>ALLMÄNNA DOKUMENT OCH MALLAR</a:t>
            </a:r>
          </a:p>
          <a:p>
            <a:pPr algn="l">
              <a:lnSpc>
                <a:spcPts val="1944"/>
              </a:lnSpc>
            </a:pPr>
            <a:r>
              <a:rPr lang="en-US" sz="1200">
                <a:solidFill>
                  <a:srgbClr val="000000"/>
                </a:solidFill>
                <a:latin typeface="Canva Sans"/>
                <a:ea typeface="Canva Sans"/>
                <a:cs typeface="Canva Sans"/>
                <a:sym typeface="Canva Sans"/>
              </a:rPr>
              <a:t>       Att skapa en effektiv handlingsplan</a:t>
            </a:r>
          </a:p>
          <a:p>
            <a:pPr algn="l">
              <a:lnSpc>
                <a:spcPts val="1944"/>
              </a:lnSpc>
            </a:pPr>
            <a:r>
              <a:rPr lang="en-US" sz="1200">
                <a:solidFill>
                  <a:srgbClr val="000000"/>
                </a:solidFill>
                <a:latin typeface="Canva Sans"/>
                <a:ea typeface="Canva Sans"/>
                <a:cs typeface="Canva Sans"/>
                <a:sym typeface="Canva Sans"/>
              </a:rPr>
              <a:t>       Anmälningsformulär</a:t>
            </a:r>
          </a:p>
          <a:p>
            <a:pPr algn="l">
              <a:lnSpc>
                <a:spcPts val="1944"/>
              </a:lnSpc>
            </a:pPr>
            <a:r>
              <a:rPr lang="en-US" sz="1200">
                <a:solidFill>
                  <a:srgbClr val="000000"/>
                </a:solidFill>
                <a:latin typeface="Canva Sans"/>
                <a:ea typeface="Canva Sans"/>
                <a:cs typeface="Canva Sans"/>
                <a:sym typeface="Canva Sans"/>
              </a:rPr>
              <a:t>       Måste ha på den gröna temadagen</a:t>
            </a:r>
          </a:p>
          <a:p>
            <a:pPr algn="l">
              <a:lnSpc>
                <a:spcPts val="1944"/>
              </a:lnSpc>
            </a:pPr>
            <a:r>
              <a:rPr lang="en-US" sz="1200">
                <a:solidFill>
                  <a:srgbClr val="000000"/>
                </a:solidFill>
                <a:latin typeface="Canva Sans"/>
                <a:ea typeface="Canva Sans"/>
                <a:cs typeface="Canva Sans"/>
                <a:sym typeface="Canva Sans"/>
              </a:rPr>
              <a:t>       Att-göra-lista för den gröna temadagen</a:t>
            </a:r>
          </a:p>
          <a:p>
            <a:pPr algn="l">
              <a:lnSpc>
                <a:spcPts val="1944"/>
              </a:lnSpc>
            </a:pPr>
            <a:r>
              <a:rPr lang="en-US" sz="1200">
                <a:solidFill>
                  <a:srgbClr val="000000"/>
                </a:solidFill>
                <a:latin typeface="Canva Sans"/>
                <a:ea typeface="Canva Sans"/>
                <a:cs typeface="Canva Sans"/>
                <a:sym typeface="Canva Sans"/>
              </a:rPr>
              <a:t>       Utgiftsspårare</a:t>
            </a:r>
          </a:p>
          <a:p>
            <a:pPr algn="l">
              <a:lnSpc>
                <a:spcPts val="1944"/>
              </a:lnSpc>
            </a:pPr>
            <a:r>
              <a:rPr lang="en-US" sz="1200">
                <a:solidFill>
                  <a:srgbClr val="000000"/>
                </a:solidFill>
                <a:latin typeface="Canva Sans"/>
                <a:ea typeface="Canva Sans"/>
                <a:cs typeface="Canva Sans"/>
                <a:sym typeface="Canva Sans"/>
              </a:rPr>
              <a:t>       E-postmall för hedersgäst</a:t>
            </a:r>
          </a:p>
          <a:p>
            <a:pPr algn="l">
              <a:lnSpc>
                <a:spcPts val="1944"/>
              </a:lnSpc>
            </a:pPr>
            <a:r>
              <a:rPr lang="en-US" sz="1200" b="true">
                <a:solidFill>
                  <a:srgbClr val="000000"/>
                </a:solidFill>
                <a:latin typeface="Canva Sans Bold"/>
                <a:ea typeface="Canva Sans Bold"/>
                <a:cs typeface="Canva Sans Bold"/>
                <a:sym typeface="Canva Sans Bold"/>
              </a:rPr>
              <a:t>Bok Basar</a:t>
            </a:r>
          </a:p>
          <a:p>
            <a:pPr algn="l">
              <a:lnSpc>
                <a:spcPts val="1944"/>
              </a:lnSpc>
            </a:pPr>
            <a:r>
              <a:rPr lang="en-US" sz="1200" b="true">
                <a:solidFill>
                  <a:srgbClr val="000000"/>
                </a:solidFill>
                <a:latin typeface="Canva Sans Bold"/>
                <a:ea typeface="Canva Sans Bold"/>
                <a:cs typeface="Canva Sans Bold"/>
                <a:sym typeface="Canva Sans Bold"/>
              </a:rPr>
              <a:t>Klädbytardag</a:t>
            </a:r>
          </a:p>
          <a:p>
            <a:pPr algn="l">
              <a:lnSpc>
                <a:spcPts val="1944"/>
              </a:lnSpc>
            </a:pPr>
            <a:r>
              <a:rPr lang="en-US" sz="1200" b="true">
                <a:solidFill>
                  <a:srgbClr val="000000"/>
                </a:solidFill>
                <a:latin typeface="Canva Sans Bold"/>
                <a:ea typeface="Canva Sans Bold"/>
                <a:cs typeface="Canva Sans Bold"/>
                <a:sym typeface="Canva Sans Bold"/>
              </a:rPr>
              <a:t>Gemenskapens trädgårdsdag</a:t>
            </a:r>
          </a:p>
          <a:p>
            <a:pPr algn="l">
              <a:lnSpc>
                <a:spcPts val="1944"/>
              </a:lnSpc>
            </a:pPr>
            <a:r>
              <a:rPr lang="en-US" sz="1200" b="true">
                <a:solidFill>
                  <a:srgbClr val="000000"/>
                </a:solidFill>
                <a:latin typeface="Canva Sans Bold"/>
                <a:ea typeface="Canva Sans Bold"/>
                <a:cs typeface="Canva Sans Bold"/>
                <a:sym typeface="Canva Sans Bold"/>
              </a:rPr>
              <a:t>Gemenskapens Pot Luck</a:t>
            </a:r>
          </a:p>
          <a:p>
            <a:pPr algn="l">
              <a:lnSpc>
                <a:spcPts val="1944"/>
              </a:lnSpc>
            </a:pPr>
            <a:r>
              <a:rPr lang="en-US" sz="1200" b="true">
                <a:solidFill>
                  <a:srgbClr val="000000"/>
                </a:solidFill>
                <a:latin typeface="Canva Sans Bold"/>
                <a:ea typeface="Canva Sans Bold"/>
                <a:cs typeface="Canva Sans Bold"/>
                <a:sym typeface="Canva Sans Bold"/>
              </a:rPr>
              <a:t>Eco-Urban promenad</a:t>
            </a:r>
          </a:p>
          <a:p>
            <a:pPr algn="l">
              <a:lnSpc>
                <a:spcPts val="1944"/>
              </a:lnSpc>
            </a:pPr>
            <a:r>
              <a:rPr lang="en-US" sz="1200" b="true">
                <a:solidFill>
                  <a:srgbClr val="000000"/>
                </a:solidFill>
                <a:latin typeface="Canva Sans Bold"/>
                <a:ea typeface="Canva Sans Bold"/>
                <a:cs typeface="Canva Sans Bold"/>
                <a:sym typeface="Canva Sans Bold"/>
              </a:rPr>
              <a:t>Workshop för vardagshjältar</a:t>
            </a:r>
          </a:p>
          <a:p>
            <a:pPr algn="l">
              <a:lnSpc>
                <a:spcPts val="1944"/>
              </a:lnSpc>
            </a:pPr>
            <a:r>
              <a:rPr lang="en-US" sz="1200" b="true">
                <a:solidFill>
                  <a:srgbClr val="000000"/>
                </a:solidFill>
                <a:latin typeface="Canva Sans Bold"/>
                <a:ea typeface="Canva Sans Bold"/>
                <a:cs typeface="Canva Sans Bold"/>
                <a:sym typeface="Canva Sans Bold"/>
              </a:rPr>
              <a:t>Grön konstverkstad</a:t>
            </a:r>
          </a:p>
          <a:p>
            <a:pPr algn="l">
              <a:lnSpc>
                <a:spcPts val="1944"/>
              </a:lnSpc>
            </a:pPr>
            <a:r>
              <a:rPr lang="en-US" sz="1200" b="true">
                <a:solidFill>
                  <a:srgbClr val="000000"/>
                </a:solidFill>
                <a:latin typeface="Canva Sans Bold"/>
                <a:ea typeface="Canva Sans Bold"/>
                <a:cs typeface="Canva Sans Bold"/>
                <a:sym typeface="Canva Sans Bold"/>
              </a:rPr>
              <a:t>Dag för gröna färdigheter</a:t>
            </a:r>
          </a:p>
          <a:p>
            <a:pPr algn="l">
              <a:lnSpc>
                <a:spcPts val="1944"/>
              </a:lnSpc>
            </a:pPr>
            <a:r>
              <a:rPr lang="en-US" sz="1200" b="true">
                <a:solidFill>
                  <a:srgbClr val="000000"/>
                </a:solidFill>
                <a:latin typeface="Canva Sans Bold"/>
                <a:ea typeface="Canva Sans Bold"/>
                <a:cs typeface="Canva Sans Bold"/>
                <a:sym typeface="Canva Sans Bold"/>
              </a:rPr>
              <a:t>Stöd till lokala företag </a:t>
            </a:r>
          </a:p>
          <a:p>
            <a:pPr algn="l">
              <a:lnSpc>
                <a:spcPts val="1944"/>
              </a:lnSpc>
            </a:pPr>
            <a:r>
              <a:rPr lang="en-US" sz="1200" b="true">
                <a:solidFill>
                  <a:srgbClr val="000000"/>
                </a:solidFill>
                <a:latin typeface="Canva Sans Bold"/>
                <a:ea typeface="Canva Sans Bold"/>
                <a:cs typeface="Canva Sans Bold"/>
                <a:sym typeface="Canva Sans Bold"/>
              </a:rPr>
              <a:t>Meet &amp; Greet med lokala beslutsfattare</a:t>
            </a:r>
          </a:p>
          <a:p>
            <a:pPr algn="l">
              <a:lnSpc>
                <a:spcPts val="1944"/>
              </a:lnSpc>
            </a:pPr>
            <a:r>
              <a:rPr lang="en-US" sz="1200" b="true">
                <a:solidFill>
                  <a:srgbClr val="000000"/>
                </a:solidFill>
                <a:latin typeface="Canva Sans Bold"/>
                <a:ea typeface="Canva Sans Bold"/>
                <a:cs typeface="Canva Sans Bold"/>
                <a:sym typeface="Canva Sans Bold"/>
              </a:rPr>
              <a:t>Städning av naturen</a:t>
            </a:r>
          </a:p>
          <a:p>
            <a:pPr algn="l">
              <a:lnSpc>
                <a:spcPts val="1944"/>
              </a:lnSpc>
            </a:pPr>
            <a:r>
              <a:rPr lang="en-US" sz="1200" b="true">
                <a:solidFill>
                  <a:srgbClr val="000000"/>
                </a:solidFill>
                <a:latin typeface="Canva Sans Bold"/>
                <a:ea typeface="Canva Sans Bold"/>
                <a:cs typeface="Canva Sans Bold"/>
                <a:sym typeface="Canva Sans Bold"/>
              </a:rPr>
              <a:t>Naturutforskning promenad</a:t>
            </a:r>
          </a:p>
          <a:p>
            <a:pPr algn="l">
              <a:lnSpc>
                <a:spcPts val="1944"/>
              </a:lnSpc>
            </a:pPr>
            <a:r>
              <a:rPr lang="en-US" sz="1200" b="true">
                <a:solidFill>
                  <a:srgbClr val="000000"/>
                </a:solidFill>
                <a:latin typeface="Canva Sans Bold"/>
                <a:ea typeface="Canva Sans Bold"/>
                <a:cs typeface="Canva Sans Bold"/>
                <a:sym typeface="Canva Sans Bold"/>
              </a:rPr>
              <a:t>Återvinningsmaraton</a:t>
            </a:r>
          </a:p>
          <a:p>
            <a:pPr algn="l">
              <a:lnSpc>
                <a:spcPts val="1944"/>
              </a:lnSpc>
            </a:pPr>
            <a:r>
              <a:rPr lang="en-US" sz="1200" b="true">
                <a:solidFill>
                  <a:srgbClr val="000000"/>
                </a:solidFill>
                <a:latin typeface="Canva Sans Bold"/>
                <a:ea typeface="Canva Sans Bold"/>
                <a:cs typeface="Canva Sans Bold"/>
                <a:sym typeface="Canva Sans Bold"/>
              </a:rPr>
              <a:t>Second Hand loppmarknad</a:t>
            </a:r>
          </a:p>
          <a:p>
            <a:pPr algn="l">
              <a:lnSpc>
                <a:spcPts val="1944"/>
              </a:lnSpc>
            </a:pPr>
            <a:r>
              <a:rPr lang="en-US" sz="1200" b="true">
                <a:solidFill>
                  <a:srgbClr val="000000"/>
                </a:solidFill>
                <a:latin typeface="Canva Sans Bold"/>
                <a:ea typeface="Canva Sans Bold"/>
                <a:cs typeface="Canva Sans Bold"/>
                <a:sym typeface="Canva Sans Bold"/>
              </a:rPr>
              <a:t>Upcycling-workshop</a:t>
            </a:r>
          </a:p>
          <a:p>
            <a:pPr algn="l" marL="0" indent="0" lvl="0">
              <a:lnSpc>
                <a:spcPts val="1944"/>
              </a:lnSpc>
            </a:pPr>
            <a:r>
              <a:rPr lang="en-US" b="true" sz="1200">
                <a:solidFill>
                  <a:srgbClr val="000000"/>
                </a:solidFill>
                <a:latin typeface="Canva Sans Bold"/>
                <a:ea typeface="Canva Sans Bold"/>
                <a:cs typeface="Canva Sans Bold"/>
                <a:sym typeface="Canva Sans Bold"/>
              </a:rPr>
              <a:t>Önskelista för lokala företag och myndigheter</a:t>
            </a:r>
          </a:p>
        </p:txBody>
      </p:sp>
      <p:sp>
        <p:nvSpPr>
          <p:cNvPr name="TextBox 7" id="7"/>
          <p:cNvSpPr txBox="true"/>
          <p:nvPr/>
        </p:nvSpPr>
        <p:spPr>
          <a:xfrm rot="0">
            <a:off x="1186001" y="2063163"/>
            <a:ext cx="412585" cy="5698617"/>
          </a:xfrm>
          <a:prstGeom prst="rect">
            <a:avLst/>
          </a:prstGeom>
        </p:spPr>
        <p:txBody>
          <a:bodyPr anchor="t" rtlCol="false" tIns="0" lIns="0" bIns="0" rIns="0">
            <a:spAutoFit/>
          </a:bodyPr>
          <a:lstStyle/>
          <a:p>
            <a:pPr algn="l" marL="0" indent="0" lvl="0">
              <a:lnSpc>
                <a:spcPts val="1944"/>
              </a:lnSpc>
            </a:pPr>
            <a:r>
              <a:rPr lang="en-US" b="true" sz="1200">
                <a:solidFill>
                  <a:srgbClr val="000000"/>
                </a:solidFill>
                <a:latin typeface="Canva Sans Bold"/>
                <a:ea typeface="Canva Sans Bold"/>
                <a:cs typeface="Canva Sans Bold"/>
                <a:sym typeface="Canva Sans Bold"/>
              </a:rPr>
              <a:t>SIDA</a:t>
            </a:r>
          </a:p>
          <a:p>
            <a:pPr algn="l" marL="0" indent="0" lvl="0">
              <a:lnSpc>
                <a:spcPts val="1944"/>
              </a:lnSpc>
            </a:pPr>
            <a:r>
              <a:rPr lang="en-US" b="true" sz="1200">
                <a:solidFill>
                  <a:srgbClr val="000000"/>
                </a:solidFill>
                <a:latin typeface="Canva Sans Bold"/>
                <a:ea typeface="Canva Sans Bold"/>
                <a:cs typeface="Canva Sans Bold"/>
                <a:sym typeface="Canva Sans Bold"/>
              </a:rPr>
              <a:t>3-8</a:t>
            </a:r>
          </a:p>
          <a:p>
            <a:pPr algn="l" marL="0" indent="0" lvl="0">
              <a:lnSpc>
                <a:spcPts val="1944"/>
              </a:lnSpc>
            </a:pPr>
            <a:r>
              <a:rPr lang="en-US" b="true" sz="1200">
                <a:solidFill>
                  <a:srgbClr val="000000"/>
                </a:solidFill>
                <a:latin typeface="Canva Sans Bold"/>
                <a:ea typeface="Canva Sans Bold"/>
                <a:cs typeface="Canva Sans Bold"/>
                <a:sym typeface="Canva Sans Bold"/>
              </a:rPr>
              <a:t>3</a:t>
            </a:r>
          </a:p>
          <a:p>
            <a:pPr algn="l" marL="0" indent="0" lvl="0">
              <a:lnSpc>
                <a:spcPts val="1944"/>
              </a:lnSpc>
            </a:pPr>
            <a:r>
              <a:rPr lang="en-US" b="true" sz="1200">
                <a:solidFill>
                  <a:srgbClr val="000000"/>
                </a:solidFill>
                <a:latin typeface="Canva Sans Bold"/>
                <a:ea typeface="Canva Sans Bold"/>
                <a:cs typeface="Canva Sans Bold"/>
                <a:sym typeface="Canva Sans Bold"/>
              </a:rPr>
              <a:t>4</a:t>
            </a:r>
          </a:p>
          <a:p>
            <a:pPr algn="l" marL="0" indent="0" lvl="0">
              <a:lnSpc>
                <a:spcPts val="1944"/>
              </a:lnSpc>
            </a:pPr>
            <a:r>
              <a:rPr lang="en-US" b="true" sz="1200">
                <a:solidFill>
                  <a:srgbClr val="000000"/>
                </a:solidFill>
                <a:latin typeface="Canva Sans Bold"/>
                <a:ea typeface="Canva Sans Bold"/>
                <a:cs typeface="Canva Sans Bold"/>
                <a:sym typeface="Canva Sans Bold"/>
              </a:rPr>
              <a:t>5</a:t>
            </a:r>
          </a:p>
          <a:p>
            <a:pPr algn="l" marL="0" indent="0" lvl="0">
              <a:lnSpc>
                <a:spcPts val="1944"/>
              </a:lnSpc>
            </a:pPr>
            <a:r>
              <a:rPr lang="en-US" b="true" sz="1200">
                <a:solidFill>
                  <a:srgbClr val="000000"/>
                </a:solidFill>
                <a:latin typeface="Canva Sans Bold"/>
                <a:ea typeface="Canva Sans Bold"/>
                <a:cs typeface="Canva Sans Bold"/>
                <a:sym typeface="Canva Sans Bold"/>
              </a:rPr>
              <a:t>6</a:t>
            </a:r>
          </a:p>
          <a:p>
            <a:pPr algn="l" marL="0" indent="0" lvl="0">
              <a:lnSpc>
                <a:spcPts val="1944"/>
              </a:lnSpc>
            </a:pPr>
            <a:r>
              <a:rPr lang="en-US" b="true" sz="1200">
                <a:solidFill>
                  <a:srgbClr val="000000"/>
                </a:solidFill>
                <a:latin typeface="Canva Sans Bold"/>
                <a:ea typeface="Canva Sans Bold"/>
                <a:cs typeface="Canva Sans Bold"/>
                <a:sym typeface="Canva Sans Bold"/>
              </a:rPr>
              <a:t>7</a:t>
            </a:r>
          </a:p>
          <a:p>
            <a:pPr algn="l" marL="0" indent="0" lvl="0">
              <a:lnSpc>
                <a:spcPts val="1944"/>
              </a:lnSpc>
            </a:pPr>
            <a:r>
              <a:rPr lang="en-US" b="true" sz="1200">
                <a:solidFill>
                  <a:srgbClr val="000000"/>
                </a:solidFill>
                <a:latin typeface="Canva Sans Bold"/>
                <a:ea typeface="Canva Sans Bold"/>
                <a:cs typeface="Canva Sans Bold"/>
                <a:sym typeface="Canva Sans Bold"/>
              </a:rPr>
              <a:t>8</a:t>
            </a:r>
          </a:p>
          <a:p>
            <a:pPr algn="l" marL="0" indent="0" lvl="0">
              <a:lnSpc>
                <a:spcPts val="1944"/>
              </a:lnSpc>
            </a:pPr>
            <a:r>
              <a:rPr lang="en-US" b="true" sz="1200">
                <a:solidFill>
                  <a:srgbClr val="000000"/>
                </a:solidFill>
                <a:latin typeface="Canva Sans Bold"/>
                <a:ea typeface="Canva Sans Bold"/>
                <a:cs typeface="Canva Sans Bold"/>
                <a:sym typeface="Canva Sans Bold"/>
              </a:rPr>
              <a:t>9</a:t>
            </a:r>
          </a:p>
          <a:p>
            <a:pPr algn="l" marL="0" indent="0" lvl="0">
              <a:lnSpc>
                <a:spcPts val="1944"/>
              </a:lnSpc>
            </a:pPr>
            <a:r>
              <a:rPr lang="en-US" b="true" sz="1200">
                <a:solidFill>
                  <a:srgbClr val="000000"/>
                </a:solidFill>
                <a:latin typeface="Canva Sans Bold"/>
                <a:ea typeface="Canva Sans Bold"/>
                <a:cs typeface="Canva Sans Bold"/>
                <a:sym typeface="Canva Sans Bold"/>
              </a:rPr>
              <a:t>23</a:t>
            </a:r>
          </a:p>
          <a:p>
            <a:pPr algn="l" marL="0" indent="0" lvl="0">
              <a:lnSpc>
                <a:spcPts val="1944"/>
              </a:lnSpc>
            </a:pPr>
            <a:r>
              <a:rPr lang="en-US" b="true" sz="1200">
                <a:solidFill>
                  <a:srgbClr val="000000"/>
                </a:solidFill>
                <a:latin typeface="Canva Sans Bold"/>
                <a:ea typeface="Canva Sans Bold"/>
                <a:cs typeface="Canva Sans Bold"/>
                <a:sym typeface="Canva Sans Bold"/>
              </a:rPr>
              <a:t>28</a:t>
            </a:r>
          </a:p>
          <a:p>
            <a:pPr algn="l" marL="0" indent="0" lvl="0">
              <a:lnSpc>
                <a:spcPts val="1944"/>
              </a:lnSpc>
            </a:pPr>
            <a:r>
              <a:rPr lang="en-US" b="true" sz="1200">
                <a:solidFill>
                  <a:srgbClr val="000000"/>
                </a:solidFill>
                <a:latin typeface="Canva Sans Bold"/>
                <a:ea typeface="Canva Sans Bold"/>
                <a:cs typeface="Canva Sans Bold"/>
                <a:sym typeface="Canva Sans Bold"/>
              </a:rPr>
              <a:t>32</a:t>
            </a:r>
          </a:p>
          <a:p>
            <a:pPr algn="l" marL="0" indent="0" lvl="0">
              <a:lnSpc>
                <a:spcPts val="1944"/>
              </a:lnSpc>
            </a:pPr>
            <a:r>
              <a:rPr lang="en-US" b="true" sz="1200">
                <a:solidFill>
                  <a:srgbClr val="000000"/>
                </a:solidFill>
                <a:latin typeface="Canva Sans Bold"/>
                <a:ea typeface="Canva Sans Bold"/>
                <a:cs typeface="Canva Sans Bold"/>
                <a:sym typeface="Canva Sans Bold"/>
              </a:rPr>
              <a:t>37</a:t>
            </a:r>
          </a:p>
          <a:p>
            <a:pPr algn="l" marL="0" indent="0" lvl="0">
              <a:lnSpc>
                <a:spcPts val="1944"/>
              </a:lnSpc>
            </a:pPr>
            <a:r>
              <a:rPr lang="en-US" b="true" sz="1200">
                <a:solidFill>
                  <a:srgbClr val="000000"/>
                </a:solidFill>
                <a:latin typeface="Canva Sans Bold"/>
                <a:ea typeface="Canva Sans Bold"/>
                <a:cs typeface="Canva Sans Bold"/>
                <a:sym typeface="Canva Sans Bold"/>
              </a:rPr>
              <a:t>41</a:t>
            </a:r>
          </a:p>
          <a:p>
            <a:pPr algn="l" marL="0" indent="0" lvl="0">
              <a:lnSpc>
                <a:spcPts val="1944"/>
              </a:lnSpc>
            </a:pPr>
            <a:r>
              <a:rPr lang="en-US" b="true" sz="1200">
                <a:solidFill>
                  <a:srgbClr val="000000"/>
                </a:solidFill>
                <a:latin typeface="Canva Sans Bold"/>
                <a:ea typeface="Canva Sans Bold"/>
                <a:cs typeface="Canva Sans Bold"/>
                <a:sym typeface="Canva Sans Bold"/>
              </a:rPr>
              <a:t>45</a:t>
            </a:r>
          </a:p>
          <a:p>
            <a:pPr algn="l" marL="0" indent="0" lvl="0">
              <a:lnSpc>
                <a:spcPts val="1944"/>
              </a:lnSpc>
            </a:pPr>
            <a:r>
              <a:rPr lang="en-US" b="true" sz="1200">
                <a:solidFill>
                  <a:srgbClr val="000000"/>
                </a:solidFill>
                <a:latin typeface="Canva Sans Bold"/>
                <a:ea typeface="Canva Sans Bold"/>
                <a:cs typeface="Canva Sans Bold"/>
                <a:sym typeface="Canva Sans Bold"/>
              </a:rPr>
              <a:t>48</a:t>
            </a:r>
          </a:p>
          <a:p>
            <a:pPr algn="l" marL="0" indent="0" lvl="0">
              <a:lnSpc>
                <a:spcPts val="1944"/>
              </a:lnSpc>
            </a:pPr>
            <a:r>
              <a:rPr lang="en-US" b="true" sz="1200">
                <a:solidFill>
                  <a:srgbClr val="000000"/>
                </a:solidFill>
                <a:latin typeface="Canva Sans Bold"/>
                <a:ea typeface="Canva Sans Bold"/>
                <a:cs typeface="Canva Sans Bold"/>
                <a:sym typeface="Canva Sans Bold"/>
              </a:rPr>
              <a:t>58</a:t>
            </a:r>
          </a:p>
          <a:p>
            <a:pPr algn="l" marL="0" indent="0" lvl="0">
              <a:lnSpc>
                <a:spcPts val="1944"/>
              </a:lnSpc>
            </a:pPr>
            <a:r>
              <a:rPr lang="en-US" b="true" sz="1200">
                <a:solidFill>
                  <a:srgbClr val="000000"/>
                </a:solidFill>
                <a:latin typeface="Canva Sans Bold"/>
                <a:ea typeface="Canva Sans Bold"/>
                <a:cs typeface="Canva Sans Bold"/>
                <a:sym typeface="Canva Sans Bold"/>
              </a:rPr>
              <a:t>61</a:t>
            </a:r>
          </a:p>
          <a:p>
            <a:pPr algn="l" marL="0" indent="0" lvl="0">
              <a:lnSpc>
                <a:spcPts val="1944"/>
              </a:lnSpc>
            </a:pPr>
            <a:r>
              <a:rPr lang="en-US" b="true" sz="1200">
                <a:solidFill>
                  <a:srgbClr val="000000"/>
                </a:solidFill>
                <a:latin typeface="Canva Sans Bold"/>
                <a:ea typeface="Canva Sans Bold"/>
                <a:cs typeface="Canva Sans Bold"/>
                <a:sym typeface="Canva Sans Bold"/>
              </a:rPr>
              <a:t>64</a:t>
            </a:r>
          </a:p>
          <a:p>
            <a:pPr algn="l" marL="0" indent="0" lvl="0">
              <a:lnSpc>
                <a:spcPts val="1944"/>
              </a:lnSpc>
            </a:pPr>
            <a:r>
              <a:rPr lang="en-US" b="true" sz="1200">
                <a:solidFill>
                  <a:srgbClr val="000000"/>
                </a:solidFill>
                <a:latin typeface="Canva Sans Bold"/>
                <a:ea typeface="Canva Sans Bold"/>
                <a:cs typeface="Canva Sans Bold"/>
                <a:sym typeface="Canva Sans Bold"/>
              </a:rPr>
              <a:t>68</a:t>
            </a:r>
          </a:p>
          <a:p>
            <a:pPr algn="l" marL="0" indent="0" lvl="0">
              <a:lnSpc>
                <a:spcPts val="1944"/>
              </a:lnSpc>
            </a:pPr>
            <a:r>
              <a:rPr lang="en-US" b="true" sz="1200">
                <a:solidFill>
                  <a:srgbClr val="000000"/>
                </a:solidFill>
                <a:latin typeface="Canva Sans Bold"/>
                <a:ea typeface="Canva Sans Bold"/>
                <a:cs typeface="Canva Sans Bold"/>
                <a:sym typeface="Canva Sans Bold"/>
              </a:rPr>
              <a:t>72</a:t>
            </a:r>
          </a:p>
          <a:p>
            <a:pPr algn="l" marL="0" indent="0" lvl="0">
              <a:lnSpc>
                <a:spcPts val="1944"/>
              </a:lnSpc>
            </a:pPr>
            <a:r>
              <a:rPr lang="en-US" b="true" sz="1200">
                <a:solidFill>
                  <a:srgbClr val="000000"/>
                </a:solidFill>
                <a:latin typeface="Canva Sans Bold"/>
                <a:ea typeface="Canva Sans Bold"/>
                <a:cs typeface="Canva Sans Bold"/>
                <a:sym typeface="Canva Sans Bold"/>
              </a:rPr>
              <a:t>76</a:t>
            </a:r>
          </a:p>
          <a:p>
            <a:pPr algn="l" marL="0" indent="0" lvl="0">
              <a:lnSpc>
                <a:spcPts val="1944"/>
              </a:lnSpc>
            </a:pPr>
            <a:r>
              <a:rPr lang="en-US" b="true" sz="1200">
                <a:solidFill>
                  <a:srgbClr val="000000"/>
                </a:solidFill>
                <a:latin typeface="Canva Sans Bold"/>
                <a:ea typeface="Canva Sans Bold"/>
                <a:cs typeface="Canva Sans Bold"/>
                <a:sym typeface="Canva Sans Bold"/>
              </a:rPr>
              <a:t>81</a:t>
            </a:r>
          </a:p>
          <a:p>
            <a:pPr algn="l" marL="0" indent="0" lvl="0">
              <a:lnSpc>
                <a:spcPts val="1944"/>
              </a:lnSpc>
            </a:pPr>
            <a:r>
              <a:rPr lang="en-US" b="true" sz="1200">
                <a:solidFill>
                  <a:srgbClr val="000000"/>
                </a:solidFill>
                <a:latin typeface="Canva Sans Bold"/>
                <a:ea typeface="Canva Sans Bold"/>
                <a:cs typeface="Canva Sans Bold"/>
                <a:sym typeface="Canva Sans Bold"/>
              </a:rPr>
              <a:t>86</a:t>
            </a:r>
          </a:p>
        </p:txBody>
      </p:sp>
      <p:sp>
        <p:nvSpPr>
          <p:cNvPr name="Freeform 8" id="8"/>
          <p:cNvSpPr/>
          <p:nvPr/>
        </p:nvSpPr>
        <p:spPr>
          <a:xfrm flipH="false" flipV="false" rot="0">
            <a:off x="5863079" y="274290"/>
            <a:ext cx="1363937" cy="1724469"/>
          </a:xfrm>
          <a:custGeom>
            <a:avLst/>
            <a:gdLst/>
            <a:ahLst/>
            <a:cxnLst/>
            <a:rect r="r" b="b" t="t" l="l"/>
            <a:pathLst>
              <a:path h="1724469" w="1363937">
                <a:moveTo>
                  <a:pt x="0" y="0"/>
                </a:moveTo>
                <a:lnTo>
                  <a:pt x="1363937" y="0"/>
                </a:lnTo>
                <a:lnTo>
                  <a:pt x="1363937" y="1724468"/>
                </a:lnTo>
                <a:lnTo>
                  <a:pt x="0" y="1724468"/>
                </a:lnTo>
                <a:lnTo>
                  <a:pt x="0" y="0"/>
                </a:lnTo>
                <a:close/>
              </a:path>
            </a:pathLst>
          </a:custGeom>
          <a:blipFill>
            <a:blip r:embed="rId5"/>
            <a:stretch>
              <a:fillRect l="0" t="0" r="0" b="0"/>
            </a:stretch>
          </a:blipFill>
        </p:spPr>
      </p:sp>
      <p:sp>
        <p:nvSpPr>
          <p:cNvPr name="Freeform 9" id="9"/>
          <p:cNvSpPr/>
          <p:nvPr/>
        </p:nvSpPr>
        <p:spPr>
          <a:xfrm flipH="false" flipV="false" rot="0">
            <a:off x="0" y="8895255"/>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343738" y="9006645"/>
            <a:ext cx="6871821" cy="540354"/>
          </a:xfrm>
          <a:prstGeom prst="rect">
            <a:avLst/>
          </a:prstGeom>
        </p:spPr>
        <p:txBody>
          <a:bodyPr anchor="t" rtlCol="false" tIns="0" lIns="0" bIns="0" rIns="0">
            <a:spAutoFit/>
          </a:bodyPr>
          <a:lstStyle/>
          <a:p>
            <a:pPr algn="ctr" marL="0" indent="0" lvl="0">
              <a:lnSpc>
                <a:spcPts val="2234"/>
              </a:lnSpc>
            </a:pPr>
            <a:r>
              <a:rPr lang="en-US" b="true" sz="1596" spc="38">
                <a:solidFill>
                  <a:srgbClr val="FFFFFF"/>
                </a:solidFill>
                <a:latin typeface="Montserrat Bold"/>
                <a:ea typeface="Montserrat Bold"/>
                <a:cs typeface="Montserrat Bold"/>
                <a:sym typeface="Montserrat Bold"/>
              </a:rPr>
              <a:t>Hitta det kompletterande pedagogiska konceptet på </a:t>
            </a:r>
          </a:p>
          <a:p>
            <a:pPr algn="ctr" marL="0" indent="0" lvl="0">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222611" y="1515196"/>
            <a:ext cx="7082077" cy="8996909"/>
            <a:chOff x="0" y="0"/>
            <a:chExt cx="2549776" cy="3239177"/>
          </a:xfrm>
        </p:grpSpPr>
        <p:sp>
          <p:nvSpPr>
            <p:cNvPr name="Freeform 3" id="3"/>
            <p:cNvSpPr/>
            <p:nvPr/>
          </p:nvSpPr>
          <p:spPr>
            <a:xfrm flipH="false" flipV="false" rot="0">
              <a:off x="0" y="0"/>
              <a:ext cx="2549776" cy="3239177"/>
            </a:xfrm>
            <a:custGeom>
              <a:avLst/>
              <a:gdLst/>
              <a:ahLst/>
              <a:cxnLst/>
              <a:rect r="r" b="b" t="t" l="l"/>
              <a:pathLst>
                <a:path h="3239177" w="2549776">
                  <a:moveTo>
                    <a:pt x="40447" y="0"/>
                  </a:moveTo>
                  <a:lnTo>
                    <a:pt x="2509329" y="0"/>
                  </a:lnTo>
                  <a:cubicBezTo>
                    <a:pt x="2520056" y="0"/>
                    <a:pt x="2530344" y="4261"/>
                    <a:pt x="2537929" y="11847"/>
                  </a:cubicBezTo>
                  <a:cubicBezTo>
                    <a:pt x="2545515" y="19432"/>
                    <a:pt x="2549776" y="29720"/>
                    <a:pt x="2549776" y="40447"/>
                  </a:cubicBezTo>
                  <a:lnTo>
                    <a:pt x="2549776" y="3198730"/>
                  </a:lnTo>
                  <a:cubicBezTo>
                    <a:pt x="2549776" y="3209457"/>
                    <a:pt x="2545515" y="3219745"/>
                    <a:pt x="2537929" y="3227330"/>
                  </a:cubicBezTo>
                  <a:cubicBezTo>
                    <a:pt x="2530344" y="3234916"/>
                    <a:pt x="2520056" y="3239177"/>
                    <a:pt x="2509329" y="3239177"/>
                  </a:cubicBezTo>
                  <a:lnTo>
                    <a:pt x="40447" y="3239177"/>
                  </a:lnTo>
                  <a:cubicBezTo>
                    <a:pt x="29720" y="3239177"/>
                    <a:pt x="19432" y="3234916"/>
                    <a:pt x="11847" y="3227330"/>
                  </a:cubicBezTo>
                  <a:cubicBezTo>
                    <a:pt x="4261" y="3219745"/>
                    <a:pt x="0" y="3209457"/>
                    <a:pt x="0" y="3198730"/>
                  </a:cubicBezTo>
                  <a:lnTo>
                    <a:pt x="0" y="40447"/>
                  </a:lnTo>
                  <a:cubicBezTo>
                    <a:pt x="0" y="29720"/>
                    <a:pt x="4261" y="19432"/>
                    <a:pt x="11847" y="11847"/>
                  </a:cubicBezTo>
                  <a:cubicBezTo>
                    <a:pt x="19432" y="4261"/>
                    <a:pt x="29720" y="0"/>
                    <a:pt x="40447" y="0"/>
                  </a:cubicBezTo>
                  <a:close/>
                </a:path>
              </a:pathLst>
            </a:custGeom>
            <a:solidFill>
              <a:srgbClr val="C9FACB"/>
            </a:solidFill>
            <a:ln w="28575" cap="rnd">
              <a:solidFill>
                <a:srgbClr val="55905A"/>
              </a:solidFill>
              <a:prstDash val="lgDash"/>
              <a:round/>
            </a:ln>
          </p:spPr>
        </p:sp>
        <p:sp>
          <p:nvSpPr>
            <p:cNvPr name="TextBox 4" id="4"/>
            <p:cNvSpPr txBox="true"/>
            <p:nvPr/>
          </p:nvSpPr>
          <p:spPr>
            <a:xfrm>
              <a:off x="0" y="-28575"/>
              <a:ext cx="2549776" cy="3267752"/>
            </a:xfrm>
            <a:prstGeom prst="rect">
              <a:avLst/>
            </a:prstGeom>
          </p:spPr>
          <p:txBody>
            <a:bodyPr anchor="ctr" rtlCol="false" tIns="37333" lIns="37333" bIns="37333" rIns="37333"/>
            <a:lstStyle/>
            <a:p>
              <a:pPr algn="ctr">
                <a:lnSpc>
                  <a:spcPts val="1954"/>
                </a:lnSpc>
                <a:spcBef>
                  <a:spcPct val="0"/>
                </a:spcBef>
              </a:pPr>
            </a:p>
          </p:txBody>
        </p:sp>
      </p:grpSp>
      <p:sp>
        <p:nvSpPr>
          <p:cNvPr name="Freeform 5" id="5"/>
          <p:cNvSpPr/>
          <p:nvPr/>
        </p:nvSpPr>
        <p:spPr>
          <a:xfrm flipH="false" flipV="false" rot="0">
            <a:off x="1493643" y="6198605"/>
            <a:ext cx="4540013" cy="3195034"/>
          </a:xfrm>
          <a:custGeom>
            <a:avLst/>
            <a:gdLst/>
            <a:ahLst/>
            <a:cxnLst/>
            <a:rect r="r" b="b" t="t" l="l"/>
            <a:pathLst>
              <a:path h="3195034" w="4540013">
                <a:moveTo>
                  <a:pt x="0" y="0"/>
                </a:moveTo>
                <a:lnTo>
                  <a:pt x="4540013" y="0"/>
                </a:lnTo>
                <a:lnTo>
                  <a:pt x="4540013" y="3195034"/>
                </a:lnTo>
                <a:lnTo>
                  <a:pt x="0" y="3195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40591" y="8120548"/>
            <a:ext cx="1477743" cy="1187568"/>
          </a:xfrm>
          <a:custGeom>
            <a:avLst/>
            <a:gdLst/>
            <a:ahLst/>
            <a:cxnLst/>
            <a:rect r="r" b="b" t="t" l="l"/>
            <a:pathLst>
              <a:path h="1187568" w="1477743">
                <a:moveTo>
                  <a:pt x="0" y="0"/>
                </a:moveTo>
                <a:lnTo>
                  <a:pt x="1477743" y="0"/>
                </a:lnTo>
                <a:lnTo>
                  <a:pt x="1477743" y="1187568"/>
                </a:lnTo>
                <a:lnTo>
                  <a:pt x="0" y="11875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5457446" y="8120548"/>
            <a:ext cx="1477743" cy="1187568"/>
          </a:xfrm>
          <a:custGeom>
            <a:avLst/>
            <a:gdLst/>
            <a:ahLst/>
            <a:cxnLst/>
            <a:rect r="r" b="b" t="t" l="l"/>
            <a:pathLst>
              <a:path h="1187568" w="1477743">
                <a:moveTo>
                  <a:pt x="1477743" y="0"/>
                </a:moveTo>
                <a:lnTo>
                  <a:pt x="0" y="0"/>
                </a:lnTo>
                <a:lnTo>
                  <a:pt x="0" y="1187568"/>
                </a:lnTo>
                <a:lnTo>
                  <a:pt x="1477743" y="1187568"/>
                </a:lnTo>
                <a:lnTo>
                  <a:pt x="1477743"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944396" y="4466268"/>
            <a:ext cx="1602372" cy="1562697"/>
            <a:chOff x="0" y="0"/>
            <a:chExt cx="574254" cy="560035"/>
          </a:xfrm>
        </p:grpSpPr>
        <p:sp>
          <p:nvSpPr>
            <p:cNvPr name="Freeform 9" id="9"/>
            <p:cNvSpPr/>
            <p:nvPr/>
          </p:nvSpPr>
          <p:spPr>
            <a:xfrm flipH="false" flipV="false" rot="0">
              <a:off x="0" y="0"/>
              <a:ext cx="574254" cy="560035"/>
            </a:xfrm>
            <a:custGeom>
              <a:avLst/>
              <a:gdLst/>
              <a:ahLst/>
              <a:cxnLst/>
              <a:rect r="r" b="b" t="t" l="l"/>
              <a:pathLst>
                <a:path h="560035" w="574254">
                  <a:moveTo>
                    <a:pt x="178767" y="0"/>
                  </a:moveTo>
                  <a:lnTo>
                    <a:pt x="395487" y="0"/>
                  </a:lnTo>
                  <a:cubicBezTo>
                    <a:pt x="494217" y="0"/>
                    <a:pt x="574254" y="80037"/>
                    <a:pt x="574254" y="178767"/>
                  </a:cubicBezTo>
                  <a:lnTo>
                    <a:pt x="574254" y="381268"/>
                  </a:lnTo>
                  <a:cubicBezTo>
                    <a:pt x="574254" y="479999"/>
                    <a:pt x="494217" y="560035"/>
                    <a:pt x="395487" y="560035"/>
                  </a:cubicBezTo>
                  <a:lnTo>
                    <a:pt x="178767" y="560035"/>
                  </a:lnTo>
                  <a:cubicBezTo>
                    <a:pt x="80037" y="560035"/>
                    <a:pt x="0" y="479999"/>
                    <a:pt x="0" y="381268"/>
                  </a:cubicBezTo>
                  <a:lnTo>
                    <a:pt x="0" y="178767"/>
                  </a:lnTo>
                  <a:cubicBezTo>
                    <a:pt x="0" y="80037"/>
                    <a:pt x="80037" y="0"/>
                    <a:pt x="178767" y="0"/>
                  </a:cubicBezTo>
                  <a:close/>
                </a:path>
              </a:pathLst>
            </a:custGeom>
            <a:solidFill>
              <a:srgbClr val="C9FACB"/>
            </a:solidFill>
          </p:spPr>
        </p:sp>
        <p:sp>
          <p:nvSpPr>
            <p:cNvPr name="TextBox 10" id="10"/>
            <p:cNvSpPr txBox="true"/>
            <p:nvPr/>
          </p:nvSpPr>
          <p:spPr>
            <a:xfrm>
              <a:off x="0" y="-28575"/>
              <a:ext cx="574254" cy="588610"/>
            </a:xfrm>
            <a:prstGeom prst="rect">
              <a:avLst/>
            </a:prstGeom>
          </p:spPr>
          <p:txBody>
            <a:bodyPr anchor="ctr" rtlCol="false" tIns="37333" lIns="37333" bIns="37333" rIns="37333"/>
            <a:lstStyle/>
            <a:p>
              <a:pPr algn="ctr">
                <a:lnSpc>
                  <a:spcPts val="1954"/>
                </a:lnSpc>
              </a:pPr>
            </a:p>
          </p:txBody>
        </p:sp>
      </p:grpSp>
      <p:grpSp>
        <p:nvGrpSpPr>
          <p:cNvPr name="Group 11" id="11"/>
          <p:cNvGrpSpPr/>
          <p:nvPr/>
        </p:nvGrpSpPr>
        <p:grpSpPr>
          <a:xfrm rot="0">
            <a:off x="578777" y="1554189"/>
            <a:ext cx="328412" cy="328412"/>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9826"/>
            </a:solidFill>
          </p:spPr>
        </p:sp>
        <p:sp>
          <p:nvSpPr>
            <p:cNvPr name="TextBox 13" id="13"/>
            <p:cNvSpPr txBox="true"/>
            <p:nvPr/>
          </p:nvSpPr>
          <p:spPr>
            <a:xfrm>
              <a:off x="76200" y="47625"/>
              <a:ext cx="660400" cy="688975"/>
            </a:xfrm>
            <a:prstGeom prst="rect">
              <a:avLst/>
            </a:prstGeom>
          </p:spPr>
          <p:txBody>
            <a:bodyPr anchor="ctr" rtlCol="false" tIns="37333" lIns="37333" bIns="37333" rIns="37333"/>
            <a:lstStyle/>
            <a:p>
              <a:pPr algn="ctr">
                <a:lnSpc>
                  <a:spcPts val="1954"/>
                </a:lnSpc>
              </a:pPr>
            </a:p>
          </p:txBody>
        </p:sp>
      </p:grpSp>
      <p:grpSp>
        <p:nvGrpSpPr>
          <p:cNvPr name="Group 14" id="14"/>
          <p:cNvGrpSpPr/>
          <p:nvPr/>
        </p:nvGrpSpPr>
        <p:grpSpPr>
          <a:xfrm rot="0">
            <a:off x="6615604" y="1554189"/>
            <a:ext cx="328412" cy="32841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FACB"/>
            </a:solidFill>
          </p:spPr>
        </p:sp>
        <p:sp>
          <p:nvSpPr>
            <p:cNvPr name="TextBox 16" id="16"/>
            <p:cNvSpPr txBox="true"/>
            <p:nvPr/>
          </p:nvSpPr>
          <p:spPr>
            <a:xfrm>
              <a:off x="76200" y="47625"/>
              <a:ext cx="660400" cy="688975"/>
            </a:xfrm>
            <a:prstGeom prst="rect">
              <a:avLst/>
            </a:prstGeom>
          </p:spPr>
          <p:txBody>
            <a:bodyPr anchor="ctr" rtlCol="false" tIns="37333" lIns="37333" bIns="37333" rIns="37333"/>
            <a:lstStyle/>
            <a:p>
              <a:pPr algn="ctr">
                <a:lnSpc>
                  <a:spcPts val="1954"/>
                </a:lnSpc>
              </a:pPr>
            </a:p>
          </p:txBody>
        </p:sp>
      </p:grpSp>
      <p:sp>
        <p:nvSpPr>
          <p:cNvPr name="Freeform 17" id="17"/>
          <p:cNvSpPr/>
          <p:nvPr/>
        </p:nvSpPr>
        <p:spPr>
          <a:xfrm flipH="false" flipV="false" rot="0">
            <a:off x="578777" y="6198605"/>
            <a:ext cx="1166804" cy="1252635"/>
          </a:xfrm>
          <a:custGeom>
            <a:avLst/>
            <a:gdLst/>
            <a:ahLst/>
            <a:cxnLst/>
            <a:rect r="r" b="b" t="t" l="l"/>
            <a:pathLst>
              <a:path h="1252635" w="1166804">
                <a:moveTo>
                  <a:pt x="0" y="0"/>
                </a:moveTo>
                <a:lnTo>
                  <a:pt x="1166805" y="0"/>
                </a:lnTo>
                <a:lnTo>
                  <a:pt x="1166805" y="1252635"/>
                </a:lnTo>
                <a:lnTo>
                  <a:pt x="0" y="1252635"/>
                </a:lnTo>
                <a:lnTo>
                  <a:pt x="0" y="0"/>
                </a:lnTo>
                <a:close/>
              </a:path>
            </a:pathLst>
          </a:custGeom>
          <a:blipFill>
            <a:blip r:embed="rId8"/>
            <a:stretch>
              <a:fillRect l="0" t="-8954" r="0" b="-8954"/>
            </a:stretch>
          </a:blipFill>
        </p:spPr>
      </p:sp>
      <p:sp>
        <p:nvSpPr>
          <p:cNvPr name="TextBox 18" id="18"/>
          <p:cNvSpPr txBox="true"/>
          <p:nvPr/>
        </p:nvSpPr>
        <p:spPr>
          <a:xfrm rot="0">
            <a:off x="1066589" y="1574136"/>
            <a:ext cx="5671209" cy="1240370"/>
          </a:xfrm>
          <a:prstGeom prst="rect">
            <a:avLst/>
          </a:prstGeom>
        </p:spPr>
        <p:txBody>
          <a:bodyPr anchor="t" rtlCol="false" tIns="0" lIns="0" bIns="0" rIns="0">
            <a:spAutoFit/>
          </a:bodyPr>
          <a:lstStyle/>
          <a:p>
            <a:pPr algn="ctr">
              <a:lnSpc>
                <a:spcPts val="10112"/>
              </a:lnSpc>
              <a:spcBef>
                <a:spcPct val="0"/>
              </a:spcBef>
            </a:pPr>
            <a:r>
              <a:rPr lang="en-US" sz="7223">
                <a:solidFill>
                  <a:srgbClr val="6D9826"/>
                </a:solidFill>
                <a:latin typeface="Gulfs Display"/>
                <a:ea typeface="Gulfs Display"/>
                <a:cs typeface="Gulfs Display"/>
                <a:sym typeface="Gulfs Display"/>
              </a:rPr>
              <a:t>BOKKLUBB</a:t>
            </a:r>
          </a:p>
        </p:txBody>
      </p:sp>
      <p:sp>
        <p:nvSpPr>
          <p:cNvPr name="TextBox 19" id="19"/>
          <p:cNvSpPr txBox="true"/>
          <p:nvPr/>
        </p:nvSpPr>
        <p:spPr>
          <a:xfrm rot="0">
            <a:off x="1132791" y="2528756"/>
            <a:ext cx="5671209" cy="1383296"/>
          </a:xfrm>
          <a:prstGeom prst="rect">
            <a:avLst/>
          </a:prstGeom>
        </p:spPr>
        <p:txBody>
          <a:bodyPr anchor="t" rtlCol="false" tIns="0" lIns="0" bIns="0" rIns="0">
            <a:spAutoFit/>
          </a:bodyPr>
          <a:lstStyle/>
          <a:p>
            <a:pPr algn="ctr">
              <a:lnSpc>
                <a:spcPts val="10112"/>
              </a:lnSpc>
            </a:pPr>
            <a:r>
              <a:rPr lang="en-US" sz="7223" spc="960">
                <a:solidFill>
                  <a:srgbClr val="6D9826"/>
                </a:solidFill>
                <a:latin typeface="ITC Bauhaus Light"/>
                <a:ea typeface="ITC Bauhaus Light"/>
                <a:cs typeface="ITC Bauhaus Light"/>
                <a:sym typeface="ITC Bauhaus Light"/>
              </a:rPr>
              <a:t>MÖTE</a:t>
            </a:r>
          </a:p>
        </p:txBody>
      </p:sp>
      <p:sp>
        <p:nvSpPr>
          <p:cNvPr name="TextBox 20" id="20"/>
          <p:cNvSpPr txBox="true"/>
          <p:nvPr/>
        </p:nvSpPr>
        <p:spPr>
          <a:xfrm rot="0">
            <a:off x="1066589" y="4815337"/>
            <a:ext cx="1357986" cy="988433"/>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24</a:t>
            </a:r>
          </a:p>
          <a:p>
            <a:pPr algn="ctr">
              <a:lnSpc>
                <a:spcPts val="3784"/>
              </a:lnSpc>
            </a:pPr>
            <a:r>
              <a:rPr lang="en-US" sz="4204">
                <a:solidFill>
                  <a:srgbClr val="6D9826"/>
                </a:solidFill>
                <a:latin typeface="Gulfs Display"/>
                <a:ea typeface="Gulfs Display"/>
                <a:cs typeface="Gulfs Display"/>
                <a:sym typeface="Gulfs Display"/>
              </a:rPr>
              <a:t>maj</a:t>
            </a:r>
          </a:p>
        </p:txBody>
      </p:sp>
      <p:sp>
        <p:nvSpPr>
          <p:cNvPr name="TextBox 21" id="21"/>
          <p:cNvSpPr txBox="true"/>
          <p:nvPr/>
        </p:nvSpPr>
        <p:spPr>
          <a:xfrm rot="0">
            <a:off x="2768546" y="5133818"/>
            <a:ext cx="3769631" cy="739975"/>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Light"/>
                <a:ea typeface="Poppins Light"/>
                <a:cs typeface="Poppins Light"/>
                <a:sym typeface="Poppins Light"/>
              </a:rPr>
              <a:t>123 Anywhere St.,  City</a:t>
            </a:r>
          </a:p>
        </p:txBody>
      </p:sp>
      <p:sp>
        <p:nvSpPr>
          <p:cNvPr name="TextBox 22" id="22"/>
          <p:cNvSpPr txBox="true"/>
          <p:nvPr/>
        </p:nvSpPr>
        <p:spPr>
          <a:xfrm rot="0">
            <a:off x="2768546" y="4736612"/>
            <a:ext cx="3769631" cy="314676"/>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3:30 PM - FREE ENTRY</a:t>
            </a:r>
          </a:p>
        </p:txBody>
      </p:sp>
      <p:grpSp>
        <p:nvGrpSpPr>
          <p:cNvPr name="Group 23" id="23"/>
          <p:cNvGrpSpPr/>
          <p:nvPr/>
        </p:nvGrpSpPr>
        <p:grpSpPr>
          <a:xfrm rot="0">
            <a:off x="2679454" y="8959960"/>
            <a:ext cx="1824300" cy="1299525"/>
            <a:chOff x="0" y="0"/>
            <a:chExt cx="2432401" cy="1732700"/>
          </a:xfrm>
        </p:grpSpPr>
        <p:sp>
          <p:nvSpPr>
            <p:cNvPr name="Freeform 24" id="24"/>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9"/>
              <a:stretch>
                <a:fillRect l="0" t="0" r="-16150" b="0"/>
              </a:stretch>
            </a:blipFill>
          </p:spPr>
        </p:sp>
        <p:sp>
          <p:nvSpPr>
            <p:cNvPr name="Freeform 25" id="25"/>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0"/>
              <a:stretch>
                <a:fillRect l="0" t="-158468" r="0" b="0"/>
              </a:stretch>
            </a:blipFill>
          </p:spPr>
        </p:sp>
      </p:grpSp>
      <p:grpSp>
        <p:nvGrpSpPr>
          <p:cNvPr name="Group 26" id="26"/>
          <p:cNvGrpSpPr/>
          <p:nvPr/>
        </p:nvGrpSpPr>
        <p:grpSpPr>
          <a:xfrm rot="0">
            <a:off x="944396" y="286304"/>
            <a:ext cx="5294418" cy="733593"/>
            <a:chOff x="0" y="0"/>
            <a:chExt cx="1897400" cy="262903"/>
          </a:xfrm>
        </p:grpSpPr>
        <p:sp>
          <p:nvSpPr>
            <p:cNvPr name="Freeform 27" id="27"/>
            <p:cNvSpPr/>
            <p:nvPr/>
          </p:nvSpPr>
          <p:spPr>
            <a:xfrm flipH="false" flipV="false" rot="0">
              <a:off x="0" y="0"/>
              <a:ext cx="1897400" cy="262903"/>
            </a:xfrm>
            <a:custGeom>
              <a:avLst/>
              <a:gdLst/>
              <a:ahLst/>
              <a:cxnLst/>
              <a:rect r="r" b="b" t="t" l="l"/>
              <a:pathLst>
                <a:path h="262903" w="1897400">
                  <a:moveTo>
                    <a:pt x="54104" y="0"/>
                  </a:moveTo>
                  <a:lnTo>
                    <a:pt x="1843295" y="0"/>
                  </a:lnTo>
                  <a:cubicBezTo>
                    <a:pt x="1873176" y="0"/>
                    <a:pt x="1897400" y="24223"/>
                    <a:pt x="1897400" y="54104"/>
                  </a:cubicBezTo>
                  <a:lnTo>
                    <a:pt x="1897400" y="208799"/>
                  </a:lnTo>
                  <a:cubicBezTo>
                    <a:pt x="1897400" y="223148"/>
                    <a:pt x="1891699" y="236910"/>
                    <a:pt x="1881553" y="247056"/>
                  </a:cubicBezTo>
                  <a:cubicBezTo>
                    <a:pt x="1871406" y="257203"/>
                    <a:pt x="1857645" y="262903"/>
                    <a:pt x="1843295" y="262903"/>
                  </a:cubicBezTo>
                  <a:lnTo>
                    <a:pt x="54104" y="262903"/>
                  </a:lnTo>
                  <a:cubicBezTo>
                    <a:pt x="24223" y="262903"/>
                    <a:pt x="0" y="238680"/>
                    <a:pt x="0" y="208799"/>
                  </a:cubicBezTo>
                  <a:lnTo>
                    <a:pt x="0" y="54104"/>
                  </a:lnTo>
                  <a:cubicBezTo>
                    <a:pt x="0" y="24223"/>
                    <a:pt x="24223" y="0"/>
                    <a:pt x="54104" y="0"/>
                  </a:cubicBezTo>
                  <a:close/>
                </a:path>
              </a:pathLst>
            </a:custGeom>
            <a:solidFill>
              <a:srgbClr val="C9FACB"/>
            </a:solidFill>
            <a:ln w="28575" cap="rnd">
              <a:solidFill>
                <a:srgbClr val="55905A"/>
              </a:solidFill>
              <a:prstDash val="solid"/>
              <a:round/>
            </a:ln>
          </p:spPr>
        </p:sp>
        <p:sp>
          <p:nvSpPr>
            <p:cNvPr name="TextBox 28" id="28"/>
            <p:cNvSpPr txBox="true"/>
            <p:nvPr/>
          </p:nvSpPr>
          <p:spPr>
            <a:xfrm>
              <a:off x="0" y="-28575"/>
              <a:ext cx="1897400" cy="291478"/>
            </a:xfrm>
            <a:prstGeom prst="rect">
              <a:avLst/>
            </a:prstGeom>
          </p:spPr>
          <p:txBody>
            <a:bodyPr anchor="ctr" rtlCol="false" tIns="37333" lIns="37333" bIns="37333" rIns="37333"/>
            <a:lstStyle/>
            <a:p>
              <a:pPr algn="ctr">
                <a:lnSpc>
                  <a:spcPts val="1954"/>
                </a:lnSpc>
              </a:pPr>
            </a:p>
          </p:txBody>
        </p:sp>
      </p:grpSp>
      <p:sp>
        <p:nvSpPr>
          <p:cNvPr name="TextBox 29" id="29"/>
          <p:cNvSpPr txBox="true"/>
          <p:nvPr/>
        </p:nvSpPr>
        <p:spPr>
          <a:xfrm rot="0">
            <a:off x="1314322" y="414975"/>
            <a:ext cx="4554565" cy="466659"/>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BOK BASAR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477926" y="555587"/>
            <a:ext cx="1282412" cy="1623307"/>
          </a:xfrm>
          <a:custGeom>
            <a:avLst/>
            <a:gdLst/>
            <a:ahLst/>
            <a:cxnLst/>
            <a:rect r="r" b="b" t="t" l="l"/>
            <a:pathLst>
              <a:path h="1623307" w="1282412">
                <a:moveTo>
                  <a:pt x="0" y="0"/>
                </a:moveTo>
                <a:lnTo>
                  <a:pt x="1282412" y="0"/>
                </a:lnTo>
                <a:lnTo>
                  <a:pt x="1282412" y="1623307"/>
                </a:lnTo>
                <a:lnTo>
                  <a:pt x="0" y="1623307"/>
                </a:lnTo>
                <a:lnTo>
                  <a:pt x="0" y="0"/>
                </a:lnTo>
                <a:close/>
              </a:path>
            </a:pathLst>
          </a:custGeom>
          <a:blipFill>
            <a:blip r:embed="rId2"/>
            <a:stretch>
              <a:fillRect l="0" t="0" r="0" b="0"/>
            </a:stretch>
          </a:blipFill>
        </p:spPr>
      </p:sp>
      <p:sp>
        <p:nvSpPr>
          <p:cNvPr name="Freeform 3" id="3"/>
          <p:cNvSpPr/>
          <p:nvPr/>
        </p:nvSpPr>
        <p:spPr>
          <a:xfrm flipH="false" flipV="false" rot="0">
            <a:off x="836317" y="2843330"/>
            <a:ext cx="1848043" cy="1848043"/>
          </a:xfrm>
          <a:custGeom>
            <a:avLst/>
            <a:gdLst/>
            <a:ahLst/>
            <a:cxnLst/>
            <a:rect r="r" b="b" t="t" l="l"/>
            <a:pathLst>
              <a:path h="1848043" w="1848043">
                <a:moveTo>
                  <a:pt x="0" y="0"/>
                </a:moveTo>
                <a:lnTo>
                  <a:pt x="1848043" y="0"/>
                </a:lnTo>
                <a:lnTo>
                  <a:pt x="1848043" y="1848043"/>
                </a:lnTo>
                <a:lnTo>
                  <a:pt x="0" y="1848043"/>
                </a:lnTo>
                <a:lnTo>
                  <a:pt x="0" y="0"/>
                </a:lnTo>
                <a:close/>
              </a:path>
            </a:pathLst>
          </a:custGeom>
          <a:blipFill>
            <a:blip r:embed="rId3"/>
            <a:stretch>
              <a:fillRect l="0" t="0" r="0" b="0"/>
            </a:stretch>
          </a:blipFill>
        </p:spPr>
      </p:sp>
      <p:sp>
        <p:nvSpPr>
          <p:cNvPr name="Freeform 4" id="4"/>
          <p:cNvSpPr/>
          <p:nvPr/>
        </p:nvSpPr>
        <p:spPr>
          <a:xfrm flipH="false" flipV="false" rot="0">
            <a:off x="2346417" y="4456079"/>
            <a:ext cx="2867167" cy="2594866"/>
          </a:xfrm>
          <a:custGeom>
            <a:avLst/>
            <a:gdLst/>
            <a:ahLst/>
            <a:cxnLst/>
            <a:rect r="r" b="b" t="t" l="l"/>
            <a:pathLst>
              <a:path h="2594866" w="2867167">
                <a:moveTo>
                  <a:pt x="0" y="0"/>
                </a:moveTo>
                <a:lnTo>
                  <a:pt x="2867166" y="0"/>
                </a:lnTo>
                <a:lnTo>
                  <a:pt x="2867166" y="2594867"/>
                </a:lnTo>
                <a:lnTo>
                  <a:pt x="0" y="2594867"/>
                </a:lnTo>
                <a:lnTo>
                  <a:pt x="0" y="0"/>
                </a:lnTo>
                <a:close/>
              </a:path>
            </a:pathLst>
          </a:custGeom>
          <a:blipFill>
            <a:blip r:embed="rId4"/>
            <a:stretch>
              <a:fillRect l="0" t="0" r="0" b="0"/>
            </a:stretch>
          </a:blipFill>
        </p:spPr>
      </p:sp>
      <p:sp>
        <p:nvSpPr>
          <p:cNvPr name="Freeform 5" id="5"/>
          <p:cNvSpPr/>
          <p:nvPr/>
        </p:nvSpPr>
        <p:spPr>
          <a:xfrm flipH="false" flipV="false" rot="0">
            <a:off x="4304213" y="6796466"/>
            <a:ext cx="3255787" cy="3895534"/>
          </a:xfrm>
          <a:custGeom>
            <a:avLst/>
            <a:gdLst/>
            <a:ahLst/>
            <a:cxnLst/>
            <a:rect r="r" b="b" t="t" l="l"/>
            <a:pathLst>
              <a:path h="3895534" w="3255787">
                <a:moveTo>
                  <a:pt x="0" y="0"/>
                </a:moveTo>
                <a:lnTo>
                  <a:pt x="3255787" y="0"/>
                </a:lnTo>
                <a:lnTo>
                  <a:pt x="3255787" y="3895534"/>
                </a:lnTo>
                <a:lnTo>
                  <a:pt x="0" y="3895534"/>
                </a:lnTo>
                <a:lnTo>
                  <a:pt x="0" y="0"/>
                </a:lnTo>
                <a:close/>
              </a:path>
            </a:pathLst>
          </a:custGeom>
          <a:blipFill>
            <a:blip r:embed="rId5"/>
            <a:stretch>
              <a:fillRect l="0" t="-26051" r="0" b="0"/>
            </a:stretch>
          </a:blipFill>
        </p:spPr>
      </p:sp>
      <p:sp>
        <p:nvSpPr>
          <p:cNvPr name="TextBox 6" id="6"/>
          <p:cNvSpPr txBox="true"/>
          <p:nvPr/>
        </p:nvSpPr>
        <p:spPr>
          <a:xfrm rot="0">
            <a:off x="2142828" y="482799"/>
            <a:ext cx="3227090" cy="537779"/>
          </a:xfrm>
          <a:prstGeom prst="rect">
            <a:avLst/>
          </a:prstGeom>
        </p:spPr>
        <p:txBody>
          <a:bodyPr anchor="t" rtlCol="false" tIns="0" lIns="0" bIns="0" rIns="0">
            <a:spAutoFit/>
          </a:bodyPr>
          <a:lstStyle/>
          <a:p>
            <a:pPr algn="ctr">
              <a:lnSpc>
                <a:spcPts val="4480"/>
              </a:lnSpc>
            </a:pPr>
            <a:r>
              <a:rPr lang="en-US" sz="3200" b="true">
                <a:solidFill>
                  <a:srgbClr val="FF3131"/>
                </a:solidFill>
                <a:latin typeface="Canva Sans Bold"/>
                <a:ea typeface="Canva Sans Bold"/>
                <a:cs typeface="Canva Sans Bold"/>
                <a:sym typeface="Canva Sans Bold"/>
              </a:rPr>
              <a:t>ÅTERANVÄNDA,</a:t>
            </a:r>
          </a:p>
        </p:txBody>
      </p:sp>
      <p:sp>
        <p:nvSpPr>
          <p:cNvPr name="TextBox 7" id="7"/>
          <p:cNvSpPr txBox="true"/>
          <p:nvPr/>
        </p:nvSpPr>
        <p:spPr>
          <a:xfrm rot="0">
            <a:off x="2066256" y="1069743"/>
            <a:ext cx="3117784" cy="537779"/>
          </a:xfrm>
          <a:prstGeom prst="rect">
            <a:avLst/>
          </a:prstGeom>
        </p:spPr>
        <p:txBody>
          <a:bodyPr anchor="t" rtlCol="false" tIns="0" lIns="0" bIns="0" rIns="0">
            <a:spAutoFit/>
          </a:bodyPr>
          <a:lstStyle/>
          <a:p>
            <a:pPr algn="ctr">
              <a:lnSpc>
                <a:spcPts val="4480"/>
              </a:lnSpc>
            </a:pPr>
            <a:r>
              <a:rPr lang="en-US" sz="3200" b="true">
                <a:solidFill>
                  <a:srgbClr val="C6631A"/>
                </a:solidFill>
                <a:latin typeface="Canva Sans Bold"/>
                <a:ea typeface="Canva Sans Bold"/>
                <a:cs typeface="Canva Sans Bold"/>
                <a:sym typeface="Canva Sans Bold"/>
              </a:rPr>
              <a:t>ÅTERUPPLÄGG,</a:t>
            </a:r>
          </a:p>
        </p:txBody>
      </p:sp>
      <p:sp>
        <p:nvSpPr>
          <p:cNvPr name="TextBox 8" id="8"/>
          <p:cNvSpPr txBox="true"/>
          <p:nvPr/>
        </p:nvSpPr>
        <p:spPr>
          <a:xfrm rot="0">
            <a:off x="3625131" y="1655213"/>
            <a:ext cx="1999754" cy="537779"/>
          </a:xfrm>
          <a:prstGeom prst="rect">
            <a:avLst/>
          </a:prstGeom>
        </p:spPr>
        <p:txBody>
          <a:bodyPr anchor="t" rtlCol="false" tIns="0" lIns="0" bIns="0" rIns="0">
            <a:spAutoFit/>
          </a:bodyPr>
          <a:lstStyle/>
          <a:p>
            <a:pPr algn="ctr">
              <a:lnSpc>
                <a:spcPts val="4480"/>
              </a:lnSpc>
            </a:pPr>
            <a:r>
              <a:rPr lang="en-US" sz="3200" b="true">
                <a:solidFill>
                  <a:srgbClr val="5E17EB"/>
                </a:solidFill>
                <a:latin typeface="Canva Sans Bold"/>
                <a:ea typeface="Canva Sans Bold"/>
                <a:cs typeface="Canva Sans Bold"/>
                <a:sym typeface="Canva Sans Bold"/>
              </a:rPr>
              <a:t>UPCYCLE,</a:t>
            </a:r>
          </a:p>
        </p:txBody>
      </p:sp>
      <p:sp>
        <p:nvSpPr>
          <p:cNvPr name="TextBox 9" id="9"/>
          <p:cNvSpPr txBox="true"/>
          <p:nvPr/>
        </p:nvSpPr>
        <p:spPr>
          <a:xfrm rot="0">
            <a:off x="3379106" y="2305485"/>
            <a:ext cx="2146929" cy="537779"/>
          </a:xfrm>
          <a:prstGeom prst="rect">
            <a:avLst/>
          </a:prstGeom>
        </p:spPr>
        <p:txBody>
          <a:bodyPr anchor="t" rtlCol="false" tIns="0" lIns="0" bIns="0" rIns="0">
            <a:spAutoFit/>
          </a:bodyPr>
          <a:lstStyle/>
          <a:p>
            <a:pPr algn="ctr">
              <a:lnSpc>
                <a:spcPts val="4480"/>
              </a:lnSpc>
            </a:pPr>
            <a:r>
              <a:rPr lang="en-US" sz="3200" b="true">
                <a:solidFill>
                  <a:srgbClr val="5A632F"/>
                </a:solidFill>
                <a:latin typeface="Canva Sans Bold"/>
                <a:ea typeface="Canva Sans Bold"/>
                <a:cs typeface="Canva Sans Bold"/>
                <a:sym typeface="Canva Sans Bold"/>
              </a:rPr>
              <a:t>VERKSTAD</a:t>
            </a:r>
          </a:p>
        </p:txBody>
      </p:sp>
      <p:grpSp>
        <p:nvGrpSpPr>
          <p:cNvPr name="Group 10" id="10"/>
          <p:cNvGrpSpPr/>
          <p:nvPr/>
        </p:nvGrpSpPr>
        <p:grpSpPr>
          <a:xfrm rot="0">
            <a:off x="1436475" y="9200972"/>
            <a:ext cx="1819882" cy="1296378"/>
            <a:chOff x="0" y="0"/>
            <a:chExt cx="2426510" cy="1728504"/>
          </a:xfrm>
        </p:grpSpPr>
        <p:sp>
          <p:nvSpPr>
            <p:cNvPr name="Freeform 11" id="11"/>
            <p:cNvSpPr/>
            <p:nvPr/>
          </p:nvSpPr>
          <p:spPr>
            <a:xfrm flipH="false" flipV="false" rot="0">
              <a:off x="278052" y="0"/>
              <a:ext cx="1870405" cy="1379531"/>
            </a:xfrm>
            <a:custGeom>
              <a:avLst/>
              <a:gdLst/>
              <a:ahLst/>
              <a:cxnLst/>
              <a:rect r="r" b="b" t="t" l="l"/>
              <a:pathLst>
                <a:path h="1379531" w="1870405">
                  <a:moveTo>
                    <a:pt x="0" y="0"/>
                  </a:moveTo>
                  <a:lnTo>
                    <a:pt x="1870405" y="0"/>
                  </a:lnTo>
                  <a:lnTo>
                    <a:pt x="1870405" y="1379531"/>
                  </a:lnTo>
                  <a:lnTo>
                    <a:pt x="0" y="1379531"/>
                  </a:lnTo>
                  <a:lnTo>
                    <a:pt x="0" y="0"/>
                  </a:lnTo>
                  <a:close/>
                </a:path>
              </a:pathLst>
            </a:custGeom>
            <a:blipFill>
              <a:blip r:embed="rId6"/>
              <a:stretch>
                <a:fillRect l="0" t="0" r="-16150" b="0"/>
              </a:stretch>
            </a:blipFill>
          </p:spPr>
        </p:sp>
        <p:sp>
          <p:nvSpPr>
            <p:cNvPr name="Freeform 12" id="12"/>
            <p:cNvSpPr/>
            <p:nvPr/>
          </p:nvSpPr>
          <p:spPr>
            <a:xfrm flipH="false" flipV="false" rot="0">
              <a:off x="0" y="495266"/>
              <a:ext cx="2426510" cy="1233238"/>
            </a:xfrm>
            <a:custGeom>
              <a:avLst/>
              <a:gdLst/>
              <a:ahLst/>
              <a:cxnLst/>
              <a:rect r="r" b="b" t="t" l="l"/>
              <a:pathLst>
                <a:path h="1233238" w="2426510">
                  <a:moveTo>
                    <a:pt x="0" y="0"/>
                  </a:moveTo>
                  <a:lnTo>
                    <a:pt x="2426510" y="0"/>
                  </a:lnTo>
                  <a:lnTo>
                    <a:pt x="2426510" y="1233238"/>
                  </a:lnTo>
                  <a:lnTo>
                    <a:pt x="0" y="1233238"/>
                  </a:lnTo>
                  <a:lnTo>
                    <a:pt x="0" y="0"/>
                  </a:lnTo>
                  <a:close/>
                </a:path>
              </a:pathLst>
            </a:custGeom>
            <a:blipFill>
              <a:blip r:embed="rId7"/>
              <a:stretch>
                <a:fillRect l="0" t="-158468" r="0" b="0"/>
              </a:stretch>
            </a:blipFill>
          </p:spPr>
        </p:sp>
      </p:grpSp>
      <p:sp>
        <p:nvSpPr>
          <p:cNvPr name="TextBox 13" id="13"/>
          <p:cNvSpPr txBox="true"/>
          <p:nvPr/>
        </p:nvSpPr>
        <p:spPr>
          <a:xfrm rot="0">
            <a:off x="3901978" y="3354090"/>
            <a:ext cx="2395472" cy="406598"/>
          </a:xfrm>
          <a:prstGeom prst="rect">
            <a:avLst/>
          </a:prstGeom>
        </p:spPr>
        <p:txBody>
          <a:bodyPr anchor="t" rtlCol="false" tIns="0" lIns="0" bIns="0" rIns="0">
            <a:spAutoFit/>
          </a:bodyPr>
          <a:lstStyle/>
          <a:p>
            <a:pPr algn="ctr">
              <a:lnSpc>
                <a:spcPts val="3310"/>
              </a:lnSpc>
            </a:pPr>
            <a:r>
              <a:rPr lang="en-US" sz="2364" b="true">
                <a:solidFill>
                  <a:srgbClr val="000000"/>
                </a:solidFill>
                <a:latin typeface="Canva Sans Bold"/>
                <a:ea typeface="Canva Sans Bold"/>
                <a:cs typeface="Canva Sans Bold"/>
                <a:sym typeface="Canva Sans Bold"/>
              </a:rPr>
              <a:t>REGISTRERA NU</a:t>
            </a:r>
          </a:p>
        </p:txBody>
      </p:sp>
      <p:sp>
        <p:nvSpPr>
          <p:cNvPr name="TextBox 14" id="14"/>
          <p:cNvSpPr txBox="true"/>
          <p:nvPr/>
        </p:nvSpPr>
        <p:spPr>
          <a:xfrm rot="0">
            <a:off x="402352" y="5438880"/>
            <a:ext cx="1357986" cy="988384"/>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24</a:t>
            </a:r>
          </a:p>
          <a:p>
            <a:pPr algn="ctr">
              <a:lnSpc>
                <a:spcPts val="3784"/>
              </a:lnSpc>
            </a:pPr>
            <a:r>
              <a:rPr lang="en-US" sz="4204">
                <a:solidFill>
                  <a:srgbClr val="6D9826"/>
                </a:solidFill>
                <a:latin typeface="Gulfs Display"/>
                <a:ea typeface="Gulfs Display"/>
                <a:cs typeface="Gulfs Display"/>
                <a:sym typeface="Gulfs Display"/>
              </a:rPr>
              <a:t>MAY</a:t>
            </a:r>
          </a:p>
        </p:txBody>
      </p:sp>
      <p:sp>
        <p:nvSpPr>
          <p:cNvPr name="TextBox 15" id="15"/>
          <p:cNvSpPr txBox="true"/>
          <p:nvPr/>
        </p:nvSpPr>
        <p:spPr>
          <a:xfrm rot="0">
            <a:off x="193631" y="7250971"/>
            <a:ext cx="3769631" cy="739975"/>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Light"/>
                <a:ea typeface="Poppins Light"/>
                <a:cs typeface="Poppins Light"/>
                <a:sym typeface="Poppins Light"/>
              </a:rPr>
              <a:t>123 Anywhere St., Any City</a:t>
            </a:r>
          </a:p>
        </p:txBody>
      </p:sp>
      <p:sp>
        <p:nvSpPr>
          <p:cNvPr name="TextBox 16" id="16"/>
          <p:cNvSpPr txBox="true"/>
          <p:nvPr/>
        </p:nvSpPr>
        <p:spPr>
          <a:xfrm rot="0">
            <a:off x="193631" y="8095721"/>
            <a:ext cx="3769631" cy="314625"/>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3:30 PM - FRI ENTRÉ</a:t>
            </a:r>
          </a:p>
        </p:txBody>
      </p:sp>
      <p:sp>
        <p:nvSpPr>
          <p:cNvPr name="TextBox 17" id="17"/>
          <p:cNvSpPr txBox="true"/>
          <p:nvPr/>
        </p:nvSpPr>
        <p:spPr>
          <a:xfrm rot="0">
            <a:off x="2684360" y="3817971"/>
            <a:ext cx="4554565" cy="466659"/>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BOK BASAR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28193" y="357012"/>
            <a:ext cx="1726175" cy="2185032"/>
          </a:xfrm>
          <a:custGeom>
            <a:avLst/>
            <a:gdLst/>
            <a:ahLst/>
            <a:cxnLst/>
            <a:rect r="r" b="b" t="t" l="l"/>
            <a:pathLst>
              <a:path h="2185032" w="1726175">
                <a:moveTo>
                  <a:pt x="0" y="0"/>
                </a:moveTo>
                <a:lnTo>
                  <a:pt x="1726176" y="0"/>
                </a:lnTo>
                <a:lnTo>
                  <a:pt x="1726176" y="2185033"/>
                </a:lnTo>
                <a:lnTo>
                  <a:pt x="0" y="2185033"/>
                </a:lnTo>
                <a:lnTo>
                  <a:pt x="0" y="0"/>
                </a:lnTo>
                <a:close/>
              </a:path>
            </a:pathLst>
          </a:custGeom>
          <a:blipFill>
            <a:blip r:embed="rId2"/>
            <a:stretch>
              <a:fillRect l="0" t="0" r="0" b="0"/>
            </a:stretch>
          </a:blipFill>
        </p:spPr>
      </p:sp>
      <p:sp>
        <p:nvSpPr>
          <p:cNvPr name="Freeform 3" id="3"/>
          <p:cNvSpPr/>
          <p:nvPr/>
        </p:nvSpPr>
        <p:spPr>
          <a:xfrm flipH="false" flipV="false" rot="0">
            <a:off x="756000" y="4439529"/>
            <a:ext cx="2588719" cy="2588719"/>
          </a:xfrm>
          <a:custGeom>
            <a:avLst/>
            <a:gdLst/>
            <a:ahLst/>
            <a:cxnLst/>
            <a:rect r="r" b="b" t="t" l="l"/>
            <a:pathLst>
              <a:path h="2588719" w="2588719">
                <a:moveTo>
                  <a:pt x="0" y="0"/>
                </a:moveTo>
                <a:lnTo>
                  <a:pt x="2588719" y="0"/>
                </a:lnTo>
                <a:lnTo>
                  <a:pt x="2588719" y="2588719"/>
                </a:lnTo>
                <a:lnTo>
                  <a:pt x="0" y="2588719"/>
                </a:lnTo>
                <a:lnTo>
                  <a:pt x="0" y="0"/>
                </a:lnTo>
                <a:close/>
              </a:path>
            </a:pathLst>
          </a:custGeom>
          <a:blipFill>
            <a:blip r:embed="rId3"/>
            <a:stretch>
              <a:fillRect l="0" t="0" r="0" b="0"/>
            </a:stretch>
          </a:blipFill>
        </p:spPr>
      </p:sp>
      <p:sp>
        <p:nvSpPr>
          <p:cNvPr name="Freeform 4" id="4"/>
          <p:cNvSpPr/>
          <p:nvPr/>
        </p:nvSpPr>
        <p:spPr>
          <a:xfrm flipH="false" flipV="false" rot="0">
            <a:off x="1593346" y="6684532"/>
            <a:ext cx="2023644" cy="2827776"/>
          </a:xfrm>
          <a:custGeom>
            <a:avLst/>
            <a:gdLst/>
            <a:ahLst/>
            <a:cxnLst/>
            <a:rect r="r" b="b" t="t" l="l"/>
            <a:pathLst>
              <a:path h="2827776" w="2023644">
                <a:moveTo>
                  <a:pt x="0" y="0"/>
                </a:moveTo>
                <a:lnTo>
                  <a:pt x="2023644" y="0"/>
                </a:lnTo>
                <a:lnTo>
                  <a:pt x="2023644" y="2827776"/>
                </a:lnTo>
                <a:lnTo>
                  <a:pt x="0" y="2827776"/>
                </a:lnTo>
                <a:lnTo>
                  <a:pt x="0" y="0"/>
                </a:lnTo>
                <a:close/>
              </a:path>
            </a:pathLst>
          </a:custGeom>
          <a:blipFill>
            <a:blip r:embed="rId4"/>
            <a:stretch>
              <a:fillRect l="0" t="0" r="0" b="0"/>
            </a:stretch>
          </a:blipFill>
        </p:spPr>
      </p:sp>
      <p:sp>
        <p:nvSpPr>
          <p:cNvPr name="Freeform 5" id="5"/>
          <p:cNvSpPr/>
          <p:nvPr/>
        </p:nvSpPr>
        <p:spPr>
          <a:xfrm flipH="false" flipV="false" rot="0">
            <a:off x="3350997" y="5958076"/>
            <a:ext cx="3208949" cy="2140344"/>
          </a:xfrm>
          <a:custGeom>
            <a:avLst/>
            <a:gdLst/>
            <a:ahLst/>
            <a:cxnLst/>
            <a:rect r="r" b="b" t="t" l="l"/>
            <a:pathLst>
              <a:path h="2140344" w="3208949">
                <a:moveTo>
                  <a:pt x="0" y="0"/>
                </a:moveTo>
                <a:lnTo>
                  <a:pt x="3208949" y="0"/>
                </a:lnTo>
                <a:lnTo>
                  <a:pt x="3208949" y="2140344"/>
                </a:lnTo>
                <a:lnTo>
                  <a:pt x="0" y="2140344"/>
                </a:lnTo>
                <a:lnTo>
                  <a:pt x="0" y="0"/>
                </a:lnTo>
                <a:close/>
              </a:path>
            </a:pathLst>
          </a:custGeom>
          <a:blipFill>
            <a:blip r:embed="rId5"/>
            <a:stretch>
              <a:fillRect l="0" t="0" r="0" b="0"/>
            </a:stretch>
          </a:blipFill>
        </p:spPr>
      </p:sp>
      <p:sp>
        <p:nvSpPr>
          <p:cNvPr name="Freeform 6" id="6"/>
          <p:cNvSpPr/>
          <p:nvPr/>
        </p:nvSpPr>
        <p:spPr>
          <a:xfrm flipH="false" flipV="false" rot="0">
            <a:off x="3350997" y="7906841"/>
            <a:ext cx="2705545" cy="2029159"/>
          </a:xfrm>
          <a:custGeom>
            <a:avLst/>
            <a:gdLst/>
            <a:ahLst/>
            <a:cxnLst/>
            <a:rect r="r" b="b" t="t" l="l"/>
            <a:pathLst>
              <a:path h="2029159" w="2705545">
                <a:moveTo>
                  <a:pt x="0" y="0"/>
                </a:moveTo>
                <a:lnTo>
                  <a:pt x="2705545" y="0"/>
                </a:lnTo>
                <a:lnTo>
                  <a:pt x="2705545" y="2029159"/>
                </a:lnTo>
                <a:lnTo>
                  <a:pt x="0" y="2029159"/>
                </a:lnTo>
                <a:lnTo>
                  <a:pt x="0" y="0"/>
                </a:lnTo>
                <a:close/>
              </a:path>
            </a:pathLst>
          </a:custGeom>
          <a:blipFill>
            <a:blip r:embed="rId6"/>
            <a:stretch>
              <a:fillRect l="0" t="0" r="0" b="0"/>
            </a:stretch>
          </a:blipFill>
        </p:spPr>
      </p:sp>
      <p:sp>
        <p:nvSpPr>
          <p:cNvPr name="TextBox 7" id="7"/>
          <p:cNvSpPr txBox="true"/>
          <p:nvPr/>
        </p:nvSpPr>
        <p:spPr>
          <a:xfrm rot="0">
            <a:off x="1654394" y="911846"/>
            <a:ext cx="5356326" cy="530648"/>
          </a:xfrm>
          <a:prstGeom prst="rect">
            <a:avLst/>
          </a:prstGeom>
        </p:spPr>
        <p:txBody>
          <a:bodyPr anchor="t" rtlCol="false" tIns="0" lIns="0" bIns="0" rIns="0">
            <a:spAutoFit/>
          </a:bodyPr>
          <a:lstStyle/>
          <a:p>
            <a:pPr algn="ctr">
              <a:lnSpc>
                <a:spcPts val="3880"/>
              </a:lnSpc>
            </a:pPr>
            <a:r>
              <a:rPr lang="en-US" b="true" sz="3528" spc="52">
                <a:solidFill>
                  <a:srgbClr val="55905A"/>
                </a:solidFill>
                <a:latin typeface="Hatton Bold"/>
                <a:ea typeface="Hatton Bold"/>
                <a:cs typeface="Hatton Bold"/>
                <a:sym typeface="Hatton Bold"/>
              </a:rPr>
              <a:t>BOK BASAR</a:t>
            </a:r>
          </a:p>
        </p:txBody>
      </p:sp>
      <p:sp>
        <p:nvSpPr>
          <p:cNvPr name="TextBox 8" id="8"/>
          <p:cNvSpPr txBox="true"/>
          <p:nvPr/>
        </p:nvSpPr>
        <p:spPr>
          <a:xfrm rot="0">
            <a:off x="1593346" y="2339332"/>
            <a:ext cx="5478423" cy="2059105"/>
          </a:xfrm>
          <a:prstGeom prst="rect">
            <a:avLst/>
          </a:prstGeom>
        </p:spPr>
        <p:txBody>
          <a:bodyPr anchor="t" rtlCol="false" tIns="0" lIns="0" bIns="0" rIns="0">
            <a:spAutoFit/>
          </a:bodyPr>
          <a:lstStyle/>
          <a:p>
            <a:pPr algn="ctr">
              <a:lnSpc>
                <a:spcPts val="5333"/>
              </a:lnSpc>
            </a:pPr>
            <a:r>
              <a:rPr lang="en-US" sz="5079" spc="-126">
                <a:solidFill>
                  <a:srgbClr val="000000"/>
                </a:solidFill>
                <a:latin typeface="Gagalin"/>
                <a:ea typeface="Gagalin"/>
                <a:cs typeface="Gagalin"/>
                <a:sym typeface="Gagalin"/>
              </a:rPr>
              <a:t>Skapa ditt eget gratis bokbibliotek / Stand</a:t>
            </a:r>
          </a:p>
        </p:txBody>
      </p:sp>
      <p:grpSp>
        <p:nvGrpSpPr>
          <p:cNvPr name="Group 9" id="9"/>
          <p:cNvGrpSpPr/>
          <p:nvPr/>
        </p:nvGrpSpPr>
        <p:grpSpPr>
          <a:xfrm rot="0">
            <a:off x="4545412" y="4398338"/>
            <a:ext cx="1824300" cy="1299525"/>
            <a:chOff x="0" y="0"/>
            <a:chExt cx="2432401" cy="1732700"/>
          </a:xfrm>
        </p:grpSpPr>
        <p:sp>
          <p:nvSpPr>
            <p:cNvPr name="Freeform 10" id="10"/>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7"/>
              <a:stretch>
                <a:fillRect l="0" t="0" r="-16150" b="0"/>
              </a:stretch>
            </a:blipFill>
          </p:spPr>
        </p:sp>
        <p:sp>
          <p:nvSpPr>
            <p:cNvPr name="Freeform 11" id="11"/>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8"/>
              <a:stretch>
                <a:fillRect l="0" t="-158468" r="0" b="0"/>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43246" y="8285079"/>
            <a:ext cx="1121124" cy="1121124"/>
          </a:xfrm>
          <a:custGeom>
            <a:avLst/>
            <a:gdLst/>
            <a:ahLst/>
            <a:cxnLst/>
            <a:rect r="r" b="b" t="t" l="l"/>
            <a:pathLst>
              <a:path h="1121124" w="1121124">
                <a:moveTo>
                  <a:pt x="0" y="0"/>
                </a:moveTo>
                <a:lnTo>
                  <a:pt x="1121124" y="0"/>
                </a:lnTo>
                <a:lnTo>
                  <a:pt x="1121124" y="1121124"/>
                </a:lnTo>
                <a:lnTo>
                  <a:pt x="0" y="1121124"/>
                </a:lnTo>
                <a:lnTo>
                  <a:pt x="0" y="0"/>
                </a:lnTo>
                <a:close/>
              </a:path>
            </a:pathLst>
          </a:custGeom>
          <a:blipFill>
            <a:blip r:embed="rId6"/>
            <a:stretch>
              <a:fillRect l="0" t="0" r="0" b="0"/>
            </a:stretch>
          </a:blipFill>
        </p:spPr>
      </p:sp>
      <p:sp>
        <p:nvSpPr>
          <p:cNvPr name="Freeform 6" id="6"/>
          <p:cNvSpPr/>
          <p:nvPr/>
        </p:nvSpPr>
        <p:spPr>
          <a:xfrm flipH="false" flipV="false" rot="0">
            <a:off x="4944790" y="7368440"/>
            <a:ext cx="1372667" cy="1833279"/>
          </a:xfrm>
          <a:custGeom>
            <a:avLst/>
            <a:gdLst/>
            <a:ahLst/>
            <a:cxnLst/>
            <a:rect r="r" b="b" t="t" l="l"/>
            <a:pathLst>
              <a:path h="1833279" w="1372667">
                <a:moveTo>
                  <a:pt x="0" y="0"/>
                </a:moveTo>
                <a:lnTo>
                  <a:pt x="1372667" y="0"/>
                </a:lnTo>
                <a:lnTo>
                  <a:pt x="1372667" y="1833278"/>
                </a:lnTo>
                <a:lnTo>
                  <a:pt x="0" y="1833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4015128" y="7775466"/>
            <a:ext cx="1384202" cy="1630738"/>
            <a:chOff x="0" y="0"/>
            <a:chExt cx="1845603" cy="2174317"/>
          </a:xfrm>
        </p:grpSpPr>
        <p:sp>
          <p:nvSpPr>
            <p:cNvPr name="Freeform 8" id="8"/>
            <p:cNvSpPr/>
            <p:nvPr/>
          </p:nvSpPr>
          <p:spPr>
            <a:xfrm flipH="false" flipV="false" rot="0">
              <a:off x="0" y="328714"/>
              <a:ext cx="1845603" cy="1845603"/>
            </a:xfrm>
            <a:custGeom>
              <a:avLst/>
              <a:gdLst/>
              <a:ahLst/>
              <a:cxnLst/>
              <a:rect r="r" b="b" t="t" l="l"/>
              <a:pathLst>
                <a:path h="1845603" w="1845603">
                  <a:moveTo>
                    <a:pt x="0" y="0"/>
                  </a:moveTo>
                  <a:lnTo>
                    <a:pt x="1845603" y="0"/>
                  </a:lnTo>
                  <a:lnTo>
                    <a:pt x="1845603" y="1845603"/>
                  </a:lnTo>
                  <a:lnTo>
                    <a:pt x="0" y="1845603"/>
                  </a:lnTo>
                  <a:lnTo>
                    <a:pt x="0" y="0"/>
                  </a:lnTo>
                  <a:close/>
                </a:path>
              </a:pathLst>
            </a:custGeom>
            <a:blipFill>
              <a:blip r:embed="rId9"/>
              <a:stretch>
                <a:fillRect l="0" t="0" r="0" b="0"/>
              </a:stretch>
            </a:blipFill>
          </p:spPr>
        </p:sp>
        <p:sp>
          <p:nvSpPr>
            <p:cNvPr name="Freeform 9" id="9"/>
            <p:cNvSpPr/>
            <p:nvPr/>
          </p:nvSpPr>
          <p:spPr>
            <a:xfrm flipH="false" flipV="false" rot="-1736355">
              <a:off x="290251" y="252801"/>
              <a:ext cx="1265100" cy="853367"/>
            </a:xfrm>
            <a:custGeom>
              <a:avLst/>
              <a:gdLst/>
              <a:ahLst/>
              <a:cxnLst/>
              <a:rect r="r" b="b" t="t" l="l"/>
              <a:pathLst>
                <a:path h="853367" w="1265100">
                  <a:moveTo>
                    <a:pt x="0" y="0"/>
                  </a:moveTo>
                  <a:lnTo>
                    <a:pt x="1265100" y="0"/>
                  </a:lnTo>
                  <a:lnTo>
                    <a:pt x="1265100" y="853367"/>
                  </a:lnTo>
                  <a:lnTo>
                    <a:pt x="0" y="8533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10" id="10"/>
          <p:cNvSpPr/>
          <p:nvPr/>
        </p:nvSpPr>
        <p:spPr>
          <a:xfrm flipH="false" flipV="false" rot="0">
            <a:off x="2144018" y="8285079"/>
            <a:ext cx="1115212" cy="1115212"/>
          </a:xfrm>
          <a:custGeom>
            <a:avLst/>
            <a:gdLst/>
            <a:ahLst/>
            <a:cxnLst/>
            <a:rect r="r" b="b" t="t" l="l"/>
            <a:pathLst>
              <a:path h="1115212" w="1115212">
                <a:moveTo>
                  <a:pt x="0" y="0"/>
                </a:moveTo>
                <a:lnTo>
                  <a:pt x="1115212" y="0"/>
                </a:lnTo>
                <a:lnTo>
                  <a:pt x="1115212" y="1115212"/>
                </a:lnTo>
                <a:lnTo>
                  <a:pt x="0" y="1115212"/>
                </a:lnTo>
                <a:lnTo>
                  <a:pt x="0" y="0"/>
                </a:lnTo>
                <a:close/>
              </a:path>
            </a:pathLst>
          </a:custGeom>
          <a:blipFill>
            <a:blip r:embed="rId12"/>
            <a:stretch>
              <a:fillRect l="0" t="0" r="0" b="0"/>
            </a:stretch>
          </a:blipFill>
        </p:spPr>
      </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1313587" y="5612299"/>
            <a:ext cx="4932826"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KlÄdbyten</a:t>
            </a:r>
          </a:p>
          <a:p>
            <a:pPr algn="ctr">
              <a:lnSpc>
                <a:spcPts val="5105"/>
              </a:lnSpc>
            </a:pPr>
            <a:r>
              <a:rPr lang="en-US" sz="3403" spc="3">
                <a:solidFill>
                  <a:srgbClr val="12C91A"/>
                </a:solidFill>
                <a:latin typeface="Lazydog"/>
                <a:ea typeface="Lazydog"/>
                <a:cs typeface="Lazydog"/>
                <a:sym typeface="Lazydog"/>
              </a:rPr>
              <a:t>Resurspaket</a:t>
            </a:r>
          </a:p>
          <a:p>
            <a:pPr algn="ctr">
              <a:lnSpc>
                <a:spcPts val="5105"/>
              </a:lnSpc>
            </a:pP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5" id="5"/>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6"/>
            <a:stretch>
              <a:fillRect l="0" t="0" r="0" b="0"/>
            </a:stretch>
          </a:blipFill>
        </p:spPr>
      </p:sp>
      <p:sp>
        <p:nvSpPr>
          <p:cNvPr name="Freeform 6" id="6"/>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7"/>
            <a:stretch>
              <a:fillRect l="0" t="0" r="0" b="0"/>
            </a:stretch>
          </a:blipFill>
        </p:spPr>
      </p:sp>
      <p:sp>
        <p:nvSpPr>
          <p:cNvPr name="TextBox 7" id="7"/>
          <p:cNvSpPr txBox="true"/>
          <p:nvPr/>
        </p:nvSpPr>
        <p:spPr>
          <a:xfrm rot="0">
            <a:off x="1502717" y="289275"/>
            <a:ext cx="4554565" cy="466659"/>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Klädbyte</a:t>
            </a:r>
          </a:p>
        </p:txBody>
      </p:sp>
      <p:sp>
        <p:nvSpPr>
          <p:cNvPr name="TextBox 8" id="8"/>
          <p:cNvSpPr txBox="true"/>
          <p:nvPr/>
        </p:nvSpPr>
        <p:spPr>
          <a:xfrm rot="0">
            <a:off x="2843398" y="708375"/>
            <a:ext cx="1873204" cy="903638"/>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Måste ha</a:t>
            </a:r>
          </a:p>
          <a:p>
            <a:pPr algn="ctr">
              <a:lnSpc>
                <a:spcPts val="3674"/>
              </a:lnSpc>
            </a:pPr>
          </a:p>
        </p:txBody>
      </p:sp>
      <p:graphicFrame>
        <p:nvGraphicFramePr>
          <p:cNvPr name="Table 9" id="9"/>
          <p:cNvGraphicFramePr>
            <a:graphicFrameLocks noGrp="true"/>
          </p:cNvGraphicFramePr>
          <p:nvPr/>
        </p:nvGraphicFramePr>
        <p:xfrm>
          <a:off x="503771" y="1420493"/>
          <a:ext cx="6763890" cy="7844065"/>
        </p:xfrm>
        <a:graphic>
          <a:graphicData uri="http://schemas.openxmlformats.org/drawingml/2006/table">
            <a:tbl>
              <a:tblPr/>
              <a:tblGrid>
                <a:gridCol w="2749282"/>
                <a:gridCol w="1770962"/>
                <a:gridCol w="1380416"/>
                <a:gridCol w="863230"/>
              </a:tblGrid>
              <a:tr h="602979">
                <a:tc>
                  <a:txBody>
                    <a:bodyPr anchor="t" rtlCol="false"/>
                    <a:lstStyle/>
                    <a:p>
                      <a:pPr algn="ctr">
                        <a:lnSpc>
                          <a:spcPts val="1679"/>
                        </a:lnSpc>
                        <a:defRPr/>
                      </a:pPr>
                      <a:r>
                        <a:rPr lang="en-US" sz="1200" b="true">
                          <a:solidFill>
                            <a:srgbClr val="000000"/>
                          </a:solidFill>
                          <a:latin typeface="Arimo Bold"/>
                          <a:ea typeface="Arimo Bold"/>
                          <a:cs typeface="Arimo Bold"/>
                          <a:sym typeface="Arimo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KLART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Fika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Kläder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Klädhängare och bord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Provrum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10" id="10"/>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1" id="11"/>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2" id="12"/>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3" id="13"/>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4" id="14"/>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5" id="15"/>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6" id="16"/>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7" id="17"/>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8" id="18"/>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9" id="19"/>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0" id="20"/>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1" id="21"/>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2" id="22"/>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3" id="23"/>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662517" y="1420301"/>
          <a:ext cx="6012365" cy="6979042"/>
        </p:xfrm>
        <a:graphic>
          <a:graphicData uri="http://schemas.openxmlformats.org/drawingml/2006/table">
            <a:tbl>
              <a:tblPr/>
              <a:tblGrid>
                <a:gridCol w="2443814"/>
                <a:gridCol w="1574193"/>
                <a:gridCol w="1227040"/>
                <a:gridCol w="767318"/>
              </a:tblGrid>
              <a:tr h="542509">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KLART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ett datum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Organisera plats</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poster och inbjudan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Dela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Skicka inbjudan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Dekorera lokalen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177931"/>
            <a:ext cx="4554565" cy="466725"/>
          </a:xfrm>
          <a:prstGeom prst="rect">
            <a:avLst/>
          </a:prstGeom>
        </p:spPr>
        <p:txBody>
          <a:bodyPr anchor="t" rtlCol="false" tIns="0" lIns="0" bIns="0" rIns="0">
            <a:spAutoFit/>
          </a:bodyPr>
          <a:lstStyle/>
          <a:p>
            <a:pPr algn="ctr">
              <a:lnSpc>
                <a:spcPts val="3300"/>
              </a:lnSpc>
            </a:pPr>
            <a:r>
              <a:rPr lang="en-US" b="true" sz="3000" spc="44">
                <a:solidFill>
                  <a:srgbClr val="92D050"/>
                </a:solidFill>
                <a:latin typeface="Hatton Semi-Bold"/>
                <a:ea typeface="Hatton Semi-Bold"/>
                <a:cs typeface="Hatton Semi-Bold"/>
                <a:sym typeface="Hatton Semi-Bold"/>
              </a:rPr>
              <a:t>Klädbyte</a:t>
            </a:r>
          </a:p>
        </p:txBody>
      </p:sp>
      <p:sp>
        <p:nvSpPr>
          <p:cNvPr name="TextBox 23" id="23"/>
          <p:cNvSpPr txBox="true"/>
          <p:nvPr/>
        </p:nvSpPr>
        <p:spPr>
          <a:xfrm rot="0">
            <a:off x="2768488" y="597031"/>
            <a:ext cx="1873204" cy="442244"/>
          </a:xfrm>
          <a:prstGeom prst="rect">
            <a:avLst/>
          </a:prstGeom>
        </p:spPr>
        <p:txBody>
          <a:bodyPr anchor="t" rtlCol="false" tIns="0" lIns="0" bIns="0" rIns="0">
            <a:spAutoFit/>
          </a:bodyPr>
          <a:lstStyle/>
          <a:p>
            <a:pPr algn="ctr">
              <a:lnSpc>
                <a:spcPts val="3674"/>
              </a:lnSpc>
            </a:pPr>
            <a:r>
              <a:rPr lang="en-US" sz="2624" spc="52">
                <a:solidFill>
                  <a:srgbClr val="92D050"/>
                </a:solidFill>
                <a:latin typeface="Quicksand"/>
                <a:ea typeface="Quicksand"/>
                <a:cs typeface="Quicksand"/>
                <a:sym typeface="Quicksand"/>
              </a:rPr>
              <a:t>Att Göra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769513" cy="9953601"/>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395243" y="6345911"/>
            <a:ext cx="6769513" cy="3976889"/>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720956" y="756000"/>
            <a:ext cx="6118088" cy="5389489"/>
          </a:xfrm>
          <a:custGeom>
            <a:avLst/>
            <a:gdLst/>
            <a:ahLst/>
            <a:cxnLst/>
            <a:rect r="r" b="b" t="t" l="l"/>
            <a:pathLst>
              <a:path h="5389489" w="6118088">
                <a:moveTo>
                  <a:pt x="0" y="0"/>
                </a:moveTo>
                <a:lnTo>
                  <a:pt x="6118088" y="0"/>
                </a:lnTo>
                <a:lnTo>
                  <a:pt x="6118088" y="5389489"/>
                </a:lnTo>
                <a:lnTo>
                  <a:pt x="0" y="53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87636" y="5599141"/>
            <a:ext cx="691890" cy="691890"/>
          </a:xfrm>
          <a:custGeom>
            <a:avLst/>
            <a:gdLst/>
            <a:ahLst/>
            <a:cxnLst/>
            <a:rect r="r" b="b" t="t" l="l"/>
            <a:pathLst>
              <a:path h="691890" w="691890">
                <a:moveTo>
                  <a:pt x="0" y="0"/>
                </a:moveTo>
                <a:lnTo>
                  <a:pt x="691890" y="0"/>
                </a:lnTo>
                <a:lnTo>
                  <a:pt x="691890" y="691890"/>
                </a:lnTo>
                <a:lnTo>
                  <a:pt x="0" y="691890"/>
                </a:lnTo>
                <a:lnTo>
                  <a:pt x="0" y="0"/>
                </a:lnTo>
                <a:close/>
              </a:path>
            </a:pathLst>
          </a:custGeom>
          <a:blipFill>
            <a:blip r:embed="rId4"/>
            <a:stretch>
              <a:fillRect l="0" t="0" r="0" b="0"/>
            </a:stretch>
          </a:blipFill>
        </p:spPr>
      </p:sp>
      <p:sp>
        <p:nvSpPr>
          <p:cNvPr name="Freeform 8" id="8"/>
          <p:cNvSpPr/>
          <p:nvPr/>
        </p:nvSpPr>
        <p:spPr>
          <a:xfrm flipH="false" flipV="false" rot="0">
            <a:off x="1464672" y="3450744"/>
            <a:ext cx="4630656" cy="3458485"/>
          </a:xfrm>
          <a:custGeom>
            <a:avLst/>
            <a:gdLst/>
            <a:ahLst/>
            <a:cxnLst/>
            <a:rect r="r" b="b" t="t" l="l"/>
            <a:pathLst>
              <a:path h="3458485" w="4630656">
                <a:moveTo>
                  <a:pt x="0" y="0"/>
                </a:moveTo>
                <a:lnTo>
                  <a:pt x="4630656" y="0"/>
                </a:lnTo>
                <a:lnTo>
                  <a:pt x="4630656" y="3458486"/>
                </a:lnTo>
                <a:lnTo>
                  <a:pt x="0" y="3458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5477856" y="4202871"/>
            <a:ext cx="1396270" cy="139627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rot="0">
            <a:off x="1399431" y="9241163"/>
            <a:ext cx="4761138" cy="0"/>
          </a:xfrm>
          <a:prstGeom prst="line">
            <a:avLst/>
          </a:prstGeom>
          <a:ln cap="rnd" w="47625">
            <a:solidFill>
              <a:srgbClr val="FED11E"/>
            </a:solidFill>
            <a:prstDash val="sysDot"/>
            <a:headEnd type="none" len="sm" w="sm"/>
            <a:tailEnd type="none" len="sm" w="sm"/>
          </a:ln>
        </p:spPr>
      </p:sp>
      <p:sp>
        <p:nvSpPr>
          <p:cNvPr name="AutoShape 12" id="12"/>
          <p:cNvSpPr/>
          <p:nvPr/>
        </p:nvSpPr>
        <p:spPr>
          <a:xfrm rot="0">
            <a:off x="1399431" y="8522762"/>
            <a:ext cx="4761138" cy="0"/>
          </a:xfrm>
          <a:prstGeom prst="line">
            <a:avLst/>
          </a:prstGeom>
          <a:ln cap="rnd" w="47625">
            <a:solidFill>
              <a:srgbClr val="FED11E"/>
            </a:solidFill>
            <a:prstDash val="sysDot"/>
            <a:headEnd type="none" len="sm" w="sm"/>
            <a:tailEnd type="none" len="sm" w="sm"/>
          </a:ln>
        </p:spPr>
      </p:sp>
      <p:sp>
        <p:nvSpPr>
          <p:cNvPr name="Freeform 13" id="13"/>
          <p:cNvSpPr/>
          <p:nvPr/>
        </p:nvSpPr>
        <p:spPr>
          <a:xfrm flipH="false" flipV="false" rot="0">
            <a:off x="265069" y="9712064"/>
            <a:ext cx="791926" cy="791926"/>
          </a:xfrm>
          <a:custGeom>
            <a:avLst/>
            <a:gdLst/>
            <a:ahLst/>
            <a:cxnLst/>
            <a:rect r="r" b="b" t="t" l="l"/>
            <a:pathLst>
              <a:path h="791926" w="791926">
                <a:moveTo>
                  <a:pt x="0" y="0"/>
                </a:moveTo>
                <a:lnTo>
                  <a:pt x="791926" y="0"/>
                </a:lnTo>
                <a:lnTo>
                  <a:pt x="791926" y="791927"/>
                </a:lnTo>
                <a:lnTo>
                  <a:pt x="0" y="791927"/>
                </a:lnTo>
                <a:lnTo>
                  <a:pt x="0" y="0"/>
                </a:lnTo>
                <a:close/>
              </a:path>
            </a:pathLst>
          </a:custGeom>
          <a:blipFill>
            <a:blip r:embed="rId7"/>
            <a:stretch>
              <a:fillRect l="0" t="0" r="0" b="0"/>
            </a:stretch>
          </a:blipFill>
        </p:spPr>
      </p:sp>
      <p:sp>
        <p:nvSpPr>
          <p:cNvPr name="TextBox 14" id="14"/>
          <p:cNvSpPr txBox="true"/>
          <p:nvPr/>
        </p:nvSpPr>
        <p:spPr>
          <a:xfrm rot="0">
            <a:off x="871249" y="7203822"/>
            <a:ext cx="5817502" cy="1029827"/>
          </a:xfrm>
          <a:prstGeom prst="rect">
            <a:avLst/>
          </a:prstGeom>
        </p:spPr>
        <p:txBody>
          <a:bodyPr anchor="t" rtlCol="false" tIns="0" lIns="0" bIns="0" rIns="0">
            <a:spAutoFit/>
          </a:bodyPr>
          <a:lstStyle/>
          <a:p>
            <a:pPr algn="ctr">
              <a:lnSpc>
                <a:spcPts val="4137"/>
              </a:lnSpc>
            </a:pPr>
            <a:r>
              <a:rPr lang="en-US" sz="2955">
                <a:solidFill>
                  <a:srgbClr val="000000"/>
                </a:solidFill>
                <a:latin typeface="Peace Sans"/>
                <a:ea typeface="Peace Sans"/>
                <a:cs typeface="Peace Sans"/>
                <a:sym typeface="Peace Sans"/>
              </a:rPr>
              <a:t>[ANGE DATUM]</a:t>
            </a:r>
          </a:p>
          <a:p>
            <a:pPr algn="ctr">
              <a:lnSpc>
                <a:spcPts val="4137"/>
              </a:lnSpc>
              <a:spcBef>
                <a:spcPct val="0"/>
              </a:spcBef>
            </a:pPr>
          </a:p>
        </p:txBody>
      </p:sp>
      <p:sp>
        <p:nvSpPr>
          <p:cNvPr name="TextBox 15" id="15"/>
          <p:cNvSpPr txBox="true"/>
          <p:nvPr/>
        </p:nvSpPr>
        <p:spPr>
          <a:xfrm rot="0">
            <a:off x="1637996" y="9916292"/>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6" id="16"/>
          <p:cNvSpPr txBox="true"/>
          <p:nvPr/>
        </p:nvSpPr>
        <p:spPr>
          <a:xfrm rot="0">
            <a:off x="1637996" y="1205755"/>
            <a:ext cx="4417024" cy="291411"/>
          </a:xfrm>
          <a:prstGeom prst="rect">
            <a:avLst/>
          </a:prstGeom>
        </p:spPr>
        <p:txBody>
          <a:bodyPr anchor="t" rtlCol="false" tIns="0" lIns="0" bIns="0" rIns="0">
            <a:spAutoFit/>
          </a:bodyPr>
          <a:lstStyle/>
          <a:p>
            <a:pPr algn="ctr">
              <a:lnSpc>
                <a:spcPts val="2428"/>
              </a:lnSpc>
              <a:spcBef>
                <a:spcPct val="0"/>
              </a:spcBef>
            </a:pPr>
            <a:r>
              <a:rPr lang="en-US" b="true" sz="1734">
                <a:solidFill>
                  <a:srgbClr val="3F8DCC"/>
                </a:solidFill>
                <a:latin typeface="Poppins Medium Bold"/>
                <a:ea typeface="Poppins Medium Bold"/>
                <a:cs typeface="Poppins Medium Bold"/>
                <a:sym typeface="Poppins Medium Bold"/>
              </a:rPr>
              <a:t>[Insert Group Name] Presents</a:t>
            </a:r>
          </a:p>
        </p:txBody>
      </p:sp>
      <p:sp>
        <p:nvSpPr>
          <p:cNvPr name="Freeform 17" id="17"/>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8"/>
            <a:stretch>
              <a:fillRect l="0" t="0" r="0" b="0"/>
            </a:stretch>
          </a:blipFill>
        </p:spPr>
      </p:sp>
      <p:sp>
        <p:nvSpPr>
          <p:cNvPr name="Freeform 18" id="18"/>
          <p:cNvSpPr/>
          <p:nvPr/>
        </p:nvSpPr>
        <p:spPr>
          <a:xfrm flipH="false" flipV="false" rot="-4537625">
            <a:off x="1020100" y="6726285"/>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Freeform 19" id="19"/>
          <p:cNvSpPr/>
          <p:nvPr/>
        </p:nvSpPr>
        <p:spPr>
          <a:xfrm flipH="false" flipV="false" rot="576377">
            <a:off x="5827501" y="6793340"/>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TextBox 20" id="20"/>
          <p:cNvSpPr txBox="true"/>
          <p:nvPr/>
        </p:nvSpPr>
        <p:spPr>
          <a:xfrm rot="0">
            <a:off x="1056995" y="9468617"/>
            <a:ext cx="5446010"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[REGISTRATION INFO]</a:t>
            </a:r>
          </a:p>
        </p:txBody>
      </p:sp>
      <p:sp>
        <p:nvSpPr>
          <p:cNvPr name="Freeform 21" id="21"/>
          <p:cNvSpPr/>
          <p:nvPr/>
        </p:nvSpPr>
        <p:spPr>
          <a:xfrm flipH="false" flipV="false" rot="0">
            <a:off x="1056995" y="10332207"/>
            <a:ext cx="1215800" cy="249239"/>
          </a:xfrm>
          <a:custGeom>
            <a:avLst/>
            <a:gdLst/>
            <a:ahLst/>
            <a:cxnLst/>
            <a:rect r="r" b="b" t="t" l="l"/>
            <a:pathLst>
              <a:path h="249239" w="1215800">
                <a:moveTo>
                  <a:pt x="0" y="0"/>
                </a:moveTo>
                <a:lnTo>
                  <a:pt x="1215799" y="0"/>
                </a:lnTo>
                <a:lnTo>
                  <a:pt x="1215799" y="249239"/>
                </a:lnTo>
                <a:lnTo>
                  <a:pt x="0" y="249239"/>
                </a:lnTo>
                <a:lnTo>
                  <a:pt x="0" y="0"/>
                </a:lnTo>
                <a:close/>
              </a:path>
            </a:pathLst>
          </a:custGeom>
          <a:blipFill>
            <a:blip r:embed="rId10"/>
            <a:stretch>
              <a:fillRect l="0" t="0" r="0" b="0"/>
            </a:stretch>
          </a:blipFill>
        </p:spPr>
      </p:sp>
      <p:sp>
        <p:nvSpPr>
          <p:cNvPr name="TextBox 22" id="22"/>
          <p:cNvSpPr txBox="true"/>
          <p:nvPr/>
        </p:nvSpPr>
        <p:spPr>
          <a:xfrm rot="-150323">
            <a:off x="1928137" y="1765134"/>
            <a:ext cx="3589226" cy="1293935"/>
          </a:xfrm>
          <a:prstGeom prst="rect">
            <a:avLst/>
          </a:prstGeom>
        </p:spPr>
        <p:txBody>
          <a:bodyPr anchor="t" rtlCol="false" tIns="0" lIns="0" bIns="0" rIns="0">
            <a:spAutoFit/>
          </a:bodyPr>
          <a:lstStyle/>
          <a:p>
            <a:pPr algn="ctr">
              <a:lnSpc>
                <a:spcPts val="9594"/>
              </a:lnSpc>
              <a:spcBef>
                <a:spcPct val="0"/>
              </a:spcBef>
            </a:pPr>
            <a:r>
              <a:rPr lang="en-US" sz="6852">
                <a:solidFill>
                  <a:srgbClr val="FFD400"/>
                </a:solidFill>
                <a:latin typeface="Pacifico"/>
                <a:ea typeface="Pacifico"/>
                <a:cs typeface="Pacifico"/>
                <a:sym typeface="Pacifico"/>
              </a:rPr>
              <a:t>Klädbyte</a:t>
            </a:r>
          </a:p>
        </p:txBody>
      </p:sp>
      <p:sp>
        <p:nvSpPr>
          <p:cNvPr name="TextBox 23" id="23"/>
          <p:cNvSpPr txBox="true"/>
          <p:nvPr/>
        </p:nvSpPr>
        <p:spPr>
          <a:xfrm rot="0">
            <a:off x="5570453" y="4521117"/>
            <a:ext cx="1180231" cy="658870"/>
          </a:xfrm>
          <a:prstGeom prst="rect">
            <a:avLst/>
          </a:prstGeom>
        </p:spPr>
        <p:txBody>
          <a:bodyPr anchor="t" rtlCol="false" tIns="0" lIns="0" bIns="0" rIns="0">
            <a:spAutoFit/>
          </a:bodyPr>
          <a:lstStyle/>
          <a:p>
            <a:pPr algn="ctr">
              <a:lnSpc>
                <a:spcPts val="1746"/>
              </a:lnSpc>
            </a:pPr>
            <a:r>
              <a:rPr lang="en-US" sz="1532">
                <a:solidFill>
                  <a:srgbClr val="3F8DCC"/>
                </a:solidFill>
                <a:latin typeface="Peace Sans"/>
                <a:ea typeface="Peace Sans"/>
                <a:cs typeface="Peace Sans"/>
                <a:sym typeface="Peace Sans"/>
              </a:rPr>
              <a:t>BYT</a:t>
            </a:r>
          </a:p>
          <a:p>
            <a:pPr algn="ctr">
              <a:lnSpc>
                <a:spcPts val="1746"/>
              </a:lnSpc>
            </a:pPr>
            <a:r>
              <a:rPr lang="en-US" sz="1532">
                <a:solidFill>
                  <a:srgbClr val="3F8DCC"/>
                </a:solidFill>
                <a:latin typeface="Peace Sans"/>
                <a:ea typeface="Peace Sans"/>
                <a:cs typeface="Peace Sans"/>
                <a:sym typeface="Peace Sans"/>
              </a:rPr>
              <a:t>gör inte</a:t>
            </a:r>
          </a:p>
          <a:p>
            <a:pPr algn="ctr">
              <a:lnSpc>
                <a:spcPts val="1746"/>
              </a:lnSpc>
            </a:pPr>
            <a:r>
              <a:rPr lang="en-US" sz="1532">
                <a:solidFill>
                  <a:srgbClr val="3F8DCC"/>
                </a:solidFill>
                <a:latin typeface="Peace Sans"/>
                <a:ea typeface="Peace Sans"/>
                <a:cs typeface="Peace Sans"/>
                <a:sym typeface="Peace Sans"/>
              </a:rPr>
              <a:t>Handla</a:t>
            </a:r>
          </a:p>
        </p:txBody>
      </p:sp>
      <p:sp>
        <p:nvSpPr>
          <p:cNvPr name="TextBox 24" id="24"/>
          <p:cNvSpPr txBox="true"/>
          <p:nvPr/>
        </p:nvSpPr>
        <p:spPr>
          <a:xfrm rot="0">
            <a:off x="1384010" y="7863759"/>
            <a:ext cx="4791981" cy="585121"/>
          </a:xfrm>
          <a:prstGeom prst="rect">
            <a:avLst/>
          </a:prstGeom>
        </p:spPr>
        <p:txBody>
          <a:bodyPr anchor="t" rtlCol="false" tIns="0" lIns="0" bIns="0" rIns="0">
            <a:spAutoFit/>
          </a:bodyPr>
          <a:lstStyle/>
          <a:p>
            <a:pPr algn="ctr">
              <a:lnSpc>
                <a:spcPts val="2332"/>
              </a:lnSpc>
              <a:spcBef>
                <a:spcPct val="0"/>
              </a:spcBef>
            </a:pPr>
            <a:r>
              <a:rPr lang="en-US" sz="1665">
                <a:solidFill>
                  <a:srgbClr val="2E59A7"/>
                </a:solidFill>
                <a:latin typeface="Poppins Light Bold"/>
                <a:ea typeface="Poppins Light Bold"/>
                <a:cs typeface="Poppins Light Bold"/>
                <a:sym typeface="Poppins Light Bold"/>
              </a:rPr>
              <a:t>Ta med 4-5 delar av dina oanvända kläder och accessoarer för att byta</a:t>
            </a:r>
          </a:p>
        </p:txBody>
      </p:sp>
      <p:sp>
        <p:nvSpPr>
          <p:cNvPr name="TextBox 25" id="25"/>
          <p:cNvSpPr txBox="true"/>
          <p:nvPr/>
        </p:nvSpPr>
        <p:spPr>
          <a:xfrm rot="0">
            <a:off x="1123503" y="8752304"/>
            <a:ext cx="5446010" cy="306738"/>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ANGE LOKAL</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295679" y="288237"/>
            <a:ext cx="3324244" cy="4887825"/>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295679" y="3223167"/>
            <a:ext cx="3324244" cy="1952895"/>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455624"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207082" y="2856457"/>
            <a:ext cx="339760" cy="339760"/>
          </a:xfrm>
          <a:custGeom>
            <a:avLst/>
            <a:gdLst/>
            <a:ahLst/>
            <a:cxnLst/>
            <a:rect r="r" b="b" t="t" l="l"/>
            <a:pathLst>
              <a:path h="339760" w="339760">
                <a:moveTo>
                  <a:pt x="0" y="0"/>
                </a:moveTo>
                <a:lnTo>
                  <a:pt x="339759" y="0"/>
                </a:lnTo>
                <a:lnTo>
                  <a:pt x="339759" y="339760"/>
                </a:lnTo>
                <a:lnTo>
                  <a:pt x="0" y="339760"/>
                </a:lnTo>
                <a:lnTo>
                  <a:pt x="0" y="0"/>
                </a:lnTo>
                <a:close/>
              </a:path>
            </a:pathLst>
          </a:custGeom>
          <a:blipFill>
            <a:blip r:embed="rId4"/>
            <a:stretch>
              <a:fillRect l="0" t="0" r="0" b="0"/>
            </a:stretch>
          </a:blipFill>
        </p:spPr>
      </p:sp>
      <p:sp>
        <p:nvSpPr>
          <p:cNvPr name="Freeform 8" id="8"/>
          <p:cNvSpPr/>
          <p:nvPr/>
        </p:nvSpPr>
        <p:spPr>
          <a:xfrm flipH="false" flipV="false" rot="0">
            <a:off x="820834"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2791552" y="2170804"/>
            <a:ext cx="685654" cy="685654"/>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a:off x="788797" y="4656043"/>
            <a:ext cx="2338009" cy="0"/>
          </a:xfrm>
          <a:prstGeom prst="line">
            <a:avLst/>
          </a:prstGeom>
          <a:ln cap="rnd" w="19050">
            <a:solidFill>
              <a:srgbClr val="FED11E"/>
            </a:solidFill>
            <a:prstDash val="sysDot"/>
            <a:headEnd type="none" len="sm" w="sm"/>
            <a:tailEnd type="none" len="sm" w="sm"/>
          </a:ln>
        </p:spPr>
      </p:sp>
      <p:sp>
        <p:nvSpPr>
          <p:cNvPr name="AutoShape 12" id="12"/>
          <p:cNvSpPr/>
          <p:nvPr/>
        </p:nvSpPr>
        <p:spPr>
          <a:xfrm>
            <a:off x="788797" y="4303264"/>
            <a:ext cx="2338009" cy="0"/>
          </a:xfrm>
          <a:prstGeom prst="line">
            <a:avLst/>
          </a:prstGeom>
          <a:ln cap="rnd" w="19050">
            <a:solidFill>
              <a:srgbClr val="FED11E"/>
            </a:solidFill>
            <a:prstDash val="sysDot"/>
            <a:headEnd type="none" len="sm" w="sm"/>
            <a:tailEnd type="none" len="sm" w="sm"/>
          </a:ln>
        </p:spPr>
      </p:sp>
      <p:sp>
        <p:nvSpPr>
          <p:cNvPr name="Freeform 13" id="13"/>
          <p:cNvSpPr/>
          <p:nvPr/>
        </p:nvSpPr>
        <p:spPr>
          <a:xfrm flipH="false" flipV="false" rot="0">
            <a:off x="231755" y="4876154"/>
            <a:ext cx="388884" cy="388884"/>
          </a:xfrm>
          <a:custGeom>
            <a:avLst/>
            <a:gdLst/>
            <a:ahLst/>
            <a:cxnLst/>
            <a:rect r="r" b="b" t="t" l="l"/>
            <a:pathLst>
              <a:path h="388884" w="388884">
                <a:moveTo>
                  <a:pt x="0" y="0"/>
                </a:moveTo>
                <a:lnTo>
                  <a:pt x="388884" y="0"/>
                </a:lnTo>
                <a:lnTo>
                  <a:pt x="388884" y="388883"/>
                </a:lnTo>
                <a:lnTo>
                  <a:pt x="0" y="388883"/>
                </a:lnTo>
                <a:lnTo>
                  <a:pt x="0" y="0"/>
                </a:lnTo>
                <a:close/>
              </a:path>
            </a:pathLst>
          </a:custGeom>
          <a:blipFill>
            <a:blip r:embed="rId7"/>
            <a:stretch>
              <a:fillRect l="0" t="0" r="0" b="0"/>
            </a:stretch>
          </a:blipFill>
        </p:spPr>
      </p:sp>
      <p:sp>
        <p:nvSpPr>
          <p:cNvPr name="TextBox 14" id="14"/>
          <p:cNvSpPr txBox="true"/>
          <p:nvPr/>
        </p:nvSpPr>
        <p:spPr>
          <a:xfrm rot="0">
            <a:off x="529427" y="3643943"/>
            <a:ext cx="2856748" cy="244715"/>
          </a:xfrm>
          <a:prstGeom prst="rect">
            <a:avLst/>
          </a:prstGeom>
        </p:spPr>
        <p:txBody>
          <a:bodyPr anchor="t" rtlCol="false" tIns="0" lIns="0" bIns="0" rIns="0">
            <a:spAutoFit/>
          </a:bodyPr>
          <a:lstStyle/>
          <a:p>
            <a:pPr algn="ctr" marL="0" indent="0" lvl="0">
              <a:lnSpc>
                <a:spcPts val="2006"/>
              </a:lnSpc>
              <a:spcBef>
                <a:spcPct val="0"/>
              </a:spcBef>
            </a:pPr>
            <a:r>
              <a:rPr lang="en-US" sz="1433">
                <a:solidFill>
                  <a:srgbClr val="000000"/>
                </a:solidFill>
                <a:latin typeface="Peace Sans"/>
                <a:ea typeface="Peace Sans"/>
                <a:cs typeface="Peace Sans"/>
                <a:sym typeface="Peace Sans"/>
              </a:rPr>
              <a:t>[INSERT DATUM]</a:t>
            </a:r>
          </a:p>
        </p:txBody>
      </p:sp>
      <p:sp>
        <p:nvSpPr>
          <p:cNvPr name="TextBox 15" id="15"/>
          <p:cNvSpPr txBox="true"/>
          <p:nvPr/>
        </p:nvSpPr>
        <p:spPr>
          <a:xfrm rot="0">
            <a:off x="620639" y="4403154"/>
            <a:ext cx="2674323" cy="151248"/>
          </a:xfrm>
          <a:prstGeom prst="rect">
            <a:avLst/>
          </a:prstGeom>
        </p:spPr>
        <p:txBody>
          <a:bodyPr anchor="t" rtlCol="false" tIns="0" lIns="0" bIns="0" rIns="0">
            <a:spAutoFit/>
          </a:bodyPr>
          <a:lstStyle/>
          <a:p>
            <a:pPr algn="ctr" marL="0" indent="0" lvl="0">
              <a:lnSpc>
                <a:spcPts val="1222"/>
              </a:lnSpc>
              <a:spcBef>
                <a:spcPct val="0"/>
              </a:spcBef>
            </a:pPr>
            <a:r>
              <a:rPr lang="en-US" sz="872">
                <a:solidFill>
                  <a:srgbClr val="000000"/>
                </a:solidFill>
                <a:latin typeface="Peace Sans"/>
                <a:ea typeface="Peace Sans"/>
                <a:cs typeface="Peace Sans"/>
                <a:sym typeface="Peace Sans"/>
              </a:rPr>
              <a:t>[INFOGA PLATS]</a:t>
            </a:r>
          </a:p>
        </p:txBody>
      </p:sp>
      <p:sp>
        <p:nvSpPr>
          <p:cNvPr name="TextBox 16" id="16"/>
          <p:cNvSpPr txBox="true"/>
          <p:nvPr/>
        </p:nvSpPr>
        <p:spPr>
          <a:xfrm rot="0">
            <a:off x="781224" y="3977707"/>
            <a:ext cx="2353155" cy="278094"/>
          </a:xfrm>
          <a:prstGeom prst="rect">
            <a:avLst/>
          </a:prstGeom>
        </p:spPr>
        <p:txBody>
          <a:bodyPr anchor="t" rtlCol="false" tIns="0" lIns="0" bIns="0" rIns="0">
            <a:spAutoFit/>
          </a:bodyPr>
          <a:lstStyle/>
          <a:p>
            <a:pPr algn="ctr" marL="0" indent="0" lvl="0">
              <a:lnSpc>
                <a:spcPts val="1145"/>
              </a:lnSpc>
              <a:spcBef>
                <a:spcPct val="0"/>
              </a:spcBef>
            </a:pPr>
            <a:r>
              <a:rPr lang="en-US" sz="818">
                <a:solidFill>
                  <a:srgbClr val="0D9613"/>
                </a:solidFill>
                <a:latin typeface="Poppins Light Bold"/>
                <a:ea typeface="Poppins Light Bold"/>
                <a:cs typeface="Poppins Light Bold"/>
                <a:sym typeface="Poppins Light Bold"/>
              </a:rPr>
              <a:t>Ta in 4-5 stycken av dina oanvända kläder och accessoarer för att byta</a:t>
            </a:r>
          </a:p>
        </p:txBody>
      </p:sp>
      <p:sp>
        <p:nvSpPr>
          <p:cNvPr name="TextBox 17" id="17"/>
          <p:cNvSpPr txBox="true"/>
          <p:nvPr/>
        </p:nvSpPr>
        <p:spPr>
          <a:xfrm rot="0">
            <a:off x="905946" y="4967069"/>
            <a:ext cx="2105013"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D9613"/>
                </a:solidFill>
                <a:latin typeface="Poppins Bold"/>
                <a:ea typeface="Poppins Bold"/>
                <a:cs typeface="Poppins Bold"/>
                <a:sym typeface="Poppins Bold"/>
              </a:rPr>
              <a:t>#GREENMEMEEFFECT</a:t>
            </a:r>
          </a:p>
        </p:txBody>
      </p:sp>
      <p:sp>
        <p:nvSpPr>
          <p:cNvPr name="TextBox 18" id="18"/>
          <p:cNvSpPr txBox="true"/>
          <p:nvPr/>
        </p:nvSpPr>
        <p:spPr>
          <a:xfrm rot="-150323">
            <a:off x="1045967" y="834294"/>
            <a:ext cx="1762559" cy="641255"/>
          </a:xfrm>
          <a:prstGeom prst="rect">
            <a:avLst/>
          </a:prstGeom>
        </p:spPr>
        <p:txBody>
          <a:bodyPr anchor="t" rtlCol="false" tIns="0" lIns="0" bIns="0" rIns="0">
            <a:spAutoFit/>
          </a:bodyPr>
          <a:lstStyle/>
          <a:p>
            <a:pPr algn="ctr" marL="0" indent="0" lvl="0">
              <a:lnSpc>
                <a:spcPts val="4711"/>
              </a:lnSpc>
              <a:spcBef>
                <a:spcPct val="0"/>
              </a:spcBef>
            </a:pPr>
            <a:r>
              <a:rPr lang="en-US" sz="3365">
                <a:solidFill>
                  <a:srgbClr val="FFD400"/>
                </a:solidFill>
                <a:latin typeface="Pacifico"/>
                <a:ea typeface="Pacifico"/>
                <a:cs typeface="Pacifico"/>
                <a:sym typeface="Pacifico"/>
              </a:rPr>
              <a:t>Klädbyte</a:t>
            </a:r>
          </a:p>
        </p:txBody>
      </p:sp>
      <p:sp>
        <p:nvSpPr>
          <p:cNvPr name="TextBox 19" id="19"/>
          <p:cNvSpPr txBox="true"/>
          <p:nvPr/>
        </p:nvSpPr>
        <p:spPr>
          <a:xfrm rot="0">
            <a:off x="785280" y="703544"/>
            <a:ext cx="2289695" cy="138567"/>
          </a:xfrm>
          <a:prstGeom prst="rect">
            <a:avLst/>
          </a:prstGeom>
        </p:spPr>
        <p:txBody>
          <a:bodyPr anchor="t" rtlCol="false" tIns="0" lIns="0" bIns="0" rIns="0">
            <a:spAutoFit/>
          </a:bodyPr>
          <a:lstStyle/>
          <a:p>
            <a:pPr algn="ctr" marL="0" indent="0" lvl="0">
              <a:lnSpc>
                <a:spcPts val="1192"/>
              </a:lnSpc>
              <a:spcBef>
                <a:spcPct val="0"/>
              </a:spcBef>
            </a:pPr>
            <a:r>
              <a:rPr lang="en-US" b="true" sz="851">
                <a:solidFill>
                  <a:srgbClr val="3F8DCC"/>
                </a:solidFill>
                <a:latin typeface="Poppins Medium Bold"/>
                <a:ea typeface="Poppins Medium Bold"/>
                <a:cs typeface="Poppins Medium Bold"/>
                <a:sym typeface="Poppins Medium Bold"/>
              </a:rPr>
              <a:t>[Infoga gruppnamn] Presenterar</a:t>
            </a:r>
          </a:p>
        </p:txBody>
      </p:sp>
      <p:sp>
        <p:nvSpPr>
          <p:cNvPr name="TextBox 20" id="20"/>
          <p:cNvSpPr txBox="true"/>
          <p:nvPr/>
        </p:nvSpPr>
        <p:spPr>
          <a:xfrm rot="0">
            <a:off x="2844596" y="2349519"/>
            <a:ext cx="579565" cy="220698"/>
          </a:xfrm>
          <a:prstGeom prst="rect">
            <a:avLst/>
          </a:prstGeom>
        </p:spPr>
        <p:txBody>
          <a:bodyPr anchor="t" rtlCol="false" tIns="0" lIns="0" bIns="0" rIns="0">
            <a:spAutoFit/>
          </a:bodyPr>
          <a:lstStyle/>
          <a:p>
            <a:pPr algn="ctr" marL="0" indent="0" lvl="0">
              <a:lnSpc>
                <a:spcPts val="857"/>
              </a:lnSpc>
            </a:pPr>
            <a:r>
              <a:rPr lang="en-US" sz="752">
                <a:solidFill>
                  <a:srgbClr val="3F8DCC"/>
                </a:solidFill>
                <a:latin typeface="Peace Sans"/>
                <a:ea typeface="Peace Sans"/>
                <a:cs typeface="Peace Sans"/>
                <a:sym typeface="Peace Sans"/>
              </a:rPr>
              <a:t>BYT INTE SHOPPA</a:t>
            </a:r>
          </a:p>
        </p:txBody>
      </p:sp>
      <p:sp>
        <p:nvSpPr>
          <p:cNvPr name="Freeform 21" id="21"/>
          <p:cNvSpPr/>
          <p:nvPr/>
        </p:nvSpPr>
        <p:spPr>
          <a:xfrm flipH="false" flipV="false" rot="0">
            <a:off x="3296267"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22" id="22"/>
          <p:cNvSpPr/>
          <p:nvPr/>
        </p:nvSpPr>
        <p:spPr>
          <a:xfrm flipH="false" flipV="false" rot="-4537625">
            <a:off x="602522"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23" id="23"/>
          <p:cNvSpPr/>
          <p:nvPr/>
        </p:nvSpPr>
        <p:spPr>
          <a:xfrm flipH="false" flipV="false" rot="576377">
            <a:off x="2963249"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TextBox 24" id="24"/>
          <p:cNvSpPr txBox="true"/>
          <p:nvPr/>
        </p:nvSpPr>
        <p:spPr>
          <a:xfrm rot="0">
            <a:off x="781224" y="4732883"/>
            <a:ext cx="2313545"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00000"/>
                </a:solidFill>
                <a:latin typeface="Poppins Bold"/>
                <a:ea typeface="Poppins Bold"/>
                <a:cs typeface="Poppins Bold"/>
                <a:sym typeface="Poppins Bold"/>
              </a:rPr>
              <a:t>[Registreringsinformation]</a:t>
            </a:r>
          </a:p>
        </p:txBody>
      </p:sp>
      <p:grpSp>
        <p:nvGrpSpPr>
          <p:cNvPr name="Group 25" id="25"/>
          <p:cNvGrpSpPr/>
          <p:nvPr/>
        </p:nvGrpSpPr>
        <p:grpSpPr>
          <a:xfrm rot="-512977">
            <a:off x="208387" y="299920"/>
            <a:ext cx="1987673" cy="302420"/>
            <a:chOff x="0" y="0"/>
            <a:chExt cx="1676007" cy="255001"/>
          </a:xfrm>
        </p:grpSpPr>
        <p:sp>
          <p:nvSpPr>
            <p:cNvPr name="Freeform 26" id="26"/>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27" id="27"/>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28" id="28"/>
          <p:cNvSpPr txBox="true"/>
          <p:nvPr/>
        </p:nvSpPr>
        <p:spPr>
          <a:xfrm rot="-514175">
            <a:off x="261323" y="401120"/>
            <a:ext cx="1884383" cy="180773"/>
          </a:xfrm>
          <a:prstGeom prst="rect">
            <a:avLst/>
          </a:prstGeom>
        </p:spPr>
        <p:txBody>
          <a:bodyPr anchor="t" rtlCol="false" tIns="0" lIns="0" bIns="0" rIns="0">
            <a:spAutoFit/>
          </a:bodyPr>
          <a:lstStyle/>
          <a:p>
            <a:pPr algn="ctr" marL="0" indent="0" lvl="0">
              <a:lnSpc>
                <a:spcPts val="1388"/>
              </a:lnSpc>
            </a:pPr>
            <a:r>
              <a:rPr lang="en-US" sz="1388">
                <a:solidFill>
                  <a:srgbClr val="ADDB7A"/>
                </a:solidFill>
                <a:latin typeface="Genty"/>
                <a:ea typeface="Genty"/>
                <a:cs typeface="Genty"/>
                <a:sym typeface="Genty"/>
              </a:rPr>
              <a:t>Du är inbjuden!</a:t>
            </a:r>
          </a:p>
        </p:txBody>
      </p:sp>
      <p:grpSp>
        <p:nvGrpSpPr>
          <p:cNvPr name="Group 29" id="29"/>
          <p:cNvGrpSpPr/>
          <p:nvPr/>
        </p:nvGrpSpPr>
        <p:grpSpPr>
          <a:xfrm rot="0">
            <a:off x="3931108" y="288237"/>
            <a:ext cx="3324244" cy="4887825"/>
            <a:chOff x="0" y="0"/>
            <a:chExt cx="3115946" cy="4581553"/>
          </a:xfrm>
        </p:grpSpPr>
        <p:sp>
          <p:nvSpPr>
            <p:cNvPr name="Freeform 30" id="3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31" id="31"/>
          <p:cNvGrpSpPr/>
          <p:nvPr/>
        </p:nvGrpSpPr>
        <p:grpSpPr>
          <a:xfrm rot="0">
            <a:off x="3931108" y="3223167"/>
            <a:ext cx="3324244" cy="1952895"/>
            <a:chOff x="0" y="0"/>
            <a:chExt cx="3115946" cy="1830526"/>
          </a:xfrm>
        </p:grpSpPr>
        <p:sp>
          <p:nvSpPr>
            <p:cNvPr name="Freeform 32" id="3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33" id="33"/>
          <p:cNvSpPr/>
          <p:nvPr/>
        </p:nvSpPr>
        <p:spPr>
          <a:xfrm flipH="false" flipV="false" rot="0">
            <a:off x="4091053"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0">
            <a:off x="5842510" y="2856457"/>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35" id="35"/>
          <p:cNvSpPr/>
          <p:nvPr/>
        </p:nvSpPr>
        <p:spPr>
          <a:xfrm flipH="false" flipV="false" rot="0">
            <a:off x="4456263"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6" id="36"/>
          <p:cNvGrpSpPr/>
          <p:nvPr/>
        </p:nvGrpSpPr>
        <p:grpSpPr>
          <a:xfrm rot="0">
            <a:off x="6426981" y="2170804"/>
            <a:ext cx="685654" cy="685654"/>
            <a:chOff x="0" y="0"/>
            <a:chExt cx="6350000" cy="6350000"/>
          </a:xfrm>
        </p:grpSpPr>
        <p:sp>
          <p:nvSpPr>
            <p:cNvPr name="Freeform 37" id="3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38" id="38"/>
          <p:cNvSpPr/>
          <p:nvPr/>
        </p:nvSpPr>
        <p:spPr>
          <a:xfrm>
            <a:off x="4424226" y="4656043"/>
            <a:ext cx="2338009" cy="0"/>
          </a:xfrm>
          <a:prstGeom prst="line">
            <a:avLst/>
          </a:prstGeom>
          <a:ln cap="rnd" w="19050">
            <a:solidFill>
              <a:srgbClr val="FED11E"/>
            </a:solidFill>
            <a:prstDash val="sysDot"/>
            <a:headEnd type="none" len="sm" w="sm"/>
            <a:tailEnd type="none" len="sm" w="sm"/>
          </a:ln>
        </p:spPr>
      </p:sp>
      <p:sp>
        <p:nvSpPr>
          <p:cNvPr name="AutoShape 39" id="39"/>
          <p:cNvSpPr/>
          <p:nvPr/>
        </p:nvSpPr>
        <p:spPr>
          <a:xfrm>
            <a:off x="4424226" y="4303264"/>
            <a:ext cx="2338009" cy="0"/>
          </a:xfrm>
          <a:prstGeom prst="line">
            <a:avLst/>
          </a:prstGeom>
          <a:ln cap="rnd" w="19050">
            <a:solidFill>
              <a:srgbClr val="FED11E"/>
            </a:solidFill>
            <a:prstDash val="sysDot"/>
            <a:headEnd type="none" len="sm" w="sm"/>
            <a:tailEnd type="none" len="sm" w="sm"/>
          </a:ln>
        </p:spPr>
      </p:sp>
      <p:sp>
        <p:nvSpPr>
          <p:cNvPr name="Freeform 40" id="40"/>
          <p:cNvSpPr/>
          <p:nvPr/>
        </p:nvSpPr>
        <p:spPr>
          <a:xfrm flipH="false" flipV="false" rot="0">
            <a:off x="3867184" y="4876154"/>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41" id="41"/>
          <p:cNvSpPr txBox="true"/>
          <p:nvPr/>
        </p:nvSpPr>
        <p:spPr>
          <a:xfrm rot="0">
            <a:off x="4416653" y="3977707"/>
            <a:ext cx="2353155" cy="278094"/>
          </a:xfrm>
          <a:prstGeom prst="rect">
            <a:avLst/>
          </a:prstGeom>
        </p:spPr>
        <p:txBody>
          <a:bodyPr anchor="t" rtlCol="false" tIns="0" lIns="0" bIns="0" rIns="0">
            <a:spAutoFit/>
          </a:bodyPr>
          <a:lstStyle/>
          <a:p>
            <a:pPr algn="ctr" marL="0" indent="0" lvl="0">
              <a:lnSpc>
                <a:spcPts val="1145"/>
              </a:lnSpc>
              <a:spcBef>
                <a:spcPct val="0"/>
              </a:spcBef>
            </a:pPr>
            <a:r>
              <a:rPr lang="en-US" sz="818">
                <a:solidFill>
                  <a:srgbClr val="0D9613"/>
                </a:solidFill>
                <a:latin typeface="Poppins Light Bold"/>
                <a:ea typeface="Poppins Light Bold"/>
                <a:cs typeface="Poppins Light Bold"/>
                <a:sym typeface="Poppins Light Bold"/>
              </a:rPr>
              <a:t>Ta in 4-5 stycken av dina oanvända kläder och accessoarer för att byta</a:t>
            </a:r>
          </a:p>
        </p:txBody>
      </p:sp>
      <p:sp>
        <p:nvSpPr>
          <p:cNvPr name="TextBox 42" id="42"/>
          <p:cNvSpPr txBox="true"/>
          <p:nvPr/>
        </p:nvSpPr>
        <p:spPr>
          <a:xfrm rot="0">
            <a:off x="4541375" y="4967069"/>
            <a:ext cx="2105013"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D9613"/>
                </a:solidFill>
                <a:latin typeface="Poppins Bold"/>
                <a:ea typeface="Poppins Bold"/>
                <a:cs typeface="Poppins Bold"/>
                <a:sym typeface="Poppins Bold"/>
              </a:rPr>
              <a:t>#GREENMEMEEFFECT</a:t>
            </a:r>
          </a:p>
        </p:txBody>
      </p:sp>
      <p:sp>
        <p:nvSpPr>
          <p:cNvPr name="TextBox 43" id="43"/>
          <p:cNvSpPr txBox="true"/>
          <p:nvPr/>
        </p:nvSpPr>
        <p:spPr>
          <a:xfrm rot="-150323">
            <a:off x="4681396" y="834294"/>
            <a:ext cx="1762559" cy="641255"/>
          </a:xfrm>
          <a:prstGeom prst="rect">
            <a:avLst/>
          </a:prstGeom>
        </p:spPr>
        <p:txBody>
          <a:bodyPr anchor="t" rtlCol="false" tIns="0" lIns="0" bIns="0" rIns="0">
            <a:spAutoFit/>
          </a:bodyPr>
          <a:lstStyle/>
          <a:p>
            <a:pPr algn="ctr" marL="0" indent="0" lvl="0">
              <a:lnSpc>
                <a:spcPts val="4711"/>
              </a:lnSpc>
              <a:spcBef>
                <a:spcPct val="0"/>
              </a:spcBef>
            </a:pPr>
            <a:r>
              <a:rPr lang="en-US" sz="3365">
                <a:solidFill>
                  <a:srgbClr val="FFD400"/>
                </a:solidFill>
                <a:latin typeface="Pacifico"/>
                <a:ea typeface="Pacifico"/>
                <a:cs typeface="Pacifico"/>
                <a:sym typeface="Pacifico"/>
              </a:rPr>
              <a:t>Klädbyte</a:t>
            </a:r>
          </a:p>
        </p:txBody>
      </p:sp>
      <p:sp>
        <p:nvSpPr>
          <p:cNvPr name="TextBox 44" id="44"/>
          <p:cNvSpPr txBox="true"/>
          <p:nvPr/>
        </p:nvSpPr>
        <p:spPr>
          <a:xfrm rot="0">
            <a:off x="6480025" y="2349519"/>
            <a:ext cx="579565" cy="220698"/>
          </a:xfrm>
          <a:prstGeom prst="rect">
            <a:avLst/>
          </a:prstGeom>
        </p:spPr>
        <p:txBody>
          <a:bodyPr anchor="t" rtlCol="false" tIns="0" lIns="0" bIns="0" rIns="0">
            <a:spAutoFit/>
          </a:bodyPr>
          <a:lstStyle/>
          <a:p>
            <a:pPr algn="ctr" marL="0" indent="0" lvl="0">
              <a:lnSpc>
                <a:spcPts val="857"/>
              </a:lnSpc>
            </a:pPr>
            <a:r>
              <a:rPr lang="en-US" sz="752">
                <a:solidFill>
                  <a:srgbClr val="3F8DCC"/>
                </a:solidFill>
                <a:latin typeface="Peace Sans"/>
                <a:ea typeface="Peace Sans"/>
                <a:cs typeface="Peace Sans"/>
                <a:sym typeface="Peace Sans"/>
              </a:rPr>
              <a:t>BYT INTE SHOPPA</a:t>
            </a:r>
          </a:p>
        </p:txBody>
      </p:sp>
      <p:sp>
        <p:nvSpPr>
          <p:cNvPr name="Freeform 45" id="45"/>
          <p:cNvSpPr/>
          <p:nvPr/>
        </p:nvSpPr>
        <p:spPr>
          <a:xfrm flipH="false" flipV="false" rot="0">
            <a:off x="6931696"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46" id="46"/>
          <p:cNvSpPr/>
          <p:nvPr/>
        </p:nvSpPr>
        <p:spPr>
          <a:xfrm flipH="false" flipV="false" rot="-4537625">
            <a:off x="4237951"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47" id="47"/>
          <p:cNvSpPr/>
          <p:nvPr/>
        </p:nvSpPr>
        <p:spPr>
          <a:xfrm flipH="false" flipV="false" rot="576377">
            <a:off x="6598678"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48" id="48"/>
          <p:cNvGrpSpPr/>
          <p:nvPr/>
        </p:nvGrpSpPr>
        <p:grpSpPr>
          <a:xfrm rot="-512977">
            <a:off x="3843816" y="299920"/>
            <a:ext cx="1987673" cy="302420"/>
            <a:chOff x="0" y="0"/>
            <a:chExt cx="1676007" cy="255001"/>
          </a:xfrm>
        </p:grpSpPr>
        <p:sp>
          <p:nvSpPr>
            <p:cNvPr name="Freeform 49" id="49"/>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50" id="50"/>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51" id="51"/>
          <p:cNvSpPr txBox="true"/>
          <p:nvPr/>
        </p:nvSpPr>
        <p:spPr>
          <a:xfrm rot="-514175">
            <a:off x="3896752" y="401120"/>
            <a:ext cx="1884383" cy="180773"/>
          </a:xfrm>
          <a:prstGeom prst="rect">
            <a:avLst/>
          </a:prstGeom>
        </p:spPr>
        <p:txBody>
          <a:bodyPr anchor="t" rtlCol="false" tIns="0" lIns="0" bIns="0" rIns="0">
            <a:spAutoFit/>
          </a:bodyPr>
          <a:lstStyle/>
          <a:p>
            <a:pPr algn="ctr" marL="0" indent="0" lvl="0">
              <a:lnSpc>
                <a:spcPts val="1388"/>
              </a:lnSpc>
            </a:pPr>
            <a:r>
              <a:rPr lang="en-US" sz="1388">
                <a:solidFill>
                  <a:srgbClr val="ADDB7A"/>
                </a:solidFill>
                <a:latin typeface="Genty"/>
                <a:ea typeface="Genty"/>
                <a:cs typeface="Genty"/>
                <a:sym typeface="Genty"/>
              </a:rPr>
              <a:t>Du är inbjuden!</a:t>
            </a:r>
          </a:p>
        </p:txBody>
      </p:sp>
      <p:grpSp>
        <p:nvGrpSpPr>
          <p:cNvPr name="Group 52" id="52"/>
          <p:cNvGrpSpPr/>
          <p:nvPr/>
        </p:nvGrpSpPr>
        <p:grpSpPr>
          <a:xfrm rot="0">
            <a:off x="352843" y="5561349"/>
            <a:ext cx="3324244" cy="4887825"/>
            <a:chOff x="0" y="0"/>
            <a:chExt cx="3115946" cy="4581553"/>
          </a:xfrm>
        </p:grpSpPr>
        <p:sp>
          <p:nvSpPr>
            <p:cNvPr name="Freeform 53" id="5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54" id="54"/>
          <p:cNvGrpSpPr/>
          <p:nvPr/>
        </p:nvGrpSpPr>
        <p:grpSpPr>
          <a:xfrm rot="0">
            <a:off x="352843" y="8496279"/>
            <a:ext cx="3324244" cy="1952895"/>
            <a:chOff x="0" y="0"/>
            <a:chExt cx="3115946" cy="1830526"/>
          </a:xfrm>
        </p:grpSpPr>
        <p:sp>
          <p:nvSpPr>
            <p:cNvPr name="Freeform 55" id="5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56" id="56"/>
          <p:cNvSpPr/>
          <p:nvPr/>
        </p:nvSpPr>
        <p:spPr>
          <a:xfrm flipH="false" flipV="false" rot="0">
            <a:off x="512788"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2264246"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58" id="58"/>
          <p:cNvSpPr/>
          <p:nvPr/>
        </p:nvSpPr>
        <p:spPr>
          <a:xfrm flipH="false" flipV="false" rot="0">
            <a:off x="877998"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9" id="59"/>
          <p:cNvGrpSpPr/>
          <p:nvPr/>
        </p:nvGrpSpPr>
        <p:grpSpPr>
          <a:xfrm rot="0">
            <a:off x="2848716" y="7443916"/>
            <a:ext cx="685654" cy="685654"/>
            <a:chOff x="0" y="0"/>
            <a:chExt cx="6350000" cy="6350000"/>
          </a:xfrm>
        </p:grpSpPr>
        <p:sp>
          <p:nvSpPr>
            <p:cNvPr name="Freeform 60" id="6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61" id="61"/>
          <p:cNvSpPr/>
          <p:nvPr/>
        </p:nvSpPr>
        <p:spPr>
          <a:xfrm>
            <a:off x="845961" y="9929155"/>
            <a:ext cx="2338009" cy="0"/>
          </a:xfrm>
          <a:prstGeom prst="line">
            <a:avLst/>
          </a:prstGeom>
          <a:ln cap="rnd" w="19050">
            <a:solidFill>
              <a:srgbClr val="FED11E"/>
            </a:solidFill>
            <a:prstDash val="sysDot"/>
            <a:headEnd type="none" len="sm" w="sm"/>
            <a:tailEnd type="none" len="sm" w="sm"/>
          </a:ln>
        </p:spPr>
      </p:sp>
      <p:sp>
        <p:nvSpPr>
          <p:cNvPr name="AutoShape 62" id="62"/>
          <p:cNvSpPr/>
          <p:nvPr/>
        </p:nvSpPr>
        <p:spPr>
          <a:xfrm>
            <a:off x="845961" y="9576376"/>
            <a:ext cx="2338009" cy="0"/>
          </a:xfrm>
          <a:prstGeom prst="line">
            <a:avLst/>
          </a:prstGeom>
          <a:ln cap="rnd" w="19050">
            <a:solidFill>
              <a:srgbClr val="FED11E"/>
            </a:solidFill>
            <a:prstDash val="sysDot"/>
            <a:headEnd type="none" len="sm" w="sm"/>
            <a:tailEnd type="none" len="sm" w="sm"/>
          </a:ln>
        </p:spPr>
      </p:sp>
      <p:sp>
        <p:nvSpPr>
          <p:cNvPr name="Freeform 63" id="63"/>
          <p:cNvSpPr/>
          <p:nvPr/>
        </p:nvSpPr>
        <p:spPr>
          <a:xfrm flipH="false" flipV="false" rot="0">
            <a:off x="288920"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64" id="64"/>
          <p:cNvSpPr txBox="true"/>
          <p:nvPr/>
        </p:nvSpPr>
        <p:spPr>
          <a:xfrm rot="0">
            <a:off x="838388" y="9250819"/>
            <a:ext cx="2353155" cy="278094"/>
          </a:xfrm>
          <a:prstGeom prst="rect">
            <a:avLst/>
          </a:prstGeom>
        </p:spPr>
        <p:txBody>
          <a:bodyPr anchor="t" rtlCol="false" tIns="0" lIns="0" bIns="0" rIns="0">
            <a:spAutoFit/>
          </a:bodyPr>
          <a:lstStyle/>
          <a:p>
            <a:pPr algn="ctr" marL="0" indent="0" lvl="0">
              <a:lnSpc>
                <a:spcPts val="1145"/>
              </a:lnSpc>
              <a:spcBef>
                <a:spcPct val="0"/>
              </a:spcBef>
            </a:pPr>
            <a:r>
              <a:rPr lang="en-US" sz="818">
                <a:solidFill>
                  <a:srgbClr val="0D9613"/>
                </a:solidFill>
                <a:latin typeface="Poppins Light Bold"/>
                <a:ea typeface="Poppins Light Bold"/>
                <a:cs typeface="Poppins Light Bold"/>
                <a:sym typeface="Poppins Light Bold"/>
              </a:rPr>
              <a:t>Ta in 4-5 stycken av dina oanvända kläder och accessoarer för att byta</a:t>
            </a:r>
          </a:p>
        </p:txBody>
      </p:sp>
      <p:sp>
        <p:nvSpPr>
          <p:cNvPr name="TextBox 65" id="65"/>
          <p:cNvSpPr txBox="true"/>
          <p:nvPr/>
        </p:nvSpPr>
        <p:spPr>
          <a:xfrm rot="0">
            <a:off x="963111" y="10240182"/>
            <a:ext cx="2105013"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D9613"/>
                </a:solidFill>
                <a:latin typeface="Poppins Bold"/>
                <a:ea typeface="Poppins Bold"/>
                <a:cs typeface="Poppins Bold"/>
                <a:sym typeface="Poppins Bold"/>
              </a:rPr>
              <a:t>#GREENMEMEEFFECT</a:t>
            </a:r>
          </a:p>
        </p:txBody>
      </p:sp>
      <p:sp>
        <p:nvSpPr>
          <p:cNvPr name="TextBox 66" id="66"/>
          <p:cNvSpPr txBox="true"/>
          <p:nvPr/>
        </p:nvSpPr>
        <p:spPr>
          <a:xfrm rot="-150323">
            <a:off x="1103132" y="6107407"/>
            <a:ext cx="1762559" cy="641255"/>
          </a:xfrm>
          <a:prstGeom prst="rect">
            <a:avLst/>
          </a:prstGeom>
        </p:spPr>
        <p:txBody>
          <a:bodyPr anchor="t" rtlCol="false" tIns="0" lIns="0" bIns="0" rIns="0">
            <a:spAutoFit/>
          </a:bodyPr>
          <a:lstStyle/>
          <a:p>
            <a:pPr algn="ctr" marL="0" indent="0" lvl="0">
              <a:lnSpc>
                <a:spcPts val="4711"/>
              </a:lnSpc>
              <a:spcBef>
                <a:spcPct val="0"/>
              </a:spcBef>
            </a:pPr>
            <a:r>
              <a:rPr lang="en-US" sz="3365">
                <a:solidFill>
                  <a:srgbClr val="FFD400"/>
                </a:solidFill>
                <a:latin typeface="Pacifico"/>
                <a:ea typeface="Pacifico"/>
                <a:cs typeface="Pacifico"/>
                <a:sym typeface="Pacifico"/>
              </a:rPr>
              <a:t>Klädbyte</a:t>
            </a:r>
          </a:p>
        </p:txBody>
      </p:sp>
      <p:sp>
        <p:nvSpPr>
          <p:cNvPr name="TextBox 67" id="67"/>
          <p:cNvSpPr txBox="true"/>
          <p:nvPr/>
        </p:nvSpPr>
        <p:spPr>
          <a:xfrm rot="0">
            <a:off x="2901760" y="7622631"/>
            <a:ext cx="579565" cy="220698"/>
          </a:xfrm>
          <a:prstGeom prst="rect">
            <a:avLst/>
          </a:prstGeom>
        </p:spPr>
        <p:txBody>
          <a:bodyPr anchor="t" rtlCol="false" tIns="0" lIns="0" bIns="0" rIns="0">
            <a:spAutoFit/>
          </a:bodyPr>
          <a:lstStyle/>
          <a:p>
            <a:pPr algn="ctr" marL="0" indent="0" lvl="0">
              <a:lnSpc>
                <a:spcPts val="857"/>
              </a:lnSpc>
            </a:pPr>
            <a:r>
              <a:rPr lang="en-US" sz="752">
                <a:solidFill>
                  <a:srgbClr val="3F8DCC"/>
                </a:solidFill>
                <a:latin typeface="Peace Sans"/>
                <a:ea typeface="Peace Sans"/>
                <a:cs typeface="Peace Sans"/>
                <a:sym typeface="Peace Sans"/>
              </a:rPr>
              <a:t>BYT INTE SHOPPA</a:t>
            </a:r>
          </a:p>
        </p:txBody>
      </p:sp>
      <p:sp>
        <p:nvSpPr>
          <p:cNvPr name="Freeform 68" id="68"/>
          <p:cNvSpPr/>
          <p:nvPr/>
        </p:nvSpPr>
        <p:spPr>
          <a:xfrm flipH="false" flipV="false" rot="0">
            <a:off x="3353431"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69" id="69"/>
          <p:cNvSpPr/>
          <p:nvPr/>
        </p:nvSpPr>
        <p:spPr>
          <a:xfrm flipH="false" flipV="false" rot="-4537625">
            <a:off x="659686"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70" id="70"/>
          <p:cNvSpPr/>
          <p:nvPr/>
        </p:nvSpPr>
        <p:spPr>
          <a:xfrm flipH="false" flipV="false" rot="576377">
            <a:off x="3020413"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71" id="71"/>
          <p:cNvGrpSpPr/>
          <p:nvPr/>
        </p:nvGrpSpPr>
        <p:grpSpPr>
          <a:xfrm rot="-512977">
            <a:off x="265551" y="5573032"/>
            <a:ext cx="1987673" cy="302420"/>
            <a:chOff x="0" y="0"/>
            <a:chExt cx="1676007" cy="255001"/>
          </a:xfrm>
        </p:grpSpPr>
        <p:sp>
          <p:nvSpPr>
            <p:cNvPr name="Freeform 72" id="72"/>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73" id="73"/>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74" id="74"/>
          <p:cNvSpPr txBox="true"/>
          <p:nvPr/>
        </p:nvSpPr>
        <p:spPr>
          <a:xfrm rot="-514175">
            <a:off x="318488" y="5674232"/>
            <a:ext cx="1884383" cy="180773"/>
          </a:xfrm>
          <a:prstGeom prst="rect">
            <a:avLst/>
          </a:prstGeom>
        </p:spPr>
        <p:txBody>
          <a:bodyPr anchor="t" rtlCol="false" tIns="0" lIns="0" bIns="0" rIns="0">
            <a:spAutoFit/>
          </a:bodyPr>
          <a:lstStyle/>
          <a:p>
            <a:pPr algn="ctr" marL="0" indent="0" lvl="0">
              <a:lnSpc>
                <a:spcPts val="1388"/>
              </a:lnSpc>
            </a:pPr>
            <a:r>
              <a:rPr lang="en-US" sz="1388">
                <a:solidFill>
                  <a:srgbClr val="ADDB7A"/>
                </a:solidFill>
                <a:latin typeface="Genty"/>
                <a:ea typeface="Genty"/>
                <a:cs typeface="Genty"/>
                <a:sym typeface="Genty"/>
              </a:rPr>
              <a:t>Du är inbjuden!</a:t>
            </a:r>
          </a:p>
        </p:txBody>
      </p:sp>
      <p:grpSp>
        <p:nvGrpSpPr>
          <p:cNvPr name="Group 75" id="75"/>
          <p:cNvGrpSpPr/>
          <p:nvPr/>
        </p:nvGrpSpPr>
        <p:grpSpPr>
          <a:xfrm rot="0">
            <a:off x="3988272" y="5561349"/>
            <a:ext cx="3324244" cy="4887825"/>
            <a:chOff x="0" y="0"/>
            <a:chExt cx="3115946" cy="4581553"/>
          </a:xfrm>
        </p:grpSpPr>
        <p:sp>
          <p:nvSpPr>
            <p:cNvPr name="Freeform 76" id="7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77" id="77"/>
          <p:cNvGrpSpPr/>
          <p:nvPr/>
        </p:nvGrpSpPr>
        <p:grpSpPr>
          <a:xfrm rot="0">
            <a:off x="3988272" y="8496279"/>
            <a:ext cx="3324244" cy="1952895"/>
            <a:chOff x="0" y="0"/>
            <a:chExt cx="3115946" cy="1830526"/>
          </a:xfrm>
        </p:grpSpPr>
        <p:sp>
          <p:nvSpPr>
            <p:cNvPr name="Freeform 78" id="7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79" id="79"/>
          <p:cNvSpPr/>
          <p:nvPr/>
        </p:nvSpPr>
        <p:spPr>
          <a:xfrm flipH="false" flipV="false" rot="0">
            <a:off x="4148217"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0" id="80"/>
          <p:cNvSpPr/>
          <p:nvPr/>
        </p:nvSpPr>
        <p:spPr>
          <a:xfrm flipH="false" flipV="false" rot="0">
            <a:off x="5899675"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81" id="81"/>
          <p:cNvSpPr/>
          <p:nvPr/>
        </p:nvSpPr>
        <p:spPr>
          <a:xfrm flipH="false" flipV="false" rot="0">
            <a:off x="4513427"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2" id="82"/>
          <p:cNvGrpSpPr/>
          <p:nvPr/>
        </p:nvGrpSpPr>
        <p:grpSpPr>
          <a:xfrm rot="0">
            <a:off x="6484145" y="7443916"/>
            <a:ext cx="685654" cy="685654"/>
            <a:chOff x="0" y="0"/>
            <a:chExt cx="6350000" cy="6350000"/>
          </a:xfrm>
        </p:grpSpPr>
        <p:sp>
          <p:nvSpPr>
            <p:cNvPr name="Freeform 83" id="8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84" id="84"/>
          <p:cNvSpPr/>
          <p:nvPr/>
        </p:nvSpPr>
        <p:spPr>
          <a:xfrm>
            <a:off x="4481390" y="9929155"/>
            <a:ext cx="2338009" cy="0"/>
          </a:xfrm>
          <a:prstGeom prst="line">
            <a:avLst/>
          </a:prstGeom>
          <a:ln cap="rnd" w="19050">
            <a:solidFill>
              <a:srgbClr val="FED11E"/>
            </a:solidFill>
            <a:prstDash val="sysDot"/>
            <a:headEnd type="none" len="sm" w="sm"/>
            <a:tailEnd type="none" len="sm" w="sm"/>
          </a:ln>
        </p:spPr>
      </p:sp>
      <p:sp>
        <p:nvSpPr>
          <p:cNvPr name="AutoShape 85" id="85"/>
          <p:cNvSpPr/>
          <p:nvPr/>
        </p:nvSpPr>
        <p:spPr>
          <a:xfrm>
            <a:off x="4481390" y="9576376"/>
            <a:ext cx="2338009" cy="0"/>
          </a:xfrm>
          <a:prstGeom prst="line">
            <a:avLst/>
          </a:prstGeom>
          <a:ln cap="rnd" w="19050">
            <a:solidFill>
              <a:srgbClr val="FED11E"/>
            </a:solidFill>
            <a:prstDash val="sysDot"/>
            <a:headEnd type="none" len="sm" w="sm"/>
            <a:tailEnd type="none" len="sm" w="sm"/>
          </a:ln>
        </p:spPr>
      </p:sp>
      <p:sp>
        <p:nvSpPr>
          <p:cNvPr name="Freeform 86" id="86"/>
          <p:cNvSpPr/>
          <p:nvPr/>
        </p:nvSpPr>
        <p:spPr>
          <a:xfrm flipH="false" flipV="false" rot="0">
            <a:off x="3924349"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87" id="87"/>
          <p:cNvSpPr txBox="true"/>
          <p:nvPr/>
        </p:nvSpPr>
        <p:spPr>
          <a:xfrm rot="0">
            <a:off x="4473817" y="9250819"/>
            <a:ext cx="2353155" cy="278094"/>
          </a:xfrm>
          <a:prstGeom prst="rect">
            <a:avLst/>
          </a:prstGeom>
        </p:spPr>
        <p:txBody>
          <a:bodyPr anchor="t" rtlCol="false" tIns="0" lIns="0" bIns="0" rIns="0">
            <a:spAutoFit/>
          </a:bodyPr>
          <a:lstStyle/>
          <a:p>
            <a:pPr algn="ctr" marL="0" indent="0" lvl="0">
              <a:lnSpc>
                <a:spcPts val="1145"/>
              </a:lnSpc>
              <a:spcBef>
                <a:spcPct val="0"/>
              </a:spcBef>
            </a:pPr>
            <a:r>
              <a:rPr lang="en-US" sz="818">
                <a:solidFill>
                  <a:srgbClr val="0D9613"/>
                </a:solidFill>
                <a:latin typeface="Poppins Light Bold"/>
                <a:ea typeface="Poppins Light Bold"/>
                <a:cs typeface="Poppins Light Bold"/>
                <a:sym typeface="Poppins Light Bold"/>
              </a:rPr>
              <a:t>Ta in 4-5 stycken av dina oanvända kläder och accessoarer för att byta</a:t>
            </a:r>
          </a:p>
        </p:txBody>
      </p:sp>
      <p:sp>
        <p:nvSpPr>
          <p:cNvPr name="TextBox 88" id="88"/>
          <p:cNvSpPr txBox="true"/>
          <p:nvPr/>
        </p:nvSpPr>
        <p:spPr>
          <a:xfrm rot="0">
            <a:off x="4598540" y="10240182"/>
            <a:ext cx="2105013"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D9613"/>
                </a:solidFill>
                <a:latin typeface="Poppins Bold"/>
                <a:ea typeface="Poppins Bold"/>
                <a:cs typeface="Poppins Bold"/>
                <a:sym typeface="Poppins Bold"/>
              </a:rPr>
              <a:t>#GREENMEMEEFFECT</a:t>
            </a:r>
          </a:p>
        </p:txBody>
      </p:sp>
      <p:sp>
        <p:nvSpPr>
          <p:cNvPr name="TextBox 89" id="89"/>
          <p:cNvSpPr txBox="true"/>
          <p:nvPr/>
        </p:nvSpPr>
        <p:spPr>
          <a:xfrm rot="-150323">
            <a:off x="4738561" y="6107407"/>
            <a:ext cx="1762559" cy="641255"/>
          </a:xfrm>
          <a:prstGeom prst="rect">
            <a:avLst/>
          </a:prstGeom>
        </p:spPr>
        <p:txBody>
          <a:bodyPr anchor="t" rtlCol="false" tIns="0" lIns="0" bIns="0" rIns="0">
            <a:spAutoFit/>
          </a:bodyPr>
          <a:lstStyle/>
          <a:p>
            <a:pPr algn="ctr" marL="0" indent="0" lvl="0">
              <a:lnSpc>
                <a:spcPts val="4711"/>
              </a:lnSpc>
              <a:spcBef>
                <a:spcPct val="0"/>
              </a:spcBef>
            </a:pPr>
            <a:r>
              <a:rPr lang="en-US" sz="3365">
                <a:solidFill>
                  <a:srgbClr val="FFD400"/>
                </a:solidFill>
                <a:latin typeface="Pacifico"/>
                <a:ea typeface="Pacifico"/>
                <a:cs typeface="Pacifico"/>
                <a:sym typeface="Pacifico"/>
              </a:rPr>
              <a:t>Klädbyte</a:t>
            </a:r>
          </a:p>
        </p:txBody>
      </p:sp>
      <p:sp>
        <p:nvSpPr>
          <p:cNvPr name="TextBox 90" id="90"/>
          <p:cNvSpPr txBox="true"/>
          <p:nvPr/>
        </p:nvSpPr>
        <p:spPr>
          <a:xfrm rot="0">
            <a:off x="6537189" y="7622631"/>
            <a:ext cx="579565" cy="220698"/>
          </a:xfrm>
          <a:prstGeom prst="rect">
            <a:avLst/>
          </a:prstGeom>
        </p:spPr>
        <p:txBody>
          <a:bodyPr anchor="t" rtlCol="false" tIns="0" lIns="0" bIns="0" rIns="0">
            <a:spAutoFit/>
          </a:bodyPr>
          <a:lstStyle/>
          <a:p>
            <a:pPr algn="ctr" marL="0" indent="0" lvl="0">
              <a:lnSpc>
                <a:spcPts val="857"/>
              </a:lnSpc>
            </a:pPr>
            <a:r>
              <a:rPr lang="en-US" sz="752">
                <a:solidFill>
                  <a:srgbClr val="3F8DCC"/>
                </a:solidFill>
                <a:latin typeface="Peace Sans"/>
                <a:ea typeface="Peace Sans"/>
                <a:cs typeface="Peace Sans"/>
                <a:sym typeface="Peace Sans"/>
              </a:rPr>
              <a:t>BYT INTE SHOPPA</a:t>
            </a:r>
          </a:p>
        </p:txBody>
      </p:sp>
      <p:sp>
        <p:nvSpPr>
          <p:cNvPr name="Freeform 91" id="91"/>
          <p:cNvSpPr/>
          <p:nvPr/>
        </p:nvSpPr>
        <p:spPr>
          <a:xfrm flipH="false" flipV="false" rot="0">
            <a:off x="6988860"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92" id="92"/>
          <p:cNvSpPr/>
          <p:nvPr/>
        </p:nvSpPr>
        <p:spPr>
          <a:xfrm flipH="false" flipV="false" rot="-4537625">
            <a:off x="4295115"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93" id="93"/>
          <p:cNvSpPr/>
          <p:nvPr/>
        </p:nvSpPr>
        <p:spPr>
          <a:xfrm flipH="false" flipV="false" rot="576377">
            <a:off x="6655842"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94" id="94"/>
          <p:cNvGrpSpPr/>
          <p:nvPr/>
        </p:nvGrpSpPr>
        <p:grpSpPr>
          <a:xfrm rot="-512977">
            <a:off x="3900980" y="5573032"/>
            <a:ext cx="1987673" cy="302420"/>
            <a:chOff x="0" y="0"/>
            <a:chExt cx="1676007" cy="255001"/>
          </a:xfrm>
        </p:grpSpPr>
        <p:sp>
          <p:nvSpPr>
            <p:cNvPr name="Freeform 95" id="95"/>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96" id="96"/>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97" id="97"/>
          <p:cNvSpPr txBox="true"/>
          <p:nvPr/>
        </p:nvSpPr>
        <p:spPr>
          <a:xfrm rot="-514175">
            <a:off x="3953917" y="5674232"/>
            <a:ext cx="1884383" cy="180773"/>
          </a:xfrm>
          <a:prstGeom prst="rect">
            <a:avLst/>
          </a:prstGeom>
        </p:spPr>
        <p:txBody>
          <a:bodyPr anchor="t" rtlCol="false" tIns="0" lIns="0" bIns="0" rIns="0">
            <a:spAutoFit/>
          </a:bodyPr>
          <a:lstStyle/>
          <a:p>
            <a:pPr algn="ctr" marL="0" indent="0" lvl="0">
              <a:lnSpc>
                <a:spcPts val="1388"/>
              </a:lnSpc>
            </a:pPr>
            <a:r>
              <a:rPr lang="en-US" sz="1388">
                <a:solidFill>
                  <a:srgbClr val="ADDB7A"/>
                </a:solidFill>
                <a:latin typeface="Genty"/>
                <a:ea typeface="Genty"/>
                <a:cs typeface="Genty"/>
                <a:sym typeface="Genty"/>
              </a:rPr>
              <a:t>Du är inbjuden!</a:t>
            </a:r>
          </a:p>
        </p:txBody>
      </p:sp>
      <p:sp>
        <p:nvSpPr>
          <p:cNvPr name="TextBox 98" id="98"/>
          <p:cNvSpPr txBox="true"/>
          <p:nvPr/>
        </p:nvSpPr>
        <p:spPr>
          <a:xfrm rot="0">
            <a:off x="4222672" y="3643943"/>
            <a:ext cx="2856748" cy="244715"/>
          </a:xfrm>
          <a:prstGeom prst="rect">
            <a:avLst/>
          </a:prstGeom>
        </p:spPr>
        <p:txBody>
          <a:bodyPr anchor="t" rtlCol="false" tIns="0" lIns="0" bIns="0" rIns="0">
            <a:spAutoFit/>
          </a:bodyPr>
          <a:lstStyle/>
          <a:p>
            <a:pPr algn="ctr" marL="0" indent="0" lvl="0">
              <a:lnSpc>
                <a:spcPts val="2006"/>
              </a:lnSpc>
              <a:spcBef>
                <a:spcPct val="0"/>
              </a:spcBef>
            </a:pPr>
            <a:r>
              <a:rPr lang="en-US" sz="1433">
                <a:solidFill>
                  <a:srgbClr val="000000"/>
                </a:solidFill>
                <a:latin typeface="Peace Sans"/>
                <a:ea typeface="Peace Sans"/>
                <a:cs typeface="Peace Sans"/>
                <a:sym typeface="Peace Sans"/>
              </a:rPr>
              <a:t>[INSERT DATUM]</a:t>
            </a:r>
          </a:p>
        </p:txBody>
      </p:sp>
      <p:sp>
        <p:nvSpPr>
          <p:cNvPr name="TextBox 99" id="99"/>
          <p:cNvSpPr txBox="true"/>
          <p:nvPr/>
        </p:nvSpPr>
        <p:spPr>
          <a:xfrm rot="0">
            <a:off x="4313885" y="4403154"/>
            <a:ext cx="2674323" cy="151248"/>
          </a:xfrm>
          <a:prstGeom prst="rect">
            <a:avLst/>
          </a:prstGeom>
        </p:spPr>
        <p:txBody>
          <a:bodyPr anchor="t" rtlCol="false" tIns="0" lIns="0" bIns="0" rIns="0">
            <a:spAutoFit/>
          </a:bodyPr>
          <a:lstStyle/>
          <a:p>
            <a:pPr algn="ctr" marL="0" indent="0" lvl="0">
              <a:lnSpc>
                <a:spcPts val="1222"/>
              </a:lnSpc>
              <a:spcBef>
                <a:spcPct val="0"/>
              </a:spcBef>
            </a:pPr>
            <a:r>
              <a:rPr lang="en-US" sz="872">
                <a:solidFill>
                  <a:srgbClr val="000000"/>
                </a:solidFill>
                <a:latin typeface="Peace Sans"/>
                <a:ea typeface="Peace Sans"/>
                <a:cs typeface="Peace Sans"/>
                <a:sym typeface="Peace Sans"/>
              </a:rPr>
              <a:t>[INFOGA PLATS]</a:t>
            </a:r>
          </a:p>
        </p:txBody>
      </p:sp>
      <p:sp>
        <p:nvSpPr>
          <p:cNvPr name="TextBox 100" id="100"/>
          <p:cNvSpPr txBox="true"/>
          <p:nvPr/>
        </p:nvSpPr>
        <p:spPr>
          <a:xfrm rot="0">
            <a:off x="4478525" y="703544"/>
            <a:ext cx="2289695" cy="138567"/>
          </a:xfrm>
          <a:prstGeom prst="rect">
            <a:avLst/>
          </a:prstGeom>
        </p:spPr>
        <p:txBody>
          <a:bodyPr anchor="t" rtlCol="false" tIns="0" lIns="0" bIns="0" rIns="0">
            <a:spAutoFit/>
          </a:bodyPr>
          <a:lstStyle/>
          <a:p>
            <a:pPr algn="ctr" marL="0" indent="0" lvl="0">
              <a:lnSpc>
                <a:spcPts val="1192"/>
              </a:lnSpc>
              <a:spcBef>
                <a:spcPct val="0"/>
              </a:spcBef>
            </a:pPr>
            <a:r>
              <a:rPr lang="en-US" b="true" sz="851">
                <a:solidFill>
                  <a:srgbClr val="3F8DCC"/>
                </a:solidFill>
                <a:latin typeface="Poppins Medium Bold"/>
                <a:ea typeface="Poppins Medium Bold"/>
                <a:cs typeface="Poppins Medium Bold"/>
                <a:sym typeface="Poppins Medium Bold"/>
              </a:rPr>
              <a:t>[Infoga gruppnamn] Presenterar</a:t>
            </a:r>
          </a:p>
        </p:txBody>
      </p:sp>
      <p:sp>
        <p:nvSpPr>
          <p:cNvPr name="TextBox 101" id="101"/>
          <p:cNvSpPr txBox="true"/>
          <p:nvPr/>
        </p:nvSpPr>
        <p:spPr>
          <a:xfrm rot="0">
            <a:off x="4474469" y="4732883"/>
            <a:ext cx="2313545"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00000"/>
                </a:solidFill>
                <a:latin typeface="Poppins Bold"/>
                <a:ea typeface="Poppins Bold"/>
                <a:cs typeface="Poppins Bold"/>
                <a:sym typeface="Poppins Bold"/>
              </a:rPr>
              <a:t>[Registreringsinformation]</a:t>
            </a:r>
          </a:p>
        </p:txBody>
      </p:sp>
      <p:sp>
        <p:nvSpPr>
          <p:cNvPr name="TextBox 102" id="102"/>
          <p:cNvSpPr txBox="true"/>
          <p:nvPr/>
        </p:nvSpPr>
        <p:spPr>
          <a:xfrm rot="0">
            <a:off x="587243" y="8917055"/>
            <a:ext cx="2856748" cy="244715"/>
          </a:xfrm>
          <a:prstGeom prst="rect">
            <a:avLst/>
          </a:prstGeom>
        </p:spPr>
        <p:txBody>
          <a:bodyPr anchor="t" rtlCol="false" tIns="0" lIns="0" bIns="0" rIns="0">
            <a:spAutoFit/>
          </a:bodyPr>
          <a:lstStyle/>
          <a:p>
            <a:pPr algn="ctr" marL="0" indent="0" lvl="0">
              <a:lnSpc>
                <a:spcPts val="2006"/>
              </a:lnSpc>
              <a:spcBef>
                <a:spcPct val="0"/>
              </a:spcBef>
            </a:pPr>
            <a:r>
              <a:rPr lang="en-US" sz="1433">
                <a:solidFill>
                  <a:srgbClr val="000000"/>
                </a:solidFill>
                <a:latin typeface="Peace Sans"/>
                <a:ea typeface="Peace Sans"/>
                <a:cs typeface="Peace Sans"/>
                <a:sym typeface="Peace Sans"/>
              </a:rPr>
              <a:t>[INSERT DATUM]</a:t>
            </a:r>
          </a:p>
        </p:txBody>
      </p:sp>
      <p:sp>
        <p:nvSpPr>
          <p:cNvPr name="TextBox 103" id="103"/>
          <p:cNvSpPr txBox="true"/>
          <p:nvPr/>
        </p:nvSpPr>
        <p:spPr>
          <a:xfrm rot="0">
            <a:off x="678456" y="9676267"/>
            <a:ext cx="2674323" cy="151248"/>
          </a:xfrm>
          <a:prstGeom prst="rect">
            <a:avLst/>
          </a:prstGeom>
        </p:spPr>
        <p:txBody>
          <a:bodyPr anchor="t" rtlCol="false" tIns="0" lIns="0" bIns="0" rIns="0">
            <a:spAutoFit/>
          </a:bodyPr>
          <a:lstStyle/>
          <a:p>
            <a:pPr algn="ctr" marL="0" indent="0" lvl="0">
              <a:lnSpc>
                <a:spcPts val="1222"/>
              </a:lnSpc>
              <a:spcBef>
                <a:spcPct val="0"/>
              </a:spcBef>
            </a:pPr>
            <a:r>
              <a:rPr lang="en-US" sz="872">
                <a:solidFill>
                  <a:srgbClr val="000000"/>
                </a:solidFill>
                <a:latin typeface="Peace Sans"/>
                <a:ea typeface="Peace Sans"/>
                <a:cs typeface="Peace Sans"/>
                <a:sym typeface="Peace Sans"/>
              </a:rPr>
              <a:t>[INFOGA PLATS]</a:t>
            </a:r>
          </a:p>
        </p:txBody>
      </p:sp>
      <p:sp>
        <p:nvSpPr>
          <p:cNvPr name="TextBox 104" id="104"/>
          <p:cNvSpPr txBox="true"/>
          <p:nvPr/>
        </p:nvSpPr>
        <p:spPr>
          <a:xfrm rot="0">
            <a:off x="843096" y="5976656"/>
            <a:ext cx="2289695" cy="138567"/>
          </a:xfrm>
          <a:prstGeom prst="rect">
            <a:avLst/>
          </a:prstGeom>
        </p:spPr>
        <p:txBody>
          <a:bodyPr anchor="t" rtlCol="false" tIns="0" lIns="0" bIns="0" rIns="0">
            <a:spAutoFit/>
          </a:bodyPr>
          <a:lstStyle/>
          <a:p>
            <a:pPr algn="ctr" marL="0" indent="0" lvl="0">
              <a:lnSpc>
                <a:spcPts val="1192"/>
              </a:lnSpc>
              <a:spcBef>
                <a:spcPct val="0"/>
              </a:spcBef>
            </a:pPr>
            <a:r>
              <a:rPr lang="en-US" b="true" sz="851">
                <a:solidFill>
                  <a:srgbClr val="3F8DCC"/>
                </a:solidFill>
                <a:latin typeface="Poppins Medium Bold"/>
                <a:ea typeface="Poppins Medium Bold"/>
                <a:cs typeface="Poppins Medium Bold"/>
                <a:sym typeface="Poppins Medium Bold"/>
              </a:rPr>
              <a:t>[Infoga gruppnamn] Presenterar</a:t>
            </a:r>
          </a:p>
        </p:txBody>
      </p:sp>
      <p:sp>
        <p:nvSpPr>
          <p:cNvPr name="TextBox 105" id="105"/>
          <p:cNvSpPr txBox="true"/>
          <p:nvPr/>
        </p:nvSpPr>
        <p:spPr>
          <a:xfrm rot="0">
            <a:off x="839040" y="10005995"/>
            <a:ext cx="2313545"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00000"/>
                </a:solidFill>
                <a:latin typeface="Poppins Bold"/>
                <a:ea typeface="Poppins Bold"/>
                <a:cs typeface="Poppins Bold"/>
                <a:sym typeface="Poppins Bold"/>
              </a:rPr>
              <a:t>[Registreringsinformation]</a:t>
            </a:r>
          </a:p>
        </p:txBody>
      </p:sp>
      <p:sp>
        <p:nvSpPr>
          <p:cNvPr name="TextBox 106" id="106"/>
          <p:cNvSpPr txBox="true"/>
          <p:nvPr/>
        </p:nvSpPr>
        <p:spPr>
          <a:xfrm rot="0">
            <a:off x="4195334" y="8917055"/>
            <a:ext cx="2856748" cy="244715"/>
          </a:xfrm>
          <a:prstGeom prst="rect">
            <a:avLst/>
          </a:prstGeom>
        </p:spPr>
        <p:txBody>
          <a:bodyPr anchor="t" rtlCol="false" tIns="0" lIns="0" bIns="0" rIns="0">
            <a:spAutoFit/>
          </a:bodyPr>
          <a:lstStyle/>
          <a:p>
            <a:pPr algn="ctr" marL="0" indent="0" lvl="0">
              <a:lnSpc>
                <a:spcPts val="2006"/>
              </a:lnSpc>
              <a:spcBef>
                <a:spcPct val="0"/>
              </a:spcBef>
            </a:pPr>
            <a:r>
              <a:rPr lang="en-US" sz="1433">
                <a:solidFill>
                  <a:srgbClr val="000000"/>
                </a:solidFill>
                <a:latin typeface="Peace Sans"/>
                <a:ea typeface="Peace Sans"/>
                <a:cs typeface="Peace Sans"/>
                <a:sym typeface="Peace Sans"/>
              </a:rPr>
              <a:t>[INSERT DATUM]</a:t>
            </a:r>
          </a:p>
        </p:txBody>
      </p:sp>
      <p:sp>
        <p:nvSpPr>
          <p:cNvPr name="TextBox 107" id="107"/>
          <p:cNvSpPr txBox="true"/>
          <p:nvPr/>
        </p:nvSpPr>
        <p:spPr>
          <a:xfrm rot="0">
            <a:off x="4286547" y="9676267"/>
            <a:ext cx="2674323" cy="151248"/>
          </a:xfrm>
          <a:prstGeom prst="rect">
            <a:avLst/>
          </a:prstGeom>
        </p:spPr>
        <p:txBody>
          <a:bodyPr anchor="t" rtlCol="false" tIns="0" lIns="0" bIns="0" rIns="0">
            <a:spAutoFit/>
          </a:bodyPr>
          <a:lstStyle/>
          <a:p>
            <a:pPr algn="ctr" marL="0" indent="0" lvl="0">
              <a:lnSpc>
                <a:spcPts val="1222"/>
              </a:lnSpc>
              <a:spcBef>
                <a:spcPct val="0"/>
              </a:spcBef>
            </a:pPr>
            <a:r>
              <a:rPr lang="en-US" sz="872">
                <a:solidFill>
                  <a:srgbClr val="000000"/>
                </a:solidFill>
                <a:latin typeface="Peace Sans"/>
                <a:ea typeface="Peace Sans"/>
                <a:cs typeface="Peace Sans"/>
                <a:sym typeface="Peace Sans"/>
              </a:rPr>
              <a:t>[INFOGA PLATS]</a:t>
            </a:r>
          </a:p>
        </p:txBody>
      </p:sp>
      <p:sp>
        <p:nvSpPr>
          <p:cNvPr name="TextBox 108" id="108"/>
          <p:cNvSpPr txBox="true"/>
          <p:nvPr/>
        </p:nvSpPr>
        <p:spPr>
          <a:xfrm rot="0">
            <a:off x="4451187" y="5976656"/>
            <a:ext cx="2289695" cy="138567"/>
          </a:xfrm>
          <a:prstGeom prst="rect">
            <a:avLst/>
          </a:prstGeom>
        </p:spPr>
        <p:txBody>
          <a:bodyPr anchor="t" rtlCol="false" tIns="0" lIns="0" bIns="0" rIns="0">
            <a:spAutoFit/>
          </a:bodyPr>
          <a:lstStyle/>
          <a:p>
            <a:pPr algn="ctr" marL="0" indent="0" lvl="0">
              <a:lnSpc>
                <a:spcPts val="1192"/>
              </a:lnSpc>
              <a:spcBef>
                <a:spcPct val="0"/>
              </a:spcBef>
            </a:pPr>
            <a:r>
              <a:rPr lang="en-US" b="true" sz="851">
                <a:solidFill>
                  <a:srgbClr val="3F8DCC"/>
                </a:solidFill>
                <a:latin typeface="Poppins Medium Bold"/>
                <a:ea typeface="Poppins Medium Bold"/>
                <a:cs typeface="Poppins Medium Bold"/>
                <a:sym typeface="Poppins Medium Bold"/>
              </a:rPr>
              <a:t>[Infoga gruppnamn] Presenterar</a:t>
            </a:r>
          </a:p>
        </p:txBody>
      </p:sp>
      <p:sp>
        <p:nvSpPr>
          <p:cNvPr name="TextBox 109" id="109"/>
          <p:cNvSpPr txBox="true"/>
          <p:nvPr/>
        </p:nvSpPr>
        <p:spPr>
          <a:xfrm rot="0">
            <a:off x="4447131" y="10005995"/>
            <a:ext cx="2313545" cy="138853"/>
          </a:xfrm>
          <a:prstGeom prst="rect">
            <a:avLst/>
          </a:prstGeom>
        </p:spPr>
        <p:txBody>
          <a:bodyPr anchor="t" rtlCol="false" tIns="0" lIns="0" bIns="0" rIns="0">
            <a:spAutoFit/>
          </a:bodyPr>
          <a:lstStyle/>
          <a:p>
            <a:pPr algn="ctr" marL="0" indent="0" lvl="0">
              <a:lnSpc>
                <a:spcPts val="1130"/>
              </a:lnSpc>
              <a:spcBef>
                <a:spcPct val="0"/>
              </a:spcBef>
            </a:pPr>
            <a:r>
              <a:rPr lang="en-US" sz="807">
                <a:solidFill>
                  <a:srgbClr val="000000"/>
                </a:solidFill>
                <a:latin typeface="Poppins Bold"/>
                <a:ea typeface="Poppins Bold"/>
                <a:cs typeface="Poppins Bold"/>
                <a:sym typeface="Poppins Bold"/>
              </a:rPr>
              <a:t>[Registreringsinformation]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683603" y="6880178"/>
            <a:ext cx="4193498" cy="2320934"/>
            <a:chOff x="0" y="0"/>
            <a:chExt cx="5591330" cy="3094579"/>
          </a:xfrm>
        </p:grpSpPr>
        <p:sp>
          <p:nvSpPr>
            <p:cNvPr name="Freeform 6" id="6"/>
            <p:cNvSpPr/>
            <p:nvPr/>
          </p:nvSpPr>
          <p:spPr>
            <a:xfrm flipH="false" flipV="false" rot="0">
              <a:off x="0" y="1138583"/>
              <a:ext cx="1955995" cy="1955995"/>
            </a:xfrm>
            <a:custGeom>
              <a:avLst/>
              <a:gdLst/>
              <a:ahLst/>
              <a:cxnLst/>
              <a:rect r="r" b="b" t="t" l="l"/>
              <a:pathLst>
                <a:path h="1955995" w="1955995">
                  <a:moveTo>
                    <a:pt x="0" y="0"/>
                  </a:moveTo>
                  <a:lnTo>
                    <a:pt x="1955995" y="0"/>
                  </a:lnTo>
                  <a:lnTo>
                    <a:pt x="1955995" y="1955996"/>
                  </a:lnTo>
                  <a:lnTo>
                    <a:pt x="0" y="1955996"/>
                  </a:lnTo>
                  <a:lnTo>
                    <a:pt x="0" y="0"/>
                  </a:lnTo>
                  <a:close/>
                </a:path>
              </a:pathLst>
            </a:custGeom>
            <a:blipFill>
              <a:blip r:embed="rId6"/>
              <a:stretch>
                <a:fillRect l="0" t="0" r="0" b="0"/>
              </a:stretch>
            </a:blipFill>
          </p:spPr>
        </p:sp>
        <p:sp>
          <p:nvSpPr>
            <p:cNvPr name="Freeform 7" id="7"/>
            <p:cNvSpPr/>
            <p:nvPr/>
          </p:nvSpPr>
          <p:spPr>
            <a:xfrm flipH="false" flipV="false" rot="0">
              <a:off x="1955995" y="0"/>
              <a:ext cx="3635335" cy="3094579"/>
            </a:xfrm>
            <a:custGeom>
              <a:avLst/>
              <a:gdLst/>
              <a:ahLst/>
              <a:cxnLst/>
              <a:rect r="r" b="b" t="t" l="l"/>
              <a:pathLst>
                <a:path h="3094579" w="3635335">
                  <a:moveTo>
                    <a:pt x="0" y="0"/>
                  </a:moveTo>
                  <a:lnTo>
                    <a:pt x="3635335" y="0"/>
                  </a:lnTo>
                  <a:lnTo>
                    <a:pt x="3635335" y="3094579"/>
                  </a:lnTo>
                  <a:lnTo>
                    <a:pt x="0" y="3094579"/>
                  </a:lnTo>
                  <a:lnTo>
                    <a:pt x="0" y="0"/>
                  </a:lnTo>
                  <a:close/>
                </a:path>
              </a:pathLst>
            </a:custGeom>
            <a:blipFill>
              <a:blip r:embed="rId7"/>
              <a:stretch>
                <a:fillRect l="0" t="0" r="0" b="0"/>
              </a:stretch>
            </a:blipFill>
          </p:spPr>
        </p:sp>
      </p:grpSp>
      <p:sp>
        <p:nvSpPr>
          <p:cNvPr name="TextBox 8" id="8"/>
          <p:cNvSpPr txBox="true"/>
          <p:nvPr/>
        </p:nvSpPr>
        <p:spPr>
          <a:xfrm rot="0">
            <a:off x="931168" y="5231892"/>
            <a:ext cx="5698367" cy="1280075"/>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Gemensam trädgård DAY</a:t>
            </a:r>
          </a:p>
          <a:p>
            <a:pPr algn="ctr">
              <a:lnSpc>
                <a:spcPts val="5105"/>
              </a:lnSpc>
            </a:pPr>
            <a:r>
              <a:rPr lang="en-US" sz="3403" spc="3">
                <a:solidFill>
                  <a:srgbClr val="12C91A"/>
                </a:solidFill>
                <a:latin typeface="Lazydog"/>
                <a:ea typeface="Lazydog"/>
                <a:cs typeface="Lazydog"/>
                <a:sym typeface="Lazydog"/>
              </a:rPr>
              <a:t>Resurspaket</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743565"/>
        </p:xfrm>
        <a:graphic>
          <a:graphicData uri="http://schemas.openxmlformats.org/drawingml/2006/table">
            <a:tbl>
              <a:tblPr/>
              <a:tblGrid>
                <a:gridCol w="2749282"/>
                <a:gridCol w="1770962"/>
                <a:gridCol w="1380416"/>
                <a:gridCol w="863230"/>
              </a:tblGrid>
              <a:tr h="61033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7218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En trädgård eller en plats att plantera på</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8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Fruit trees to plant - apple, cherry, orange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8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calendar for local plants seasons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Shovels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Gloves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72476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Native wild flower seeds -Rosemary, lavender, sunflower, calendula...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a:lnSpc>
                          <a:spcPts val="1260"/>
                        </a:lnSpc>
                        <a:defRPr/>
                      </a:pPr>
                      <a:r>
                        <a:rPr lang="en-US" sz="900" spc="317">
                          <a:solidFill>
                            <a:srgbClr val="000000"/>
                          </a:solidFill>
                          <a:latin typeface="Sigher"/>
                          <a:ea typeface="Sigher"/>
                          <a:cs typeface="Sigher"/>
                          <a:sym typeface="Sigher"/>
                        </a:rPr>
                        <a:t>Signs for seeds identification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a:lnSpc>
                          <a:spcPts val="1260"/>
                        </a:lnSpc>
                        <a:defRPr/>
                      </a:pPr>
                      <a:r>
                        <a:rPr lang="en-US" sz="900" spc="317">
                          <a:solidFill>
                            <a:srgbClr val="000000"/>
                          </a:solidFill>
                          <a:latin typeface="Sigher"/>
                          <a:ea typeface="Sigher"/>
                          <a:cs typeface="Sigher"/>
                          <a:sym typeface="Sigher"/>
                        </a:rPr>
                        <a:t>Bird boxes and Bug Hotels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42">
                <a:tc>
                  <a:txBody>
                    <a:bodyPr anchor="t" rtlCol="false"/>
                    <a:lstStyle/>
                    <a:p>
                      <a:pPr algn="ctr">
                        <a:lnSpc>
                          <a:spcPts val="1260"/>
                        </a:lnSpc>
                        <a:defRPr/>
                      </a:pPr>
                      <a:r>
                        <a:rPr lang="en-US" sz="900" spc="317">
                          <a:solidFill>
                            <a:srgbClr val="000000"/>
                          </a:solidFill>
                          <a:latin typeface="Sigher"/>
                          <a:ea typeface="Sigher"/>
                          <a:cs typeface="Sigher"/>
                          <a:sym typeface="Sigher"/>
                        </a:rPr>
                        <a:t>Wood, pines, reeds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940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Hammer and nails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a:lnSpc>
                          <a:spcPts val="1260"/>
                        </a:lnSpc>
                        <a:defRPr/>
                      </a:pPr>
                      <a:r>
                        <a:rPr lang="en-US" sz="900" spc="317">
                          <a:solidFill>
                            <a:srgbClr val="000000"/>
                          </a:solidFill>
                          <a:latin typeface="Sigher"/>
                          <a:ea typeface="Sigher"/>
                          <a:cs typeface="Sigher"/>
                          <a:sym typeface="Sigher"/>
                        </a:rPr>
                        <a:t>Watering cans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6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62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9943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4650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5968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728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8603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346361"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380699"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885402" cy="466659"/>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Gemensam Trädgård</a:t>
            </a:r>
          </a:p>
        </p:txBody>
      </p:sp>
      <p:sp>
        <p:nvSpPr>
          <p:cNvPr name="TextBox 22" id="22"/>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Måste Ha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687239" y="7899425"/>
            <a:ext cx="2598089" cy="1951072"/>
            <a:chOff x="0" y="0"/>
            <a:chExt cx="931096" cy="699220"/>
          </a:xfrm>
        </p:grpSpPr>
        <p:sp>
          <p:nvSpPr>
            <p:cNvPr name="Freeform 4" id="4"/>
            <p:cNvSpPr/>
            <p:nvPr/>
          </p:nvSpPr>
          <p:spPr>
            <a:xfrm flipH="false" flipV="false" rot="0">
              <a:off x="0" y="0"/>
              <a:ext cx="931096" cy="699220"/>
            </a:xfrm>
            <a:custGeom>
              <a:avLst/>
              <a:gdLst/>
              <a:ahLst/>
              <a:cxnLst/>
              <a:rect r="r" b="b" t="t" l="l"/>
              <a:pathLst>
                <a:path h="699220" w="931096">
                  <a:moveTo>
                    <a:pt x="110255" y="0"/>
                  </a:moveTo>
                  <a:lnTo>
                    <a:pt x="820842" y="0"/>
                  </a:lnTo>
                  <a:cubicBezTo>
                    <a:pt x="881734" y="0"/>
                    <a:pt x="931096" y="49363"/>
                    <a:pt x="931096" y="110255"/>
                  </a:cubicBezTo>
                  <a:lnTo>
                    <a:pt x="931096" y="588966"/>
                  </a:lnTo>
                  <a:cubicBezTo>
                    <a:pt x="931096" y="649858"/>
                    <a:pt x="881734" y="699220"/>
                    <a:pt x="820842" y="699220"/>
                  </a:cubicBezTo>
                  <a:lnTo>
                    <a:pt x="110255" y="699220"/>
                  </a:lnTo>
                  <a:cubicBezTo>
                    <a:pt x="49363" y="699220"/>
                    <a:pt x="0" y="649858"/>
                    <a:pt x="0" y="588966"/>
                  </a:cubicBezTo>
                  <a:lnTo>
                    <a:pt x="0" y="110255"/>
                  </a:lnTo>
                  <a:cubicBezTo>
                    <a:pt x="0" y="49363"/>
                    <a:pt x="49363" y="0"/>
                    <a:pt x="110255" y="0"/>
                  </a:cubicBezTo>
                  <a:close/>
                </a:path>
              </a:pathLst>
            </a:custGeom>
            <a:solidFill>
              <a:srgbClr val="000000">
                <a:alpha val="0"/>
              </a:srgbClr>
            </a:solidFill>
            <a:ln w="19050" cap="rnd">
              <a:solidFill>
                <a:srgbClr val="12C91A"/>
              </a:solidFill>
              <a:prstDash val="solid"/>
              <a:round/>
            </a:ln>
          </p:spPr>
        </p:sp>
        <p:sp>
          <p:nvSpPr>
            <p:cNvPr name="TextBox 5" id="5"/>
            <p:cNvSpPr txBox="true"/>
            <p:nvPr/>
          </p:nvSpPr>
          <p:spPr>
            <a:xfrm>
              <a:off x="0" y="-19050"/>
              <a:ext cx="931096" cy="718270"/>
            </a:xfrm>
            <a:prstGeom prst="rect">
              <a:avLst/>
            </a:prstGeom>
          </p:spPr>
          <p:txBody>
            <a:bodyPr anchor="ctr" rtlCol="false" tIns="50800" lIns="50800" bIns="50800" rIns="50800"/>
            <a:lstStyle/>
            <a:p>
              <a:pPr algn="ctr">
                <a:lnSpc>
                  <a:spcPts val="1545"/>
                </a:lnSpc>
              </a:pPr>
            </a:p>
          </p:txBody>
        </p:sp>
      </p:grpSp>
      <p:grpSp>
        <p:nvGrpSpPr>
          <p:cNvPr name="Group 6" id="6"/>
          <p:cNvGrpSpPr/>
          <p:nvPr/>
        </p:nvGrpSpPr>
        <p:grpSpPr>
          <a:xfrm rot="0">
            <a:off x="868204" y="1605522"/>
            <a:ext cx="5433157" cy="891893"/>
            <a:chOff x="0" y="0"/>
            <a:chExt cx="1947121" cy="319634"/>
          </a:xfrm>
        </p:grpSpPr>
        <p:sp>
          <p:nvSpPr>
            <p:cNvPr name="Freeform 7" id="7"/>
            <p:cNvSpPr/>
            <p:nvPr/>
          </p:nvSpPr>
          <p:spPr>
            <a:xfrm flipH="false" flipV="false" rot="0">
              <a:off x="0" y="0"/>
              <a:ext cx="1947121" cy="319634"/>
            </a:xfrm>
            <a:custGeom>
              <a:avLst/>
              <a:gdLst/>
              <a:ahLst/>
              <a:cxnLst/>
              <a:rect r="r" b="b" t="t" l="l"/>
              <a:pathLst>
                <a:path h="319634" w="1947121">
                  <a:moveTo>
                    <a:pt x="52723" y="0"/>
                  </a:moveTo>
                  <a:lnTo>
                    <a:pt x="1894398" y="0"/>
                  </a:lnTo>
                  <a:cubicBezTo>
                    <a:pt x="1923516" y="0"/>
                    <a:pt x="1947121" y="23605"/>
                    <a:pt x="1947121" y="52723"/>
                  </a:cubicBezTo>
                  <a:lnTo>
                    <a:pt x="1947121" y="266911"/>
                  </a:lnTo>
                  <a:cubicBezTo>
                    <a:pt x="1947121" y="296029"/>
                    <a:pt x="1923516" y="319634"/>
                    <a:pt x="1894398" y="319634"/>
                  </a:cubicBezTo>
                  <a:lnTo>
                    <a:pt x="52723" y="319634"/>
                  </a:lnTo>
                  <a:cubicBezTo>
                    <a:pt x="23605" y="319634"/>
                    <a:pt x="0" y="296029"/>
                    <a:pt x="0" y="266911"/>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8" id="8"/>
            <p:cNvSpPr txBox="true"/>
            <p:nvPr/>
          </p:nvSpPr>
          <p:spPr>
            <a:xfrm>
              <a:off x="0" y="-19050"/>
              <a:ext cx="1947121" cy="338684"/>
            </a:xfrm>
            <a:prstGeom prst="rect">
              <a:avLst/>
            </a:prstGeom>
          </p:spPr>
          <p:txBody>
            <a:bodyPr anchor="ctr" rtlCol="false" tIns="50800" lIns="50800" bIns="50800" rIns="50800"/>
            <a:lstStyle/>
            <a:p>
              <a:pPr algn="ctr">
                <a:lnSpc>
                  <a:spcPts val="1545"/>
                </a:lnSpc>
              </a:pPr>
            </a:p>
          </p:txBody>
        </p:sp>
      </p:grpSp>
      <p:grpSp>
        <p:nvGrpSpPr>
          <p:cNvPr name="Group 9" id="9"/>
          <p:cNvGrpSpPr/>
          <p:nvPr/>
        </p:nvGrpSpPr>
        <p:grpSpPr>
          <a:xfrm rot="0">
            <a:off x="937571" y="1646219"/>
            <a:ext cx="5770258" cy="810499"/>
            <a:chOff x="0" y="0"/>
            <a:chExt cx="7693677" cy="1080665"/>
          </a:xfrm>
        </p:grpSpPr>
        <p:sp>
          <p:nvSpPr>
            <p:cNvPr name="Freeform 10" id="10"/>
            <p:cNvSpPr/>
            <p:nvPr/>
          </p:nvSpPr>
          <p:spPr>
            <a:xfrm flipH="true" flipV="false" rot="0">
              <a:off x="6167170" y="0"/>
              <a:ext cx="1526508" cy="1080665"/>
            </a:xfrm>
            <a:custGeom>
              <a:avLst/>
              <a:gdLst/>
              <a:ahLst/>
              <a:cxnLst/>
              <a:rect r="r" b="b" t="t" l="l"/>
              <a:pathLst>
                <a:path h="1080665" w="1526508">
                  <a:moveTo>
                    <a:pt x="1526507" y="0"/>
                  </a:moveTo>
                  <a:lnTo>
                    <a:pt x="0" y="0"/>
                  </a:lnTo>
                  <a:lnTo>
                    <a:pt x="0" y="1080665"/>
                  </a:lnTo>
                  <a:lnTo>
                    <a:pt x="1526507" y="1080665"/>
                  </a:lnTo>
                  <a:lnTo>
                    <a:pt x="1526507"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1" id="11"/>
            <p:cNvSpPr/>
            <p:nvPr/>
          </p:nvSpPr>
          <p:spPr>
            <a:xfrm flipH="false" flipV="false" rot="0">
              <a:off x="6806956" y="338449"/>
              <a:ext cx="618007" cy="461188"/>
            </a:xfrm>
            <a:custGeom>
              <a:avLst/>
              <a:gdLst/>
              <a:ahLst/>
              <a:cxnLst/>
              <a:rect r="r" b="b" t="t" l="l"/>
              <a:pathLst>
                <a:path h="461188" w="618007">
                  <a:moveTo>
                    <a:pt x="0" y="0"/>
                  </a:moveTo>
                  <a:lnTo>
                    <a:pt x="618007" y="0"/>
                  </a:lnTo>
                  <a:lnTo>
                    <a:pt x="618007" y="461188"/>
                  </a:lnTo>
                  <a:lnTo>
                    <a:pt x="0" y="4611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42700" y="222722"/>
              <a:ext cx="717361"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1</a:t>
              </a:r>
            </a:p>
          </p:txBody>
        </p:sp>
      </p:grpSp>
      <p:grpSp>
        <p:nvGrpSpPr>
          <p:cNvPr name="Group 14" id="14"/>
          <p:cNvGrpSpPr/>
          <p:nvPr/>
        </p:nvGrpSpPr>
        <p:grpSpPr>
          <a:xfrm rot="0">
            <a:off x="852171" y="2939328"/>
            <a:ext cx="5433157" cy="1396718"/>
            <a:chOff x="0" y="0"/>
            <a:chExt cx="1947121" cy="500552"/>
          </a:xfrm>
        </p:grpSpPr>
        <p:sp>
          <p:nvSpPr>
            <p:cNvPr name="Freeform 15" id="15"/>
            <p:cNvSpPr/>
            <p:nvPr/>
          </p:nvSpPr>
          <p:spPr>
            <a:xfrm flipH="false" flipV="false" rot="0">
              <a:off x="0" y="0"/>
              <a:ext cx="1947121" cy="500552"/>
            </a:xfrm>
            <a:custGeom>
              <a:avLst/>
              <a:gdLst/>
              <a:ahLst/>
              <a:cxnLst/>
              <a:rect r="r" b="b" t="t" l="l"/>
              <a:pathLst>
                <a:path h="500552" w="1947121">
                  <a:moveTo>
                    <a:pt x="52723" y="0"/>
                  </a:moveTo>
                  <a:lnTo>
                    <a:pt x="1894398" y="0"/>
                  </a:lnTo>
                  <a:cubicBezTo>
                    <a:pt x="1923516" y="0"/>
                    <a:pt x="1947121" y="23605"/>
                    <a:pt x="1947121" y="52723"/>
                  </a:cubicBezTo>
                  <a:lnTo>
                    <a:pt x="1947121" y="447829"/>
                  </a:lnTo>
                  <a:cubicBezTo>
                    <a:pt x="1947121" y="476947"/>
                    <a:pt x="1923516" y="500552"/>
                    <a:pt x="1894398" y="500552"/>
                  </a:cubicBezTo>
                  <a:lnTo>
                    <a:pt x="52723" y="500552"/>
                  </a:lnTo>
                  <a:cubicBezTo>
                    <a:pt x="23605" y="500552"/>
                    <a:pt x="0" y="476947"/>
                    <a:pt x="0" y="447829"/>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16" id="16"/>
            <p:cNvSpPr txBox="true"/>
            <p:nvPr/>
          </p:nvSpPr>
          <p:spPr>
            <a:xfrm>
              <a:off x="0" y="-19050"/>
              <a:ext cx="1947121" cy="519602"/>
            </a:xfrm>
            <a:prstGeom prst="rect">
              <a:avLst/>
            </a:prstGeom>
          </p:spPr>
          <p:txBody>
            <a:bodyPr anchor="ctr" rtlCol="false" tIns="50800" lIns="50800" bIns="50800" rIns="50800"/>
            <a:lstStyle/>
            <a:p>
              <a:pPr algn="ctr">
                <a:lnSpc>
                  <a:spcPts val="1545"/>
                </a:lnSpc>
              </a:pPr>
            </a:p>
          </p:txBody>
        </p:sp>
      </p:grpSp>
      <p:grpSp>
        <p:nvGrpSpPr>
          <p:cNvPr name="Group 17" id="17"/>
          <p:cNvGrpSpPr/>
          <p:nvPr/>
        </p:nvGrpSpPr>
        <p:grpSpPr>
          <a:xfrm rot="0">
            <a:off x="937571" y="3232437"/>
            <a:ext cx="5794099" cy="810499"/>
            <a:chOff x="0" y="0"/>
            <a:chExt cx="7725466" cy="1080665"/>
          </a:xfrm>
        </p:grpSpPr>
        <p:sp>
          <p:nvSpPr>
            <p:cNvPr name="Freeform 18" id="18"/>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9" id="19"/>
            <p:cNvSpPr/>
            <p:nvPr/>
          </p:nvSpPr>
          <p:spPr>
            <a:xfrm flipH="false" flipV="false" rot="0">
              <a:off x="6878431" y="285335"/>
              <a:ext cx="538633" cy="537287"/>
            </a:xfrm>
            <a:custGeom>
              <a:avLst/>
              <a:gdLst/>
              <a:ahLst/>
              <a:cxnLst/>
              <a:rect r="r" b="b" t="t" l="l"/>
              <a:pathLst>
                <a:path h="537287" w="538633">
                  <a:moveTo>
                    <a:pt x="0" y="0"/>
                  </a:moveTo>
                  <a:lnTo>
                    <a:pt x="538633" y="0"/>
                  </a:lnTo>
                  <a:lnTo>
                    <a:pt x="538633" y="537287"/>
                  </a:lnTo>
                  <a:lnTo>
                    <a:pt x="0" y="5372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83559" y="222722"/>
              <a:ext cx="635643"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2</a:t>
              </a:r>
            </a:p>
          </p:txBody>
        </p:sp>
      </p:grpSp>
      <p:sp>
        <p:nvSpPr>
          <p:cNvPr name="Freeform 22" id="22"/>
          <p:cNvSpPr/>
          <p:nvPr/>
        </p:nvSpPr>
        <p:spPr>
          <a:xfrm flipH="true" flipV="false" rot="0">
            <a:off x="5562948" y="7956856"/>
            <a:ext cx="1144881" cy="810499"/>
          </a:xfrm>
          <a:custGeom>
            <a:avLst/>
            <a:gdLst/>
            <a:ahLst/>
            <a:cxnLst/>
            <a:rect r="r" b="b" t="t" l="l"/>
            <a:pathLst>
              <a:path h="810499" w="1144881">
                <a:moveTo>
                  <a:pt x="1144881" y="0"/>
                </a:moveTo>
                <a:lnTo>
                  <a:pt x="0" y="0"/>
                </a:lnTo>
                <a:lnTo>
                  <a:pt x="0" y="810499"/>
                </a:lnTo>
                <a:lnTo>
                  <a:pt x="1144881" y="810499"/>
                </a:lnTo>
                <a:lnTo>
                  <a:pt x="1144881"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23" id="23"/>
          <p:cNvSpPr/>
          <p:nvPr/>
        </p:nvSpPr>
        <p:spPr>
          <a:xfrm flipH="false" flipV="false" rot="0">
            <a:off x="6073096" y="8160660"/>
            <a:ext cx="402890" cy="402890"/>
          </a:xfrm>
          <a:custGeom>
            <a:avLst/>
            <a:gdLst/>
            <a:ahLst/>
            <a:cxnLst/>
            <a:rect r="r" b="b" t="t" l="l"/>
            <a:pathLst>
              <a:path h="402890" w="402890">
                <a:moveTo>
                  <a:pt x="0" y="0"/>
                </a:moveTo>
                <a:lnTo>
                  <a:pt x="402890" y="0"/>
                </a:lnTo>
                <a:lnTo>
                  <a:pt x="402890" y="402891"/>
                </a:lnTo>
                <a:lnTo>
                  <a:pt x="0" y="40289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4" id="24"/>
          <p:cNvGrpSpPr/>
          <p:nvPr/>
        </p:nvGrpSpPr>
        <p:grpSpPr>
          <a:xfrm rot="0">
            <a:off x="3780000" y="8016822"/>
            <a:ext cx="932339" cy="750533"/>
            <a:chOff x="0" y="0"/>
            <a:chExt cx="1243119" cy="1000710"/>
          </a:xfrm>
        </p:grpSpPr>
        <p:sp>
          <p:nvSpPr>
            <p:cNvPr name="Freeform 25" id="25"/>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92489" y="182745"/>
              <a:ext cx="617782"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5</a:t>
              </a:r>
            </a:p>
          </p:txBody>
        </p:sp>
      </p:grpSp>
      <p:grpSp>
        <p:nvGrpSpPr>
          <p:cNvPr name="Group 27" id="27"/>
          <p:cNvGrpSpPr/>
          <p:nvPr/>
        </p:nvGrpSpPr>
        <p:grpSpPr>
          <a:xfrm rot="0">
            <a:off x="868556" y="4830652"/>
            <a:ext cx="5433157" cy="2583690"/>
            <a:chOff x="0" y="0"/>
            <a:chExt cx="1947121" cy="925936"/>
          </a:xfrm>
        </p:grpSpPr>
        <p:sp>
          <p:nvSpPr>
            <p:cNvPr name="Freeform 28" id="28"/>
            <p:cNvSpPr/>
            <p:nvPr/>
          </p:nvSpPr>
          <p:spPr>
            <a:xfrm flipH="false" flipV="false" rot="0">
              <a:off x="0" y="0"/>
              <a:ext cx="1947121" cy="925936"/>
            </a:xfrm>
            <a:custGeom>
              <a:avLst/>
              <a:gdLst/>
              <a:ahLst/>
              <a:cxnLst/>
              <a:rect r="r" b="b" t="t" l="l"/>
              <a:pathLst>
                <a:path h="925936" w="1947121">
                  <a:moveTo>
                    <a:pt x="52723" y="0"/>
                  </a:moveTo>
                  <a:lnTo>
                    <a:pt x="1894398" y="0"/>
                  </a:lnTo>
                  <a:cubicBezTo>
                    <a:pt x="1923516" y="0"/>
                    <a:pt x="1947121" y="23605"/>
                    <a:pt x="1947121" y="52723"/>
                  </a:cubicBezTo>
                  <a:lnTo>
                    <a:pt x="1947121" y="873213"/>
                  </a:lnTo>
                  <a:cubicBezTo>
                    <a:pt x="1947121" y="902331"/>
                    <a:pt x="1923516" y="925936"/>
                    <a:pt x="1894398" y="925936"/>
                  </a:cubicBezTo>
                  <a:lnTo>
                    <a:pt x="52723" y="925936"/>
                  </a:lnTo>
                  <a:cubicBezTo>
                    <a:pt x="23605" y="925936"/>
                    <a:pt x="0" y="902331"/>
                    <a:pt x="0" y="873213"/>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29" id="29"/>
            <p:cNvSpPr txBox="true"/>
            <p:nvPr/>
          </p:nvSpPr>
          <p:spPr>
            <a:xfrm>
              <a:off x="0" y="-19050"/>
              <a:ext cx="1947121" cy="944986"/>
            </a:xfrm>
            <a:prstGeom prst="rect">
              <a:avLst/>
            </a:prstGeom>
          </p:spPr>
          <p:txBody>
            <a:bodyPr anchor="ctr" rtlCol="false" tIns="50800" lIns="50800" bIns="50800" rIns="50800"/>
            <a:lstStyle/>
            <a:p>
              <a:pPr algn="ctr">
                <a:lnSpc>
                  <a:spcPts val="1545"/>
                </a:lnSpc>
              </a:pPr>
            </a:p>
          </p:txBody>
        </p:sp>
      </p:grpSp>
      <p:grpSp>
        <p:nvGrpSpPr>
          <p:cNvPr name="Group 30" id="30"/>
          <p:cNvGrpSpPr/>
          <p:nvPr/>
        </p:nvGrpSpPr>
        <p:grpSpPr>
          <a:xfrm rot="0">
            <a:off x="937571" y="5717248"/>
            <a:ext cx="5794099" cy="810499"/>
            <a:chOff x="0" y="0"/>
            <a:chExt cx="7725466" cy="1080665"/>
          </a:xfrm>
        </p:grpSpPr>
        <p:sp>
          <p:nvSpPr>
            <p:cNvPr name="Freeform 31" id="31"/>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32" id="32"/>
            <p:cNvSpPr/>
            <p:nvPr/>
          </p:nvSpPr>
          <p:spPr>
            <a:xfrm flipH="false" flipV="false" rot="0">
              <a:off x="6815995" y="331390"/>
              <a:ext cx="542960" cy="481199"/>
            </a:xfrm>
            <a:custGeom>
              <a:avLst/>
              <a:gdLst/>
              <a:ahLst/>
              <a:cxnLst/>
              <a:rect r="r" b="b" t="t" l="l"/>
              <a:pathLst>
                <a:path h="481199" w="542960">
                  <a:moveTo>
                    <a:pt x="0" y="0"/>
                  </a:moveTo>
                  <a:lnTo>
                    <a:pt x="542960" y="0"/>
                  </a:lnTo>
                  <a:lnTo>
                    <a:pt x="542960" y="481199"/>
                  </a:lnTo>
                  <a:lnTo>
                    <a:pt x="0" y="4811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3" id="33"/>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4" id="34"/>
            <p:cNvSpPr txBox="true"/>
            <p:nvPr/>
          </p:nvSpPr>
          <p:spPr>
            <a:xfrm rot="0">
              <a:off x="70212" y="182745"/>
              <a:ext cx="662336"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3</a:t>
              </a:r>
            </a:p>
          </p:txBody>
        </p:sp>
      </p:grpSp>
      <p:sp>
        <p:nvSpPr>
          <p:cNvPr name="Freeform 35" id="3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6"/>
            <a:stretch>
              <a:fillRect l="0" t="0" r="0" b="0"/>
            </a:stretch>
          </a:blipFill>
        </p:spPr>
      </p:sp>
      <p:grpSp>
        <p:nvGrpSpPr>
          <p:cNvPr name="Group 36" id="36"/>
          <p:cNvGrpSpPr/>
          <p:nvPr/>
        </p:nvGrpSpPr>
        <p:grpSpPr>
          <a:xfrm rot="0">
            <a:off x="868556" y="7908950"/>
            <a:ext cx="2237859" cy="1941547"/>
            <a:chOff x="0" y="0"/>
            <a:chExt cx="801998" cy="695807"/>
          </a:xfrm>
        </p:grpSpPr>
        <p:sp>
          <p:nvSpPr>
            <p:cNvPr name="Freeform 37" id="37"/>
            <p:cNvSpPr/>
            <p:nvPr/>
          </p:nvSpPr>
          <p:spPr>
            <a:xfrm flipH="false" flipV="false" rot="0">
              <a:off x="0" y="0"/>
              <a:ext cx="801998" cy="695807"/>
            </a:xfrm>
            <a:custGeom>
              <a:avLst/>
              <a:gdLst/>
              <a:ahLst/>
              <a:cxnLst/>
              <a:rect r="r" b="b" t="t" l="l"/>
              <a:pathLst>
                <a:path h="695807" w="801998">
                  <a:moveTo>
                    <a:pt x="128002" y="0"/>
                  </a:moveTo>
                  <a:lnTo>
                    <a:pt x="673996" y="0"/>
                  </a:lnTo>
                  <a:cubicBezTo>
                    <a:pt x="744689" y="0"/>
                    <a:pt x="801998" y="57309"/>
                    <a:pt x="801998" y="128002"/>
                  </a:cubicBezTo>
                  <a:lnTo>
                    <a:pt x="801998" y="567804"/>
                  </a:lnTo>
                  <a:cubicBezTo>
                    <a:pt x="801998" y="601753"/>
                    <a:pt x="788512" y="634311"/>
                    <a:pt x="764507" y="658316"/>
                  </a:cubicBezTo>
                  <a:cubicBezTo>
                    <a:pt x="740502" y="682321"/>
                    <a:pt x="707944" y="695807"/>
                    <a:pt x="673996" y="695807"/>
                  </a:cubicBezTo>
                  <a:lnTo>
                    <a:pt x="128002" y="695807"/>
                  </a:lnTo>
                  <a:cubicBezTo>
                    <a:pt x="94054" y="695807"/>
                    <a:pt x="61496" y="682321"/>
                    <a:pt x="37491" y="658316"/>
                  </a:cubicBezTo>
                  <a:cubicBezTo>
                    <a:pt x="13486" y="634311"/>
                    <a:pt x="0" y="601753"/>
                    <a:pt x="0" y="567804"/>
                  </a:cubicBezTo>
                  <a:lnTo>
                    <a:pt x="0" y="128002"/>
                  </a:lnTo>
                  <a:cubicBezTo>
                    <a:pt x="0" y="94054"/>
                    <a:pt x="13486" y="61496"/>
                    <a:pt x="37491" y="37491"/>
                  </a:cubicBezTo>
                  <a:cubicBezTo>
                    <a:pt x="61496" y="13486"/>
                    <a:pt x="94054" y="0"/>
                    <a:pt x="128002" y="0"/>
                  </a:cubicBezTo>
                  <a:close/>
                </a:path>
              </a:pathLst>
            </a:custGeom>
            <a:solidFill>
              <a:srgbClr val="000000">
                <a:alpha val="0"/>
              </a:srgbClr>
            </a:solidFill>
            <a:ln w="19050" cap="rnd">
              <a:solidFill>
                <a:srgbClr val="12C91A"/>
              </a:solidFill>
              <a:prstDash val="solid"/>
              <a:round/>
            </a:ln>
          </p:spPr>
        </p:sp>
        <p:sp>
          <p:nvSpPr>
            <p:cNvPr name="TextBox 38" id="38"/>
            <p:cNvSpPr txBox="true"/>
            <p:nvPr/>
          </p:nvSpPr>
          <p:spPr>
            <a:xfrm>
              <a:off x="0" y="-19050"/>
              <a:ext cx="801998" cy="714857"/>
            </a:xfrm>
            <a:prstGeom prst="rect">
              <a:avLst/>
            </a:prstGeom>
          </p:spPr>
          <p:txBody>
            <a:bodyPr anchor="ctr" rtlCol="false" tIns="50800" lIns="50800" bIns="50800" rIns="50800"/>
            <a:lstStyle/>
            <a:p>
              <a:pPr algn="ctr">
                <a:lnSpc>
                  <a:spcPts val="1545"/>
                </a:lnSpc>
              </a:pPr>
            </a:p>
          </p:txBody>
        </p:sp>
      </p:grpSp>
      <p:sp>
        <p:nvSpPr>
          <p:cNvPr name="Freeform 39" id="39"/>
          <p:cNvSpPr/>
          <p:nvPr/>
        </p:nvSpPr>
        <p:spPr>
          <a:xfrm flipH="true" flipV="true" rot="5400000">
            <a:off x="1028474" y="7895936"/>
            <a:ext cx="750533" cy="932339"/>
          </a:xfrm>
          <a:custGeom>
            <a:avLst/>
            <a:gdLst/>
            <a:ahLst/>
            <a:cxnLst/>
            <a:rect r="r" b="b" t="t" l="l"/>
            <a:pathLst>
              <a:path h="932339" w="750533">
                <a:moveTo>
                  <a:pt x="750533" y="932339"/>
                </a:moveTo>
                <a:lnTo>
                  <a:pt x="0" y="932339"/>
                </a:lnTo>
                <a:lnTo>
                  <a:pt x="0" y="0"/>
                </a:lnTo>
                <a:lnTo>
                  <a:pt x="750533" y="0"/>
                </a:lnTo>
                <a:lnTo>
                  <a:pt x="750533" y="932339"/>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2311160" y="7956856"/>
            <a:ext cx="1144881" cy="810499"/>
            <a:chOff x="0" y="0"/>
            <a:chExt cx="1526508" cy="1080665"/>
          </a:xfrm>
        </p:grpSpPr>
        <p:sp>
          <p:nvSpPr>
            <p:cNvPr name="Freeform 41" id="41"/>
            <p:cNvSpPr/>
            <p:nvPr/>
          </p:nvSpPr>
          <p:spPr>
            <a:xfrm flipH="true" flipV="false" rot="0">
              <a:off x="0"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42" id="42"/>
            <p:cNvSpPr/>
            <p:nvPr/>
          </p:nvSpPr>
          <p:spPr>
            <a:xfrm flipH="false" flipV="false" rot="0">
              <a:off x="678275" y="269817"/>
              <a:ext cx="541031" cy="541031"/>
            </a:xfrm>
            <a:custGeom>
              <a:avLst/>
              <a:gdLst/>
              <a:ahLst/>
              <a:cxnLst/>
              <a:rect r="r" b="b" t="t" l="l"/>
              <a:pathLst>
                <a:path h="541031" w="541031">
                  <a:moveTo>
                    <a:pt x="0" y="0"/>
                  </a:moveTo>
                  <a:lnTo>
                    <a:pt x="541030" y="0"/>
                  </a:lnTo>
                  <a:lnTo>
                    <a:pt x="541030" y="541031"/>
                  </a:lnTo>
                  <a:lnTo>
                    <a:pt x="0" y="5410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
        <p:nvSpPr>
          <p:cNvPr name="Freeform 43" id="43"/>
          <p:cNvSpPr/>
          <p:nvPr/>
        </p:nvSpPr>
        <p:spPr>
          <a:xfrm flipH="false" flipV="false" rot="0">
            <a:off x="397823" y="353591"/>
            <a:ext cx="1028464" cy="1028464"/>
          </a:xfrm>
          <a:custGeom>
            <a:avLst/>
            <a:gdLst/>
            <a:ahLst/>
            <a:cxnLst/>
            <a:rect r="r" b="b" t="t" l="l"/>
            <a:pathLst>
              <a:path h="1028464" w="1028464">
                <a:moveTo>
                  <a:pt x="0" y="0"/>
                </a:moveTo>
                <a:lnTo>
                  <a:pt x="1028465" y="0"/>
                </a:lnTo>
                <a:lnTo>
                  <a:pt x="1028465" y="1028464"/>
                </a:lnTo>
                <a:lnTo>
                  <a:pt x="0" y="1028464"/>
                </a:lnTo>
                <a:lnTo>
                  <a:pt x="0" y="0"/>
                </a:lnTo>
                <a:close/>
              </a:path>
            </a:pathLst>
          </a:custGeom>
          <a:blipFill>
            <a:blip r:embed="rId19"/>
            <a:stretch>
              <a:fillRect l="0" t="0" r="0" b="0"/>
            </a:stretch>
          </a:blipFill>
        </p:spPr>
      </p:sp>
      <p:sp>
        <p:nvSpPr>
          <p:cNvPr name="Freeform 44" id="44"/>
          <p:cNvSpPr/>
          <p:nvPr/>
        </p:nvSpPr>
        <p:spPr>
          <a:xfrm flipH="false" flipV="false" rot="0">
            <a:off x="6022259" y="7234149"/>
            <a:ext cx="817536" cy="817536"/>
          </a:xfrm>
          <a:custGeom>
            <a:avLst/>
            <a:gdLst/>
            <a:ahLst/>
            <a:cxnLst/>
            <a:rect r="r" b="b" t="t" l="l"/>
            <a:pathLst>
              <a:path h="817536" w="817536">
                <a:moveTo>
                  <a:pt x="0" y="0"/>
                </a:moveTo>
                <a:lnTo>
                  <a:pt x="817536" y="0"/>
                </a:lnTo>
                <a:lnTo>
                  <a:pt x="817536" y="817536"/>
                </a:lnTo>
                <a:lnTo>
                  <a:pt x="0" y="817536"/>
                </a:lnTo>
                <a:lnTo>
                  <a:pt x="0" y="0"/>
                </a:lnTo>
                <a:close/>
              </a:path>
            </a:pathLst>
          </a:custGeom>
          <a:blipFill>
            <a:blip r:embed="rId20"/>
            <a:stretch>
              <a:fillRect l="0" t="0" r="0" b="0"/>
            </a:stretch>
          </a:blipFill>
        </p:spPr>
      </p:sp>
      <p:sp>
        <p:nvSpPr>
          <p:cNvPr name="Freeform 45" id="45"/>
          <p:cNvSpPr/>
          <p:nvPr/>
        </p:nvSpPr>
        <p:spPr>
          <a:xfrm flipH="false" flipV="false" rot="0">
            <a:off x="37413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21"/>
            <a:stretch>
              <a:fillRect l="0" t="0" r="0" b="0"/>
            </a:stretch>
          </a:blipFill>
        </p:spPr>
      </p:sp>
      <p:sp>
        <p:nvSpPr>
          <p:cNvPr name="TextBox 46" id="46"/>
          <p:cNvSpPr txBox="true"/>
          <p:nvPr/>
        </p:nvSpPr>
        <p:spPr>
          <a:xfrm rot="0">
            <a:off x="2059966" y="1225264"/>
            <a:ext cx="3050337" cy="313583"/>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Definiera Dina Mål</a:t>
            </a:r>
          </a:p>
        </p:txBody>
      </p:sp>
      <p:sp>
        <p:nvSpPr>
          <p:cNvPr name="TextBox 47" id="47"/>
          <p:cNvSpPr txBox="true"/>
          <p:nvPr/>
        </p:nvSpPr>
        <p:spPr>
          <a:xfrm rot="0">
            <a:off x="2059966" y="2559021"/>
            <a:ext cx="3050337" cy="313583"/>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Sätt Upp Dina Mål</a:t>
            </a:r>
          </a:p>
        </p:txBody>
      </p:sp>
      <p:sp>
        <p:nvSpPr>
          <p:cNvPr name="TextBox 48" id="48"/>
          <p:cNvSpPr txBox="true"/>
          <p:nvPr/>
        </p:nvSpPr>
        <p:spPr>
          <a:xfrm rot="0">
            <a:off x="4207333" y="7519118"/>
            <a:ext cx="1557901"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Team</a:t>
            </a:r>
          </a:p>
        </p:txBody>
      </p:sp>
      <p:sp>
        <p:nvSpPr>
          <p:cNvPr name="TextBox 49" id="49"/>
          <p:cNvSpPr txBox="true"/>
          <p:nvPr/>
        </p:nvSpPr>
        <p:spPr>
          <a:xfrm rot="0">
            <a:off x="2855181" y="4440820"/>
            <a:ext cx="2358086" cy="313583"/>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Förbered en Plan</a:t>
            </a:r>
          </a:p>
        </p:txBody>
      </p:sp>
      <p:sp>
        <p:nvSpPr>
          <p:cNvPr name="TextBox 50" id="50"/>
          <p:cNvSpPr txBox="true"/>
          <p:nvPr/>
        </p:nvSpPr>
        <p:spPr>
          <a:xfrm rot="0">
            <a:off x="1502366" y="746475"/>
            <a:ext cx="5384295" cy="466659"/>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Effektiv Handlingsplan</a:t>
            </a:r>
          </a:p>
        </p:txBody>
      </p:sp>
      <p:sp>
        <p:nvSpPr>
          <p:cNvPr name="TextBox 51" id="51"/>
          <p:cNvSpPr txBox="true"/>
          <p:nvPr/>
        </p:nvSpPr>
        <p:spPr>
          <a:xfrm rot="0">
            <a:off x="2843046" y="313756"/>
            <a:ext cx="1873204" cy="442301"/>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Skapa en</a:t>
            </a:r>
          </a:p>
        </p:txBody>
      </p:sp>
      <p:sp>
        <p:nvSpPr>
          <p:cNvPr name="TextBox 52" id="52"/>
          <p:cNvSpPr txBox="true"/>
          <p:nvPr/>
        </p:nvSpPr>
        <p:spPr>
          <a:xfrm rot="0">
            <a:off x="1426288" y="7519118"/>
            <a:ext cx="1122395" cy="313583"/>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Resurser</a:t>
            </a:r>
          </a:p>
        </p:txBody>
      </p:sp>
      <p:sp>
        <p:nvSpPr>
          <p:cNvPr name="TextBox 53" id="53"/>
          <p:cNvSpPr txBox="true"/>
          <p:nvPr/>
        </p:nvSpPr>
        <p:spPr>
          <a:xfrm rot="0">
            <a:off x="983460" y="8109611"/>
            <a:ext cx="510292" cy="44784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4</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763890" cy="7591165"/>
        </p:xfrm>
        <a:graphic>
          <a:graphicData uri="http://schemas.openxmlformats.org/drawingml/2006/table">
            <a:tbl>
              <a:tblPr/>
              <a:tblGrid>
                <a:gridCol w="2749282"/>
                <a:gridCol w="1770962"/>
                <a:gridCol w="1380416"/>
                <a:gridCol w="863230"/>
              </a:tblGrid>
              <a:tr h="610345">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721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Find a public place to do the garden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 Get permission from to the municipality</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Buy or get the plants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Set a date suitable to plant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Get wood and natural materials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Gather tools to build the bird boxes/bug hotels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Create and share posters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Get accident insurance for all the participants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743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3231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835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3561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8788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45867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0078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57462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0878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6009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1141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6273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TextBox 19" id="19"/>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Community Garden</a:t>
            </a:r>
          </a:p>
        </p:txBody>
      </p:sp>
      <p:sp>
        <p:nvSpPr>
          <p:cNvPr name="TextBox 20" id="20"/>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 Do List</a:t>
            </a:r>
          </a:p>
        </p:txBody>
      </p:sp>
      <p:sp>
        <p:nvSpPr>
          <p:cNvPr name="Freeform 21" id="21"/>
          <p:cNvSpPr/>
          <p:nvPr/>
        </p:nvSpPr>
        <p:spPr>
          <a:xfrm flipH="false" flipV="false" rot="0">
            <a:off x="6178297" y="138694"/>
            <a:ext cx="1072249" cy="1072249"/>
          </a:xfrm>
          <a:custGeom>
            <a:avLst/>
            <a:gdLst/>
            <a:ahLst/>
            <a:cxnLst/>
            <a:rect r="r" b="b" t="t" l="l"/>
            <a:pathLst>
              <a:path h="1072249" w="1072249">
                <a:moveTo>
                  <a:pt x="0" y="0"/>
                </a:moveTo>
                <a:lnTo>
                  <a:pt x="1072250" y="0"/>
                </a:lnTo>
                <a:lnTo>
                  <a:pt x="1072250" y="1072249"/>
                </a:lnTo>
                <a:lnTo>
                  <a:pt x="0" y="1072249"/>
                </a:lnTo>
                <a:lnTo>
                  <a:pt x="0" y="0"/>
                </a:lnTo>
                <a:close/>
              </a:path>
            </a:pathLst>
          </a:custGeom>
          <a:blipFill>
            <a:blip r:embed="rId7"/>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8FAFF"/>
        </a:solidFill>
      </p:bgPr>
    </p:bg>
    <p:spTree>
      <p:nvGrpSpPr>
        <p:cNvPr id="1" name=""/>
        <p:cNvGrpSpPr/>
        <p:nvPr/>
      </p:nvGrpSpPr>
      <p:grpSpPr>
        <a:xfrm>
          <a:off x="0" y="0"/>
          <a:ext cx="0" cy="0"/>
          <a:chOff x="0" y="0"/>
          <a:chExt cx="0" cy="0"/>
        </a:xfrm>
      </p:grpSpPr>
      <p:sp>
        <p:nvSpPr>
          <p:cNvPr name="Freeform 2" id="2"/>
          <p:cNvSpPr/>
          <p:nvPr/>
        </p:nvSpPr>
        <p:spPr>
          <a:xfrm flipH="true" flipV="false" rot="0">
            <a:off x="960290" y="8513168"/>
            <a:ext cx="6599710" cy="3082615"/>
          </a:xfrm>
          <a:custGeom>
            <a:avLst/>
            <a:gdLst/>
            <a:ahLst/>
            <a:cxnLst/>
            <a:rect r="r" b="b" t="t" l="l"/>
            <a:pathLst>
              <a:path h="3082615" w="6599710">
                <a:moveTo>
                  <a:pt x="6599710" y="0"/>
                </a:moveTo>
                <a:lnTo>
                  <a:pt x="0" y="0"/>
                </a:lnTo>
                <a:lnTo>
                  <a:pt x="0" y="3082615"/>
                </a:lnTo>
                <a:lnTo>
                  <a:pt x="6599710" y="3082615"/>
                </a:lnTo>
                <a:lnTo>
                  <a:pt x="6599710" y="0"/>
                </a:lnTo>
                <a:close/>
              </a:path>
            </a:pathLst>
          </a:custGeom>
          <a:blipFill>
            <a:blip r:embed="rId2"/>
            <a:stretch>
              <a:fillRect l="0" t="0" r="0" b="0"/>
            </a:stretch>
          </a:blipFill>
        </p:spPr>
      </p:sp>
      <p:sp>
        <p:nvSpPr>
          <p:cNvPr name="Freeform 3" id="3"/>
          <p:cNvSpPr/>
          <p:nvPr/>
        </p:nvSpPr>
        <p:spPr>
          <a:xfrm flipH="false" flipV="false" rot="204997">
            <a:off x="-332079" y="9030709"/>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3"/>
            <a:stretch>
              <a:fillRect l="0" t="0" r="0" b="0"/>
            </a:stretch>
          </a:blipFill>
        </p:spPr>
      </p:sp>
      <p:sp>
        <p:nvSpPr>
          <p:cNvPr name="Freeform 4" id="4"/>
          <p:cNvSpPr/>
          <p:nvPr/>
        </p:nvSpPr>
        <p:spPr>
          <a:xfrm flipH="false" flipV="false" rot="829147">
            <a:off x="3267905" y="9739471"/>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3"/>
            <a:stretch>
              <a:fillRect l="0" t="0" r="0" b="0"/>
            </a:stretch>
          </a:blipFill>
        </p:spPr>
      </p:sp>
      <p:sp>
        <p:nvSpPr>
          <p:cNvPr name="Freeform 5" id="5"/>
          <p:cNvSpPr/>
          <p:nvPr/>
        </p:nvSpPr>
        <p:spPr>
          <a:xfrm flipH="false" flipV="false" rot="0">
            <a:off x="0"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4"/>
            <a:stretch>
              <a:fillRect l="0" t="0" r="0" b="0"/>
            </a:stretch>
          </a:blipFill>
        </p:spPr>
      </p:sp>
      <p:sp>
        <p:nvSpPr>
          <p:cNvPr name="Freeform 6" id="6"/>
          <p:cNvSpPr/>
          <p:nvPr/>
        </p:nvSpPr>
        <p:spPr>
          <a:xfrm flipH="false" flipV="false" rot="0">
            <a:off x="4694661" y="5667775"/>
            <a:ext cx="4014580" cy="3216683"/>
          </a:xfrm>
          <a:custGeom>
            <a:avLst/>
            <a:gdLst/>
            <a:ahLst/>
            <a:cxnLst/>
            <a:rect r="r" b="b" t="t" l="l"/>
            <a:pathLst>
              <a:path h="3216683" w="4014580">
                <a:moveTo>
                  <a:pt x="0" y="0"/>
                </a:moveTo>
                <a:lnTo>
                  <a:pt x="4014581" y="0"/>
                </a:lnTo>
                <a:lnTo>
                  <a:pt x="4014581" y="3216683"/>
                </a:lnTo>
                <a:lnTo>
                  <a:pt x="0" y="3216683"/>
                </a:lnTo>
                <a:lnTo>
                  <a:pt x="0" y="0"/>
                </a:lnTo>
                <a:close/>
              </a:path>
            </a:pathLst>
          </a:custGeom>
          <a:blipFill>
            <a:blip r:embed="rId5"/>
            <a:stretch>
              <a:fillRect l="0" t="0" r="0" b="0"/>
            </a:stretch>
          </a:blipFill>
        </p:spPr>
      </p:sp>
      <p:sp>
        <p:nvSpPr>
          <p:cNvPr name="Freeform 7" id="7"/>
          <p:cNvSpPr/>
          <p:nvPr/>
        </p:nvSpPr>
        <p:spPr>
          <a:xfrm flipH="false" flipV="false" rot="0">
            <a:off x="1960113"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4"/>
            <a:stretch>
              <a:fillRect l="0" t="0" r="0" b="0"/>
            </a:stretch>
          </a:blipFill>
        </p:spPr>
      </p:sp>
      <p:sp>
        <p:nvSpPr>
          <p:cNvPr name="Freeform 8" id="8"/>
          <p:cNvSpPr/>
          <p:nvPr/>
        </p:nvSpPr>
        <p:spPr>
          <a:xfrm flipH="false" flipV="false" rot="0">
            <a:off x="0" y="-475170"/>
            <a:ext cx="3538056" cy="3436337"/>
          </a:xfrm>
          <a:custGeom>
            <a:avLst/>
            <a:gdLst/>
            <a:ahLst/>
            <a:cxnLst/>
            <a:rect r="r" b="b" t="t" l="l"/>
            <a:pathLst>
              <a:path h="3436337" w="3538056">
                <a:moveTo>
                  <a:pt x="0" y="0"/>
                </a:moveTo>
                <a:lnTo>
                  <a:pt x="3538056" y="0"/>
                </a:lnTo>
                <a:lnTo>
                  <a:pt x="3538056" y="3436336"/>
                </a:lnTo>
                <a:lnTo>
                  <a:pt x="0" y="3436336"/>
                </a:lnTo>
                <a:lnTo>
                  <a:pt x="0" y="0"/>
                </a:lnTo>
                <a:close/>
              </a:path>
            </a:pathLst>
          </a:custGeom>
          <a:blipFill>
            <a:blip r:embed="rId6"/>
            <a:stretch>
              <a:fillRect l="0" t="0" r="0" b="0"/>
            </a:stretch>
          </a:blipFill>
        </p:spPr>
      </p:sp>
      <p:sp>
        <p:nvSpPr>
          <p:cNvPr name="Freeform 9" id="9"/>
          <p:cNvSpPr/>
          <p:nvPr/>
        </p:nvSpPr>
        <p:spPr>
          <a:xfrm flipH="false" flipV="false" rot="0">
            <a:off x="-1329997" y="0"/>
            <a:ext cx="3742124" cy="1342487"/>
          </a:xfrm>
          <a:custGeom>
            <a:avLst/>
            <a:gdLst/>
            <a:ahLst/>
            <a:cxnLst/>
            <a:rect r="r" b="b" t="t" l="l"/>
            <a:pathLst>
              <a:path h="1342487" w="3742124">
                <a:moveTo>
                  <a:pt x="0" y="0"/>
                </a:moveTo>
                <a:lnTo>
                  <a:pt x="3742124" y="0"/>
                </a:lnTo>
                <a:lnTo>
                  <a:pt x="3742124" y="1342487"/>
                </a:lnTo>
                <a:lnTo>
                  <a:pt x="0" y="1342487"/>
                </a:lnTo>
                <a:lnTo>
                  <a:pt x="0" y="0"/>
                </a:lnTo>
                <a:close/>
              </a:path>
            </a:pathLst>
          </a:custGeom>
          <a:blipFill>
            <a:blip r:embed="rId7"/>
            <a:stretch>
              <a:fillRect l="0" t="0" r="0" b="0"/>
            </a:stretch>
          </a:blipFill>
        </p:spPr>
      </p:sp>
      <p:sp>
        <p:nvSpPr>
          <p:cNvPr name="Freeform 10" id="10"/>
          <p:cNvSpPr/>
          <p:nvPr/>
        </p:nvSpPr>
        <p:spPr>
          <a:xfrm flipH="false" flipV="false" rot="0">
            <a:off x="-489214" y="5850374"/>
            <a:ext cx="3271802" cy="3546669"/>
          </a:xfrm>
          <a:custGeom>
            <a:avLst/>
            <a:gdLst/>
            <a:ahLst/>
            <a:cxnLst/>
            <a:rect r="r" b="b" t="t" l="l"/>
            <a:pathLst>
              <a:path h="3546669" w="3271802">
                <a:moveTo>
                  <a:pt x="0" y="0"/>
                </a:moveTo>
                <a:lnTo>
                  <a:pt x="3271802" y="0"/>
                </a:lnTo>
                <a:lnTo>
                  <a:pt x="3271802" y="3546669"/>
                </a:lnTo>
                <a:lnTo>
                  <a:pt x="0" y="3546669"/>
                </a:lnTo>
                <a:lnTo>
                  <a:pt x="0" y="0"/>
                </a:lnTo>
                <a:close/>
              </a:path>
            </a:pathLst>
          </a:custGeom>
          <a:blipFill>
            <a:blip r:embed="rId8"/>
            <a:stretch>
              <a:fillRect l="0" t="0" r="0" b="0"/>
            </a:stretch>
          </a:blipFill>
        </p:spPr>
      </p:sp>
      <p:sp>
        <p:nvSpPr>
          <p:cNvPr name="Freeform 11" id="11"/>
          <p:cNvSpPr/>
          <p:nvPr/>
        </p:nvSpPr>
        <p:spPr>
          <a:xfrm flipH="false" flipV="false" rot="0">
            <a:off x="4007016" y="8121346"/>
            <a:ext cx="1607654" cy="2000191"/>
          </a:xfrm>
          <a:custGeom>
            <a:avLst/>
            <a:gdLst/>
            <a:ahLst/>
            <a:cxnLst/>
            <a:rect r="r" b="b" t="t" l="l"/>
            <a:pathLst>
              <a:path h="2000191" w="1607654">
                <a:moveTo>
                  <a:pt x="0" y="0"/>
                </a:moveTo>
                <a:lnTo>
                  <a:pt x="1607654" y="0"/>
                </a:lnTo>
                <a:lnTo>
                  <a:pt x="1607654" y="2000191"/>
                </a:lnTo>
                <a:lnTo>
                  <a:pt x="0" y="20001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2083411" y="8413298"/>
            <a:ext cx="1224978" cy="1503041"/>
          </a:xfrm>
          <a:custGeom>
            <a:avLst/>
            <a:gdLst/>
            <a:ahLst/>
            <a:cxnLst/>
            <a:rect r="r" b="b" t="t" l="l"/>
            <a:pathLst>
              <a:path h="1503041" w="1224978">
                <a:moveTo>
                  <a:pt x="0" y="0"/>
                </a:moveTo>
                <a:lnTo>
                  <a:pt x="1224978" y="0"/>
                </a:lnTo>
                <a:lnTo>
                  <a:pt x="1224978" y="1503040"/>
                </a:lnTo>
                <a:lnTo>
                  <a:pt x="0" y="150304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3780000" y="8844958"/>
            <a:ext cx="551202" cy="551202"/>
          </a:xfrm>
          <a:custGeom>
            <a:avLst/>
            <a:gdLst/>
            <a:ahLst/>
            <a:cxnLst/>
            <a:rect r="r" b="b" t="t" l="l"/>
            <a:pathLst>
              <a:path h="551202" w="551202">
                <a:moveTo>
                  <a:pt x="0" y="0"/>
                </a:moveTo>
                <a:lnTo>
                  <a:pt x="551202" y="0"/>
                </a:lnTo>
                <a:lnTo>
                  <a:pt x="551202" y="551202"/>
                </a:lnTo>
                <a:lnTo>
                  <a:pt x="0" y="551202"/>
                </a:lnTo>
                <a:lnTo>
                  <a:pt x="0" y="0"/>
                </a:lnTo>
                <a:close/>
              </a:path>
            </a:pathLst>
          </a:custGeom>
          <a:blipFill>
            <a:blip r:embed="rId13"/>
            <a:stretch>
              <a:fillRect l="0" t="0" r="0" b="0"/>
            </a:stretch>
          </a:blipFill>
        </p:spPr>
      </p:sp>
      <p:sp>
        <p:nvSpPr>
          <p:cNvPr name="Freeform 14" id="14"/>
          <p:cNvSpPr/>
          <p:nvPr/>
        </p:nvSpPr>
        <p:spPr>
          <a:xfrm flipH="false" flipV="false" rot="-62579">
            <a:off x="5962678" y="9423468"/>
            <a:ext cx="3024000" cy="2593080"/>
          </a:xfrm>
          <a:custGeom>
            <a:avLst/>
            <a:gdLst/>
            <a:ahLst/>
            <a:cxnLst/>
            <a:rect r="r" b="b" t="t" l="l"/>
            <a:pathLst>
              <a:path h="2593080" w="3024000">
                <a:moveTo>
                  <a:pt x="0" y="0"/>
                </a:moveTo>
                <a:lnTo>
                  <a:pt x="3024000" y="0"/>
                </a:lnTo>
                <a:lnTo>
                  <a:pt x="3024000" y="2593080"/>
                </a:lnTo>
                <a:lnTo>
                  <a:pt x="0" y="259308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6902097" y="8513168"/>
            <a:ext cx="111085" cy="926175"/>
          </a:xfrm>
          <a:custGeom>
            <a:avLst/>
            <a:gdLst/>
            <a:ahLst/>
            <a:cxnLst/>
            <a:rect r="r" b="b" t="t" l="l"/>
            <a:pathLst>
              <a:path h="926175" w="111085">
                <a:moveTo>
                  <a:pt x="0" y="0"/>
                </a:moveTo>
                <a:lnTo>
                  <a:pt x="111085" y="0"/>
                </a:lnTo>
                <a:lnTo>
                  <a:pt x="111085" y="926175"/>
                </a:lnTo>
                <a:lnTo>
                  <a:pt x="0" y="926175"/>
                </a:lnTo>
                <a:lnTo>
                  <a:pt x="0" y="0"/>
                </a:lnTo>
                <a:close/>
              </a:path>
            </a:pathLst>
          </a:custGeom>
          <a:blipFill>
            <a:blip r:embed="rId16"/>
            <a:stretch>
              <a:fillRect l="0" t="-189782" r="-23823" b="0"/>
            </a:stretch>
          </a:blipFill>
        </p:spPr>
      </p:sp>
      <p:sp>
        <p:nvSpPr>
          <p:cNvPr name="Freeform 16" id="16"/>
          <p:cNvSpPr/>
          <p:nvPr/>
        </p:nvSpPr>
        <p:spPr>
          <a:xfrm flipH="false" flipV="false" rot="0">
            <a:off x="6542368" y="9572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17"/>
            <a:stretch>
              <a:fillRect l="0" t="0" r="0" b="0"/>
            </a:stretch>
          </a:blipFill>
        </p:spPr>
      </p:sp>
      <p:sp>
        <p:nvSpPr>
          <p:cNvPr name="Freeform 17" id="17"/>
          <p:cNvSpPr/>
          <p:nvPr/>
        </p:nvSpPr>
        <p:spPr>
          <a:xfrm flipH="false" flipV="false" rot="0">
            <a:off x="7036349" y="6338087"/>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18"/>
            <a:stretch>
              <a:fillRect l="0" t="0" r="0" b="0"/>
            </a:stretch>
          </a:blipFill>
        </p:spPr>
      </p:sp>
      <p:sp>
        <p:nvSpPr>
          <p:cNvPr name="Freeform 18" id="18"/>
          <p:cNvSpPr/>
          <p:nvPr/>
        </p:nvSpPr>
        <p:spPr>
          <a:xfrm flipH="false" flipV="false" rot="0">
            <a:off x="6075020" y="6249784"/>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18"/>
            <a:stretch>
              <a:fillRect l="0" t="0" r="0" b="0"/>
            </a:stretch>
          </a:blipFill>
        </p:spPr>
      </p:sp>
      <p:sp>
        <p:nvSpPr>
          <p:cNvPr name="Freeform 19" id="19"/>
          <p:cNvSpPr/>
          <p:nvPr/>
        </p:nvSpPr>
        <p:spPr>
          <a:xfrm flipH="false" flipV="false" rot="0">
            <a:off x="6343039" y="6808413"/>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18"/>
            <a:stretch>
              <a:fillRect l="0" t="0" r="0" b="0"/>
            </a:stretch>
          </a:blipFill>
        </p:spPr>
      </p:sp>
      <p:sp>
        <p:nvSpPr>
          <p:cNvPr name="Freeform 20" id="20"/>
          <p:cNvSpPr/>
          <p:nvPr/>
        </p:nvSpPr>
        <p:spPr>
          <a:xfrm flipH="false" flipV="false" rot="0">
            <a:off x="7036349" y="7369596"/>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18"/>
            <a:stretch>
              <a:fillRect l="0" t="0" r="0" b="0"/>
            </a:stretch>
          </a:blipFill>
        </p:spPr>
      </p:sp>
      <p:sp>
        <p:nvSpPr>
          <p:cNvPr name="Freeform 21" id="21"/>
          <p:cNvSpPr/>
          <p:nvPr/>
        </p:nvSpPr>
        <p:spPr>
          <a:xfrm flipH="false" flipV="false" rot="0">
            <a:off x="5377431" y="7008353"/>
            <a:ext cx="268019" cy="315781"/>
          </a:xfrm>
          <a:custGeom>
            <a:avLst/>
            <a:gdLst/>
            <a:ahLst/>
            <a:cxnLst/>
            <a:rect r="r" b="b" t="t" l="l"/>
            <a:pathLst>
              <a:path h="315781" w="268019">
                <a:moveTo>
                  <a:pt x="0" y="0"/>
                </a:moveTo>
                <a:lnTo>
                  <a:pt x="268018" y="0"/>
                </a:lnTo>
                <a:lnTo>
                  <a:pt x="268018" y="315780"/>
                </a:lnTo>
                <a:lnTo>
                  <a:pt x="0" y="315780"/>
                </a:lnTo>
                <a:lnTo>
                  <a:pt x="0" y="0"/>
                </a:lnTo>
                <a:close/>
              </a:path>
            </a:pathLst>
          </a:custGeom>
          <a:blipFill>
            <a:blip r:embed="rId18"/>
            <a:stretch>
              <a:fillRect l="0" t="0" r="0" b="0"/>
            </a:stretch>
          </a:blipFill>
        </p:spPr>
      </p:sp>
      <p:sp>
        <p:nvSpPr>
          <p:cNvPr name="Freeform 22" id="22"/>
          <p:cNvSpPr/>
          <p:nvPr/>
        </p:nvSpPr>
        <p:spPr>
          <a:xfrm flipH="false" flipV="false" rot="0">
            <a:off x="5983149" y="7602014"/>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18"/>
            <a:stretch>
              <a:fillRect l="0" t="0" r="0" b="0"/>
            </a:stretch>
          </a:blipFill>
        </p:spPr>
      </p:sp>
      <p:sp>
        <p:nvSpPr>
          <p:cNvPr name="Freeform 23" id="23"/>
          <p:cNvSpPr/>
          <p:nvPr/>
        </p:nvSpPr>
        <p:spPr>
          <a:xfrm flipH="false" flipV="false" rot="-595895">
            <a:off x="4928117" y="5419439"/>
            <a:ext cx="449314" cy="597094"/>
          </a:xfrm>
          <a:custGeom>
            <a:avLst/>
            <a:gdLst/>
            <a:ahLst/>
            <a:cxnLst/>
            <a:rect r="r" b="b" t="t" l="l"/>
            <a:pathLst>
              <a:path h="597094" w="449314">
                <a:moveTo>
                  <a:pt x="0" y="0"/>
                </a:moveTo>
                <a:lnTo>
                  <a:pt x="449314" y="0"/>
                </a:lnTo>
                <a:lnTo>
                  <a:pt x="449314" y="597094"/>
                </a:lnTo>
                <a:lnTo>
                  <a:pt x="0" y="597094"/>
                </a:lnTo>
                <a:lnTo>
                  <a:pt x="0" y="0"/>
                </a:lnTo>
                <a:close/>
              </a:path>
            </a:pathLst>
          </a:custGeom>
          <a:blipFill>
            <a:blip r:embed="rId19"/>
            <a:stretch>
              <a:fillRect l="0" t="0" r="0" b="0"/>
            </a:stretch>
          </a:blipFill>
        </p:spPr>
      </p:sp>
      <p:sp>
        <p:nvSpPr>
          <p:cNvPr name="TextBox 24" id="24"/>
          <p:cNvSpPr txBox="true"/>
          <p:nvPr/>
        </p:nvSpPr>
        <p:spPr>
          <a:xfrm rot="0">
            <a:off x="703660" y="3165841"/>
            <a:ext cx="6251167" cy="2038350"/>
          </a:xfrm>
          <a:prstGeom prst="rect">
            <a:avLst/>
          </a:prstGeom>
        </p:spPr>
        <p:txBody>
          <a:bodyPr anchor="t" rtlCol="false" tIns="0" lIns="0" bIns="0" rIns="0">
            <a:spAutoFit/>
          </a:bodyPr>
          <a:lstStyle/>
          <a:p>
            <a:pPr algn="ctr">
              <a:lnSpc>
                <a:spcPts val="2390"/>
              </a:lnSpc>
            </a:pPr>
            <a:r>
              <a:rPr lang="en-US" sz="1991" spc="99">
                <a:solidFill>
                  <a:srgbClr val="053172"/>
                </a:solidFill>
                <a:latin typeface="Bobby Jones Soft"/>
                <a:ea typeface="Bobby Jones Soft"/>
                <a:cs typeface="Bobby Jones Soft"/>
                <a:sym typeface="Bobby Jones Soft"/>
              </a:rPr>
              <a:t>SKULLE DU VILJA HA FRUKTTRÄD OCH EN TRÄDGÅRD MED BIOLOGISK MÅNGFALD I VÅR STAD SOM ALLA KAN NJUTA AV?</a:t>
            </a:r>
          </a:p>
          <a:p>
            <a:pPr algn="ctr">
              <a:lnSpc>
                <a:spcPts val="2390"/>
              </a:lnSpc>
            </a:pPr>
          </a:p>
          <a:p>
            <a:pPr algn="ctr">
              <a:lnSpc>
                <a:spcPts val="2270"/>
              </a:lnSpc>
            </a:pPr>
            <a:r>
              <a:rPr lang="en-US" sz="1891" spc="94">
                <a:solidFill>
                  <a:srgbClr val="053172"/>
                </a:solidFill>
                <a:latin typeface="Bobby Jones Soft"/>
                <a:ea typeface="Bobby Jones Soft"/>
                <a:cs typeface="Bobby Jones Soft"/>
                <a:sym typeface="Bobby Jones Soft"/>
              </a:rPr>
              <a:t>Så kom till stadsträdgården i Aveiro nästa helg och hjälp oss att plantera fruktträd, vildblommor, bygga insektshotell och fågelholkar!</a:t>
            </a:r>
          </a:p>
        </p:txBody>
      </p:sp>
      <p:sp>
        <p:nvSpPr>
          <p:cNvPr name="TextBox 25" id="25"/>
          <p:cNvSpPr txBox="true"/>
          <p:nvPr/>
        </p:nvSpPr>
        <p:spPr>
          <a:xfrm rot="0">
            <a:off x="870545" y="5454848"/>
            <a:ext cx="5818909" cy="480611"/>
          </a:xfrm>
          <a:prstGeom prst="rect">
            <a:avLst/>
          </a:prstGeom>
        </p:spPr>
        <p:txBody>
          <a:bodyPr anchor="t" rtlCol="false" tIns="0" lIns="0" bIns="0" rIns="0">
            <a:spAutoFit/>
          </a:bodyPr>
          <a:lstStyle/>
          <a:p>
            <a:pPr algn="ctr">
              <a:lnSpc>
                <a:spcPts val="3959"/>
              </a:lnSpc>
            </a:pPr>
            <a:r>
              <a:rPr lang="en-US" sz="2828">
                <a:solidFill>
                  <a:srgbClr val="983D2E"/>
                </a:solidFill>
                <a:latin typeface="Bobby Jones Soft"/>
                <a:ea typeface="Bobby Jones Soft"/>
                <a:cs typeface="Bobby Jones Soft"/>
                <a:sym typeface="Bobby Jones Soft"/>
              </a:rPr>
              <a:t>ANGE DATUM</a:t>
            </a:r>
          </a:p>
        </p:txBody>
      </p:sp>
      <p:sp>
        <p:nvSpPr>
          <p:cNvPr name="Freeform 26" id="26"/>
          <p:cNvSpPr/>
          <p:nvPr/>
        </p:nvSpPr>
        <p:spPr>
          <a:xfrm flipH="true" flipV="false" rot="-355877">
            <a:off x="2113059" y="5422034"/>
            <a:ext cx="449314" cy="597094"/>
          </a:xfrm>
          <a:custGeom>
            <a:avLst/>
            <a:gdLst/>
            <a:ahLst/>
            <a:cxnLst/>
            <a:rect r="r" b="b" t="t" l="l"/>
            <a:pathLst>
              <a:path h="597094" w="449314">
                <a:moveTo>
                  <a:pt x="449313" y="0"/>
                </a:moveTo>
                <a:lnTo>
                  <a:pt x="0" y="0"/>
                </a:lnTo>
                <a:lnTo>
                  <a:pt x="0" y="597094"/>
                </a:lnTo>
                <a:lnTo>
                  <a:pt x="449313" y="597094"/>
                </a:lnTo>
                <a:lnTo>
                  <a:pt x="449313" y="0"/>
                </a:lnTo>
                <a:close/>
              </a:path>
            </a:pathLst>
          </a:custGeom>
          <a:blipFill>
            <a:blip r:embed="rId19"/>
            <a:stretch>
              <a:fillRect l="0" t="0" r="0" b="0"/>
            </a:stretch>
          </a:blipFill>
        </p:spPr>
      </p:sp>
      <p:sp>
        <p:nvSpPr>
          <p:cNvPr name="Freeform 27" id="27"/>
          <p:cNvSpPr/>
          <p:nvPr/>
        </p:nvSpPr>
        <p:spPr>
          <a:xfrm flipH="true" flipV="false" rot="0">
            <a:off x="6611057" y="8178427"/>
            <a:ext cx="669416" cy="943014"/>
          </a:xfrm>
          <a:custGeom>
            <a:avLst/>
            <a:gdLst/>
            <a:ahLst/>
            <a:cxnLst/>
            <a:rect r="r" b="b" t="t" l="l"/>
            <a:pathLst>
              <a:path h="943014" w="669416">
                <a:moveTo>
                  <a:pt x="669416" y="0"/>
                </a:moveTo>
                <a:lnTo>
                  <a:pt x="0" y="0"/>
                </a:lnTo>
                <a:lnTo>
                  <a:pt x="0" y="943015"/>
                </a:lnTo>
                <a:lnTo>
                  <a:pt x="669416" y="943015"/>
                </a:lnTo>
                <a:lnTo>
                  <a:pt x="669416" y="0"/>
                </a:lnTo>
                <a:close/>
              </a:path>
            </a:pathLst>
          </a:custGeom>
          <a:blipFill>
            <a:blip r:embed="rId20"/>
            <a:stretch>
              <a:fillRect l="-827" t="-4962" r="-827" b="0"/>
            </a:stretch>
          </a:blipFill>
        </p:spPr>
      </p:sp>
      <p:sp>
        <p:nvSpPr>
          <p:cNvPr name="Freeform 28" id="28"/>
          <p:cNvSpPr/>
          <p:nvPr/>
        </p:nvSpPr>
        <p:spPr>
          <a:xfrm flipH="false" flipV="false" rot="0">
            <a:off x="987949" y="7442487"/>
            <a:ext cx="1108880" cy="317417"/>
          </a:xfrm>
          <a:custGeom>
            <a:avLst/>
            <a:gdLst/>
            <a:ahLst/>
            <a:cxnLst/>
            <a:rect r="r" b="b" t="t" l="l"/>
            <a:pathLst>
              <a:path h="317417" w="1108880">
                <a:moveTo>
                  <a:pt x="0" y="0"/>
                </a:moveTo>
                <a:lnTo>
                  <a:pt x="1108879" y="0"/>
                </a:lnTo>
                <a:lnTo>
                  <a:pt x="1108879" y="317417"/>
                </a:lnTo>
                <a:lnTo>
                  <a:pt x="0" y="317417"/>
                </a:lnTo>
                <a:lnTo>
                  <a:pt x="0" y="0"/>
                </a:lnTo>
                <a:close/>
              </a:path>
            </a:pathLst>
          </a:custGeom>
          <a:blipFill>
            <a:blip r:embed="rId21"/>
            <a:stretch>
              <a:fillRect l="0" t="0" r="0" b="0"/>
            </a:stretch>
          </a:blipFill>
        </p:spPr>
      </p:sp>
      <p:sp>
        <p:nvSpPr>
          <p:cNvPr name="Freeform 29" id="29"/>
          <p:cNvSpPr/>
          <p:nvPr/>
        </p:nvSpPr>
        <p:spPr>
          <a:xfrm flipH="false" flipV="false" rot="0">
            <a:off x="960290" y="6889712"/>
            <a:ext cx="726044" cy="795665"/>
          </a:xfrm>
          <a:custGeom>
            <a:avLst/>
            <a:gdLst/>
            <a:ahLst/>
            <a:cxnLst/>
            <a:rect r="r" b="b" t="t" l="l"/>
            <a:pathLst>
              <a:path h="795665" w="726044">
                <a:moveTo>
                  <a:pt x="0" y="0"/>
                </a:moveTo>
                <a:lnTo>
                  <a:pt x="726044" y="0"/>
                </a:lnTo>
                <a:lnTo>
                  <a:pt x="726044" y="795665"/>
                </a:lnTo>
                <a:lnTo>
                  <a:pt x="0" y="795665"/>
                </a:lnTo>
                <a:lnTo>
                  <a:pt x="0" y="0"/>
                </a:lnTo>
                <a:close/>
              </a:path>
            </a:pathLst>
          </a:custGeom>
          <a:blipFill>
            <a:blip r:embed="rId22"/>
            <a:stretch>
              <a:fillRect l="0" t="0" r="0" b="0"/>
            </a:stretch>
          </a:blipFill>
        </p:spPr>
      </p:sp>
      <p:sp>
        <p:nvSpPr>
          <p:cNvPr name="Freeform 30" id="30"/>
          <p:cNvSpPr/>
          <p:nvPr/>
        </p:nvSpPr>
        <p:spPr>
          <a:xfrm flipH="false" flipV="false" rot="0">
            <a:off x="2782588" y="7352568"/>
            <a:ext cx="597305" cy="497257"/>
          </a:xfrm>
          <a:custGeom>
            <a:avLst/>
            <a:gdLst/>
            <a:ahLst/>
            <a:cxnLst/>
            <a:rect r="r" b="b" t="t" l="l"/>
            <a:pathLst>
              <a:path h="497257" w="597305">
                <a:moveTo>
                  <a:pt x="0" y="0"/>
                </a:moveTo>
                <a:lnTo>
                  <a:pt x="597305" y="0"/>
                </a:lnTo>
                <a:lnTo>
                  <a:pt x="597305" y="497256"/>
                </a:lnTo>
                <a:lnTo>
                  <a:pt x="0" y="497256"/>
                </a:lnTo>
                <a:lnTo>
                  <a:pt x="0" y="0"/>
                </a:lnTo>
                <a:close/>
              </a:path>
            </a:pathLst>
          </a:custGeom>
          <a:blipFill>
            <a:blip r:embed="rId23"/>
            <a:stretch>
              <a:fillRect l="0" t="0" r="0" b="0"/>
            </a:stretch>
          </a:blipFill>
        </p:spPr>
      </p:sp>
      <p:sp>
        <p:nvSpPr>
          <p:cNvPr name="Freeform 31" id="31"/>
          <p:cNvSpPr/>
          <p:nvPr/>
        </p:nvSpPr>
        <p:spPr>
          <a:xfrm flipH="false" flipV="false" rot="0">
            <a:off x="6365444" y="8884458"/>
            <a:ext cx="273351" cy="280360"/>
          </a:xfrm>
          <a:custGeom>
            <a:avLst/>
            <a:gdLst/>
            <a:ahLst/>
            <a:cxnLst/>
            <a:rect r="r" b="b" t="t" l="l"/>
            <a:pathLst>
              <a:path h="280360" w="273351">
                <a:moveTo>
                  <a:pt x="0" y="0"/>
                </a:moveTo>
                <a:lnTo>
                  <a:pt x="273351" y="0"/>
                </a:lnTo>
                <a:lnTo>
                  <a:pt x="273351" y="280360"/>
                </a:lnTo>
                <a:lnTo>
                  <a:pt x="0" y="280360"/>
                </a:lnTo>
                <a:lnTo>
                  <a:pt x="0" y="0"/>
                </a:lnTo>
                <a:close/>
              </a:path>
            </a:pathLst>
          </a:custGeom>
          <a:blipFill>
            <a:blip r:embed="rId24"/>
            <a:stretch>
              <a:fillRect l="0" t="0" r="0" b="0"/>
            </a:stretch>
          </a:blipFill>
        </p:spPr>
      </p:sp>
      <p:sp>
        <p:nvSpPr>
          <p:cNvPr name="Freeform 32" id="32"/>
          <p:cNvSpPr/>
          <p:nvPr/>
        </p:nvSpPr>
        <p:spPr>
          <a:xfrm flipH="false" flipV="false" rot="1282642">
            <a:off x="3016883" y="9479906"/>
            <a:ext cx="316986" cy="456094"/>
          </a:xfrm>
          <a:custGeom>
            <a:avLst/>
            <a:gdLst/>
            <a:ahLst/>
            <a:cxnLst/>
            <a:rect r="r" b="b" t="t" l="l"/>
            <a:pathLst>
              <a:path h="456094" w="316986">
                <a:moveTo>
                  <a:pt x="0" y="0"/>
                </a:moveTo>
                <a:lnTo>
                  <a:pt x="316985" y="0"/>
                </a:lnTo>
                <a:lnTo>
                  <a:pt x="316985" y="456094"/>
                </a:lnTo>
                <a:lnTo>
                  <a:pt x="0" y="456094"/>
                </a:lnTo>
                <a:lnTo>
                  <a:pt x="0" y="0"/>
                </a:lnTo>
                <a:close/>
              </a:path>
            </a:pathLst>
          </a:custGeom>
          <a:blipFill>
            <a:blip r:embed="rId25"/>
            <a:stretch>
              <a:fillRect l="0" t="0" r="0" b="0"/>
            </a:stretch>
          </a:blipFill>
        </p:spPr>
      </p:sp>
      <p:sp>
        <p:nvSpPr>
          <p:cNvPr name="TextBox 33" id="33"/>
          <p:cNvSpPr txBox="true"/>
          <p:nvPr/>
        </p:nvSpPr>
        <p:spPr>
          <a:xfrm rot="0">
            <a:off x="206388" y="1892014"/>
            <a:ext cx="7147224" cy="1071245"/>
          </a:xfrm>
          <a:prstGeom prst="rect">
            <a:avLst/>
          </a:prstGeom>
        </p:spPr>
        <p:txBody>
          <a:bodyPr anchor="t" rtlCol="false" tIns="0" lIns="0" bIns="0" rIns="0">
            <a:spAutoFit/>
          </a:bodyPr>
          <a:lstStyle/>
          <a:p>
            <a:pPr algn="ctr">
              <a:lnSpc>
                <a:spcPts val="8680"/>
              </a:lnSpc>
              <a:spcBef>
                <a:spcPct val="0"/>
              </a:spcBef>
            </a:pPr>
            <a:r>
              <a:rPr lang="en-US" sz="6200">
                <a:solidFill>
                  <a:srgbClr val="FED156"/>
                </a:solidFill>
                <a:latin typeface="Bobby Jones Soft"/>
                <a:ea typeface="Bobby Jones Soft"/>
                <a:cs typeface="Bobby Jones Soft"/>
                <a:sym typeface="Bobby Jones Soft"/>
              </a:rPr>
              <a:t>GEMENSAM TRÄDGÅRD</a:t>
            </a:r>
          </a:p>
        </p:txBody>
      </p:sp>
      <p:sp>
        <p:nvSpPr>
          <p:cNvPr name="TextBox 34" id="34"/>
          <p:cNvSpPr txBox="true"/>
          <p:nvPr/>
        </p:nvSpPr>
        <p:spPr>
          <a:xfrm rot="0">
            <a:off x="1350971" y="1522719"/>
            <a:ext cx="4858059" cy="502644"/>
          </a:xfrm>
          <a:prstGeom prst="rect">
            <a:avLst/>
          </a:prstGeom>
        </p:spPr>
        <p:txBody>
          <a:bodyPr anchor="t" rtlCol="false" tIns="0" lIns="0" bIns="0" rIns="0">
            <a:spAutoFit/>
          </a:bodyPr>
          <a:lstStyle/>
          <a:p>
            <a:pPr algn="ctr">
              <a:lnSpc>
                <a:spcPts val="3959"/>
              </a:lnSpc>
            </a:pPr>
            <a:r>
              <a:rPr lang="en-US" sz="3535" spc="530">
                <a:solidFill>
                  <a:srgbClr val="FED051"/>
                </a:solidFill>
                <a:latin typeface="Bobby Jones Soft"/>
                <a:ea typeface="Bobby Jones Soft"/>
                <a:cs typeface="Bobby Jones Soft"/>
                <a:sym typeface="Bobby Jones Soft"/>
              </a:rPr>
              <a:t>LÅT OSS SKAPA EN</a:t>
            </a:r>
          </a:p>
        </p:txBody>
      </p:sp>
      <p:sp>
        <p:nvSpPr>
          <p:cNvPr name="TextBox 35" id="35"/>
          <p:cNvSpPr txBox="true"/>
          <p:nvPr/>
        </p:nvSpPr>
        <p:spPr>
          <a:xfrm rot="0">
            <a:off x="2782588" y="6495977"/>
            <a:ext cx="1950324" cy="213506"/>
          </a:xfrm>
          <a:prstGeom prst="rect">
            <a:avLst/>
          </a:prstGeom>
        </p:spPr>
        <p:txBody>
          <a:bodyPr anchor="t" rtlCol="false" tIns="0" lIns="0" bIns="0" rIns="0">
            <a:spAutoFit/>
          </a:bodyPr>
          <a:lstStyle/>
          <a:p>
            <a:pPr algn="ctr" marL="0" indent="0" lvl="0">
              <a:lnSpc>
                <a:spcPts val="1797"/>
              </a:lnSpc>
              <a:spcBef>
                <a:spcPct val="0"/>
              </a:spcBef>
            </a:pPr>
            <a:r>
              <a:rPr lang="en-US" sz="1461">
                <a:solidFill>
                  <a:srgbClr val="4E2E2E"/>
                </a:solidFill>
                <a:latin typeface="Bobby Jones Soft"/>
                <a:ea typeface="Bobby Jones Soft"/>
                <a:cs typeface="Bobby Jones Soft"/>
                <a:sym typeface="Bobby Jones Soft"/>
              </a:rPr>
              <a:t>Värd för:</a:t>
            </a:r>
            <a:r>
              <a:rPr lang="en-US" sz="1461" strike="noStrike" u="none">
                <a:solidFill>
                  <a:srgbClr val="4E2E2E"/>
                </a:solidFill>
                <a:latin typeface="Bobby Jones Soft"/>
                <a:ea typeface="Bobby Jones Soft"/>
                <a:cs typeface="Bobby Jones Soft"/>
                <a:sym typeface="Bobby Jones Soft"/>
              </a:rPr>
              <a:t> </a:t>
            </a:r>
          </a:p>
        </p:txBody>
      </p:sp>
      <p:sp>
        <p:nvSpPr>
          <p:cNvPr name="Freeform 36" id="36"/>
          <p:cNvSpPr/>
          <p:nvPr/>
        </p:nvSpPr>
        <p:spPr>
          <a:xfrm flipH="false" flipV="false" rot="0">
            <a:off x="4055601" y="10362561"/>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26"/>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67824" y="6892307"/>
            <a:ext cx="3024351" cy="2846671"/>
          </a:xfrm>
          <a:custGeom>
            <a:avLst/>
            <a:gdLst/>
            <a:ahLst/>
            <a:cxnLst/>
            <a:rect r="r" b="b" t="t" l="l"/>
            <a:pathLst>
              <a:path h="2846671" w="3024351">
                <a:moveTo>
                  <a:pt x="0" y="0"/>
                </a:moveTo>
                <a:lnTo>
                  <a:pt x="3024352" y="0"/>
                </a:lnTo>
                <a:lnTo>
                  <a:pt x="3024352" y="2846671"/>
                </a:lnTo>
                <a:lnTo>
                  <a:pt x="0" y="2846671"/>
                </a:lnTo>
                <a:lnTo>
                  <a:pt x="0" y="0"/>
                </a:lnTo>
                <a:close/>
              </a:path>
            </a:pathLst>
          </a:custGeom>
          <a:blipFill>
            <a:blip r:embed="rId6"/>
            <a:stretch>
              <a:fillRect l="0" t="0" r="0" b="0"/>
            </a:stretch>
          </a:blipFill>
        </p:spPr>
      </p:sp>
      <p:sp>
        <p:nvSpPr>
          <p:cNvPr name="Freeform 6" id="6"/>
          <p:cNvSpPr/>
          <p:nvPr/>
        </p:nvSpPr>
        <p:spPr>
          <a:xfrm flipH="false" flipV="false" rot="0">
            <a:off x="1605970" y="8461458"/>
            <a:ext cx="1172413" cy="1172413"/>
          </a:xfrm>
          <a:custGeom>
            <a:avLst/>
            <a:gdLst/>
            <a:ahLst/>
            <a:cxnLst/>
            <a:rect r="r" b="b" t="t" l="l"/>
            <a:pathLst>
              <a:path h="1172413" w="1172413">
                <a:moveTo>
                  <a:pt x="0" y="0"/>
                </a:moveTo>
                <a:lnTo>
                  <a:pt x="1172413" y="0"/>
                </a:lnTo>
                <a:lnTo>
                  <a:pt x="1172413" y="1172413"/>
                </a:lnTo>
                <a:lnTo>
                  <a:pt x="0" y="1172413"/>
                </a:lnTo>
                <a:lnTo>
                  <a:pt x="0" y="0"/>
                </a:lnTo>
                <a:close/>
              </a:path>
            </a:pathLst>
          </a:custGeom>
          <a:blipFill>
            <a:blip r:embed="rId7"/>
            <a:stretch>
              <a:fillRect l="0" t="0" r="0" b="0"/>
            </a:stretch>
          </a:blipFill>
        </p:spPr>
      </p:sp>
      <p:sp>
        <p:nvSpPr>
          <p:cNvPr name="Freeform 7" id="7"/>
          <p:cNvSpPr/>
          <p:nvPr/>
        </p:nvSpPr>
        <p:spPr>
          <a:xfrm flipH="false" flipV="false" rot="0">
            <a:off x="4991869" y="7517166"/>
            <a:ext cx="2116706" cy="2116706"/>
          </a:xfrm>
          <a:custGeom>
            <a:avLst/>
            <a:gdLst/>
            <a:ahLst/>
            <a:cxnLst/>
            <a:rect r="r" b="b" t="t" l="l"/>
            <a:pathLst>
              <a:path h="2116706" w="2116706">
                <a:moveTo>
                  <a:pt x="0" y="0"/>
                </a:moveTo>
                <a:lnTo>
                  <a:pt x="2116706" y="0"/>
                </a:lnTo>
                <a:lnTo>
                  <a:pt x="2116706" y="2116705"/>
                </a:lnTo>
                <a:lnTo>
                  <a:pt x="0" y="2116705"/>
                </a:lnTo>
                <a:lnTo>
                  <a:pt x="0" y="0"/>
                </a:lnTo>
                <a:close/>
              </a:path>
            </a:pathLst>
          </a:custGeom>
          <a:blipFill>
            <a:blip r:embed="rId8"/>
            <a:stretch>
              <a:fillRect l="0" t="0" r="0" b="0"/>
            </a:stretch>
          </a:blipFill>
        </p:spPr>
      </p:sp>
      <p:sp>
        <p:nvSpPr>
          <p:cNvPr name="Freeform 8" id="8"/>
          <p:cNvSpPr/>
          <p:nvPr/>
        </p:nvSpPr>
        <p:spPr>
          <a:xfrm flipH="false" flipV="false" rot="-1134139">
            <a:off x="5480990" y="7162324"/>
            <a:ext cx="1389385" cy="916994"/>
          </a:xfrm>
          <a:custGeom>
            <a:avLst/>
            <a:gdLst/>
            <a:ahLst/>
            <a:cxnLst/>
            <a:rect r="r" b="b" t="t" l="l"/>
            <a:pathLst>
              <a:path h="916994" w="1389385">
                <a:moveTo>
                  <a:pt x="0" y="0"/>
                </a:moveTo>
                <a:lnTo>
                  <a:pt x="1389385" y="0"/>
                </a:lnTo>
                <a:lnTo>
                  <a:pt x="1389385" y="916995"/>
                </a:lnTo>
                <a:lnTo>
                  <a:pt x="0" y="9169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529538" y="8461458"/>
            <a:ext cx="1194679" cy="1194679"/>
          </a:xfrm>
          <a:custGeom>
            <a:avLst/>
            <a:gdLst/>
            <a:ahLst/>
            <a:cxnLst/>
            <a:rect r="r" b="b" t="t" l="l"/>
            <a:pathLst>
              <a:path h="1194679" w="1194679">
                <a:moveTo>
                  <a:pt x="0" y="0"/>
                </a:moveTo>
                <a:lnTo>
                  <a:pt x="1194679" y="0"/>
                </a:lnTo>
                <a:lnTo>
                  <a:pt x="1194679" y="1194679"/>
                </a:lnTo>
                <a:lnTo>
                  <a:pt x="0" y="1194679"/>
                </a:lnTo>
                <a:lnTo>
                  <a:pt x="0" y="0"/>
                </a:lnTo>
                <a:close/>
              </a:path>
            </a:pathLst>
          </a:custGeom>
          <a:blipFill>
            <a:blip r:embed="rId11"/>
            <a:stretch>
              <a:fillRect l="0" t="0" r="0" b="0"/>
            </a:stretch>
          </a:blipFill>
        </p:spPr>
      </p:sp>
      <p:sp>
        <p:nvSpPr>
          <p:cNvPr name="TextBox 10" id="10"/>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1" id="11"/>
          <p:cNvSpPr txBox="true"/>
          <p:nvPr/>
        </p:nvSpPr>
        <p:spPr>
          <a:xfrm rot="0">
            <a:off x="1392277" y="4867228"/>
            <a:ext cx="4932826"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Gemenskap</a:t>
            </a:r>
          </a:p>
          <a:p>
            <a:pPr algn="ctr">
              <a:lnSpc>
                <a:spcPts val="5105"/>
              </a:lnSpc>
            </a:pPr>
            <a:r>
              <a:rPr lang="en-US" sz="3403" spc="3">
                <a:solidFill>
                  <a:srgbClr val="12C91A"/>
                </a:solidFill>
                <a:latin typeface="Lazydog"/>
                <a:ea typeface="Lazydog"/>
                <a:cs typeface="Lazydog"/>
                <a:sym typeface="Lazydog"/>
              </a:rPr>
              <a:t>Pot Luck</a:t>
            </a:r>
          </a:p>
          <a:p>
            <a:pPr algn="ctr">
              <a:lnSpc>
                <a:spcPts val="5105"/>
              </a:lnSpc>
            </a:pPr>
            <a:r>
              <a:rPr lang="en-US" sz="3403" spc="3">
                <a:solidFill>
                  <a:srgbClr val="12C91A"/>
                </a:solidFill>
                <a:latin typeface="Lazydog"/>
                <a:ea typeface="Lazydog"/>
                <a:cs typeface="Lazydog"/>
                <a:sym typeface="Lazydog"/>
              </a:rPr>
              <a:t>Resurspaket</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grpSp>
        <p:nvGrpSpPr>
          <p:cNvPr name="Group 5" id="5"/>
          <p:cNvGrpSpPr/>
          <p:nvPr/>
        </p:nvGrpSpPr>
        <p:grpSpPr>
          <a:xfrm rot="0">
            <a:off x="6184925" y="-38701"/>
            <a:ext cx="1082736" cy="1366714"/>
            <a:chOff x="0" y="0"/>
            <a:chExt cx="1443648" cy="1822285"/>
          </a:xfrm>
        </p:grpSpPr>
        <p:sp>
          <p:nvSpPr>
            <p:cNvPr name="Freeform 6" id="6"/>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6"/>
              <a:stretch>
                <a:fillRect l="0" t="0" r="0" b="0"/>
              </a:stretch>
            </a:blipFill>
          </p:spPr>
        </p:sp>
        <p:sp>
          <p:nvSpPr>
            <p:cNvPr name="Freeform 7" id="7"/>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8" id="8"/>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9"/>
            <a:stretch>
              <a:fillRect l="0" t="0" r="0" b="0"/>
            </a:stretch>
          </a:blipFill>
        </p:spPr>
      </p:sp>
      <p:sp>
        <p:nvSpPr>
          <p:cNvPr name="TextBox 9" id="9"/>
          <p:cNvSpPr txBox="true"/>
          <p:nvPr/>
        </p:nvSpPr>
        <p:spPr>
          <a:xfrm rot="0">
            <a:off x="1502717" y="308325"/>
            <a:ext cx="4554565" cy="1197809"/>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Gemenskap</a:t>
            </a:r>
          </a:p>
          <a:p>
            <a:pPr algn="ctr">
              <a:lnSpc>
                <a:spcPts val="3080"/>
              </a:lnSpc>
            </a:pPr>
            <a:r>
              <a:rPr lang="en-US" b="true" sz="2800" spc="42">
                <a:solidFill>
                  <a:srgbClr val="12C91A"/>
                </a:solidFill>
                <a:latin typeface="Hatton Semi-Bold"/>
                <a:ea typeface="Hatton Semi-Bold"/>
                <a:cs typeface="Hatton Semi-Bold"/>
                <a:sym typeface="Hatton Semi-Bold"/>
              </a:rPr>
              <a:t>Pot Luck</a:t>
            </a:r>
          </a:p>
          <a:p>
            <a:pPr algn="ctr">
              <a:lnSpc>
                <a:spcPts val="3080"/>
              </a:lnSpc>
            </a:pPr>
          </a:p>
        </p:txBody>
      </p:sp>
      <p:graphicFrame>
        <p:nvGraphicFramePr>
          <p:cNvPr name="Table 10" id="10"/>
          <p:cNvGraphicFramePr>
            <a:graphicFrameLocks noGrp="true"/>
          </p:cNvGraphicFramePr>
          <p:nvPr/>
        </p:nvGraphicFramePr>
        <p:xfrm>
          <a:off x="503771" y="1472299"/>
          <a:ext cx="6763890" cy="7365545"/>
        </p:xfrm>
        <a:graphic>
          <a:graphicData uri="http://schemas.openxmlformats.org/drawingml/2006/table">
            <a:tbl>
              <a:tblPr/>
              <a:tblGrid>
                <a:gridCol w="2749282"/>
                <a:gridCol w="1770962"/>
                <a:gridCol w="1380416"/>
                <a:gridCol w="863230"/>
              </a:tblGrid>
              <a:tr h="610368">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8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Fika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Tallrikar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Bestick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77">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944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11" id="11"/>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2" id="12"/>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3" id="13"/>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4" id="14"/>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5" id="15"/>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6" id="16"/>
          <p:cNvSpPr/>
          <p:nvPr/>
        </p:nvSpPr>
        <p:spPr>
          <a:xfrm flipH="false" flipV="false" rot="5400000">
            <a:off x="6691524" y="483910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7" id="17"/>
          <p:cNvSpPr/>
          <p:nvPr/>
        </p:nvSpPr>
        <p:spPr>
          <a:xfrm flipH="false" flipV="false" rot="5400000">
            <a:off x="6691524" y="534275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8" id="18"/>
          <p:cNvSpPr/>
          <p:nvPr/>
        </p:nvSpPr>
        <p:spPr>
          <a:xfrm flipH="false" flipV="false" rot="5400000">
            <a:off x="6691524" y="58464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19" id="19"/>
          <p:cNvSpPr/>
          <p:nvPr/>
        </p:nvSpPr>
        <p:spPr>
          <a:xfrm flipH="false" flipV="false" rot="5400000">
            <a:off x="6691524" y="635005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20" id="20"/>
          <p:cNvSpPr/>
          <p:nvPr/>
        </p:nvSpPr>
        <p:spPr>
          <a:xfrm flipH="false" flipV="false" rot="5400000">
            <a:off x="6691524" y="685370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21" id="21"/>
          <p:cNvSpPr/>
          <p:nvPr/>
        </p:nvSpPr>
        <p:spPr>
          <a:xfrm flipH="false" flipV="false" rot="5400000">
            <a:off x="6691524" y="741450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22" id="22"/>
          <p:cNvSpPr/>
          <p:nvPr/>
        </p:nvSpPr>
        <p:spPr>
          <a:xfrm flipH="false" flipV="false" rot="5400000">
            <a:off x="6726293" y="79181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Freeform 23" id="23"/>
          <p:cNvSpPr/>
          <p:nvPr/>
        </p:nvSpPr>
        <p:spPr>
          <a:xfrm flipH="false" flipV="false" rot="5400000">
            <a:off x="6734849" y="846943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lgDash"/>
            <a:miter/>
          </a:ln>
        </p:spPr>
      </p:sp>
      <p:sp>
        <p:nvSpPr>
          <p:cNvPr name="TextBox 24" id="24"/>
          <p:cNvSpPr txBox="true"/>
          <p:nvPr/>
        </p:nvSpPr>
        <p:spPr>
          <a:xfrm rot="0">
            <a:off x="2843398" y="1030056"/>
            <a:ext cx="1873204" cy="442301"/>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Måst Ha</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908548"/>
        </p:xfrm>
        <a:graphic>
          <a:graphicData uri="http://schemas.openxmlformats.org/drawingml/2006/table">
            <a:tbl>
              <a:tblPr/>
              <a:tblGrid>
                <a:gridCol w="2749282"/>
                <a:gridCol w="1770962"/>
                <a:gridCol w="1380416"/>
                <a:gridCol w="863230"/>
              </a:tblGrid>
              <a:tr h="610315">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Organisera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poster och inbjudan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Dela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Skicka inbjudan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Dekorera lokalen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”Förbered tallrikar, servetter och bestick”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grpSp>
        <p:nvGrpSpPr>
          <p:cNvPr name="Group 20" id="20"/>
          <p:cNvGrpSpPr/>
          <p:nvPr/>
        </p:nvGrpSpPr>
        <p:grpSpPr>
          <a:xfrm rot="0">
            <a:off x="6184925" y="-38701"/>
            <a:ext cx="1082736" cy="1366714"/>
            <a:chOff x="0" y="0"/>
            <a:chExt cx="1443648" cy="1822285"/>
          </a:xfrm>
        </p:grpSpPr>
        <p:sp>
          <p:nvSpPr>
            <p:cNvPr name="Freeform 21" id="21"/>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2" id="22"/>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3" id="23"/>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4" id="24"/>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Att Göra</a:t>
            </a:r>
          </a:p>
        </p:txBody>
      </p:sp>
      <p:sp>
        <p:nvSpPr>
          <p:cNvPr name="TextBox 25" id="25"/>
          <p:cNvSpPr txBox="true"/>
          <p:nvPr/>
        </p:nvSpPr>
        <p:spPr>
          <a:xfrm rot="0">
            <a:off x="1321788" y="228096"/>
            <a:ext cx="5127856"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Gemenskapens Pot Luck</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977966" cy="10151668"/>
            <a:chOff x="0" y="0"/>
            <a:chExt cx="9303955" cy="13535557"/>
          </a:xfrm>
        </p:grpSpPr>
        <p:grpSp>
          <p:nvGrpSpPr>
            <p:cNvPr name="Group 3" id="3"/>
            <p:cNvGrpSpPr/>
            <p:nvPr/>
          </p:nvGrpSpPr>
          <p:grpSpPr>
            <a:xfrm rot="0">
              <a:off x="0" y="0"/>
              <a:ext cx="9026017" cy="13271468"/>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7968949"/>
              <a:ext cx="9026017" cy="5302519"/>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1338917" y="11859506"/>
              <a:ext cx="6348183" cy="0"/>
            </a:xfrm>
            <a:prstGeom prst="line">
              <a:avLst/>
            </a:prstGeom>
            <a:ln cap="rnd" w="67487">
              <a:solidFill>
                <a:srgbClr val="FED11E"/>
              </a:solidFill>
              <a:prstDash val="sysDot"/>
              <a:headEnd type="none" len="sm" w="sm"/>
              <a:tailEnd type="none" len="sm" w="sm"/>
            </a:ln>
          </p:spPr>
        </p:sp>
        <p:sp>
          <p:nvSpPr>
            <p:cNvPr name="AutoShape 8" id="8"/>
            <p:cNvSpPr/>
            <p:nvPr/>
          </p:nvSpPr>
          <p:spPr>
            <a:xfrm>
              <a:off x="1338917" y="10901638"/>
              <a:ext cx="6348183" cy="0"/>
            </a:xfrm>
            <a:prstGeom prst="line">
              <a:avLst/>
            </a:prstGeom>
            <a:ln cap="rnd" w="67487">
              <a:solidFill>
                <a:srgbClr val="FED11E"/>
              </a:solidFill>
              <a:prstDash val="sysDot"/>
              <a:headEnd type="none" len="sm" w="sm"/>
              <a:tailEnd type="none" len="sm" w="sm"/>
            </a:ln>
          </p:spPr>
        </p:sp>
        <p:sp>
          <p:nvSpPr>
            <p:cNvPr name="TextBox 9" id="9"/>
            <p:cNvSpPr txBox="true"/>
            <p:nvPr/>
          </p:nvSpPr>
          <p:spPr>
            <a:xfrm rot="0">
              <a:off x="634674" y="9131880"/>
              <a:ext cx="7756669" cy="655552"/>
            </a:xfrm>
            <a:prstGeom prst="rect">
              <a:avLst/>
            </a:prstGeom>
          </p:spPr>
          <p:txBody>
            <a:bodyPr anchor="t" rtlCol="false" tIns="0" lIns="0" bIns="0" rIns="0">
              <a:spAutoFit/>
            </a:bodyPr>
            <a:lstStyle/>
            <a:p>
              <a:pPr algn="ctr" marL="0" indent="0" lvl="0">
                <a:lnSpc>
                  <a:spcPts val="4137"/>
                </a:lnSpc>
                <a:spcBef>
                  <a:spcPct val="0"/>
                </a:spcBef>
              </a:pPr>
              <a:r>
                <a:rPr lang="en-US" sz="2955">
                  <a:solidFill>
                    <a:srgbClr val="000000"/>
                  </a:solidFill>
                  <a:latin typeface="Peace Sans"/>
                  <a:ea typeface="Peace Sans"/>
                  <a:cs typeface="Peace Sans"/>
                  <a:sym typeface="Peace Sans"/>
                </a:rPr>
                <a:t>[ANGE DATUM]</a:t>
              </a:r>
            </a:p>
          </p:txBody>
        </p:sp>
        <p:sp>
          <p:nvSpPr>
            <p:cNvPr name="Freeform 10" id="10"/>
            <p:cNvSpPr/>
            <p:nvPr/>
          </p:nvSpPr>
          <p:spPr>
            <a:xfrm flipH="false" flipV="false" rot="-4537625">
              <a:off x="833142" y="8476113"/>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1" id="11"/>
            <p:cNvSpPr/>
            <p:nvPr/>
          </p:nvSpPr>
          <p:spPr>
            <a:xfrm flipH="false" flipV="false" rot="576377">
              <a:off x="7243011" y="8565521"/>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2" id="12"/>
            <p:cNvSpPr/>
            <p:nvPr/>
          </p:nvSpPr>
          <p:spPr>
            <a:xfrm flipH="false" flipV="false" rot="0">
              <a:off x="703371" y="4173450"/>
              <a:ext cx="7796632" cy="4444080"/>
            </a:xfrm>
            <a:custGeom>
              <a:avLst/>
              <a:gdLst/>
              <a:ahLst/>
              <a:cxnLst/>
              <a:rect r="r" b="b" t="t" l="l"/>
              <a:pathLst>
                <a:path h="4444080" w="7796632">
                  <a:moveTo>
                    <a:pt x="0" y="0"/>
                  </a:moveTo>
                  <a:lnTo>
                    <a:pt x="7796631" y="0"/>
                  </a:lnTo>
                  <a:lnTo>
                    <a:pt x="7796631" y="4444080"/>
                  </a:lnTo>
                  <a:lnTo>
                    <a:pt x="0" y="4444080"/>
                  </a:lnTo>
                  <a:lnTo>
                    <a:pt x="0" y="0"/>
                  </a:lnTo>
                  <a:close/>
                </a:path>
              </a:pathLst>
            </a:custGeom>
            <a:blipFill>
              <a:blip r:embed="rId3"/>
              <a:stretch>
                <a:fillRect l="0" t="0" r="0" b="0"/>
              </a:stretch>
            </a:blipFill>
          </p:spPr>
        </p:sp>
        <p:sp>
          <p:nvSpPr>
            <p:cNvPr name="TextBox 13" id="13"/>
            <p:cNvSpPr txBox="true"/>
            <p:nvPr/>
          </p:nvSpPr>
          <p:spPr>
            <a:xfrm rot="0">
              <a:off x="882335" y="11186487"/>
              <a:ext cx="7261347" cy="396284"/>
            </a:xfrm>
            <a:prstGeom prst="rect">
              <a:avLst/>
            </a:prstGeom>
          </p:spPr>
          <p:txBody>
            <a:bodyPr anchor="t" rtlCol="false" tIns="0" lIns="0" bIns="0" rIns="0">
              <a:spAutoFit/>
            </a:bodyPr>
            <a:lstStyle/>
            <a:p>
              <a:pPr algn="ctr" marL="0" indent="0" lvl="0">
                <a:lnSpc>
                  <a:spcPts val="2519"/>
                </a:lnSpc>
                <a:spcBef>
                  <a:spcPct val="0"/>
                </a:spcBef>
              </a:pPr>
              <a:r>
                <a:rPr lang="en-US" sz="1799">
                  <a:solidFill>
                    <a:srgbClr val="000000"/>
                  </a:solidFill>
                  <a:latin typeface="Peace Sans"/>
                  <a:ea typeface="Peace Sans"/>
                  <a:cs typeface="Peace Sans"/>
                  <a:sym typeface="Peace Sans"/>
                </a:rPr>
                <a:t>[ANGE PLATS]</a:t>
              </a:r>
            </a:p>
          </p:txBody>
        </p:sp>
        <p:sp>
          <p:nvSpPr>
            <p:cNvPr name="TextBox 14" id="14"/>
            <p:cNvSpPr txBox="true"/>
            <p:nvPr/>
          </p:nvSpPr>
          <p:spPr>
            <a:xfrm rot="0">
              <a:off x="1657003" y="12742156"/>
              <a:ext cx="5715552" cy="375474"/>
            </a:xfrm>
            <a:prstGeom prst="rect">
              <a:avLst/>
            </a:prstGeom>
          </p:spPr>
          <p:txBody>
            <a:bodyPr anchor="t" rtlCol="false" tIns="0" lIns="0" bIns="0" rIns="0">
              <a:spAutoFit/>
            </a:bodyPr>
            <a:lstStyle/>
            <a:p>
              <a:pPr algn="ctr" marL="0" indent="0" lvl="0">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882335" y="12145256"/>
              <a:ext cx="7261347" cy="396284"/>
            </a:xfrm>
            <a:prstGeom prst="rect">
              <a:avLst/>
            </a:prstGeom>
          </p:spPr>
          <p:txBody>
            <a:bodyPr anchor="t" rtlCol="false" tIns="0" lIns="0" bIns="0" rIns="0">
              <a:spAutoFit/>
            </a:bodyPr>
            <a:lstStyle/>
            <a:p>
              <a:pPr algn="ctr" marL="0" indent="0" lvl="0">
                <a:lnSpc>
                  <a:spcPts val="2519"/>
                </a:lnSpc>
                <a:spcBef>
                  <a:spcPct val="0"/>
                </a:spcBef>
              </a:pPr>
              <a:r>
                <a:rPr lang="en-US" sz="1799">
                  <a:solidFill>
                    <a:srgbClr val="000000"/>
                  </a:solidFill>
                  <a:latin typeface="Peace Sans"/>
                  <a:ea typeface="Peace Sans"/>
                  <a:cs typeface="Peace Sans"/>
                  <a:sym typeface="Peace Sans"/>
                </a:rPr>
                <a:t>[REGISTRERINGSINFORMATION]</a:t>
              </a:r>
            </a:p>
          </p:txBody>
        </p:sp>
        <p:sp>
          <p:nvSpPr>
            <p:cNvPr name="Freeform 16" id="16"/>
            <p:cNvSpPr/>
            <p:nvPr/>
          </p:nvSpPr>
          <p:spPr>
            <a:xfrm flipH="false" flipV="false" rot="0">
              <a:off x="7161478" y="11393080"/>
              <a:ext cx="2142478" cy="2142478"/>
            </a:xfrm>
            <a:custGeom>
              <a:avLst/>
              <a:gdLst/>
              <a:ahLst/>
              <a:cxnLst/>
              <a:rect r="r" b="b" t="t" l="l"/>
              <a:pathLst>
                <a:path h="2142478" w="2142478">
                  <a:moveTo>
                    <a:pt x="0" y="0"/>
                  </a:moveTo>
                  <a:lnTo>
                    <a:pt x="2142477" y="0"/>
                  </a:lnTo>
                  <a:lnTo>
                    <a:pt x="2142477" y="2142477"/>
                  </a:lnTo>
                  <a:lnTo>
                    <a:pt x="0" y="2142477"/>
                  </a:lnTo>
                  <a:lnTo>
                    <a:pt x="0" y="0"/>
                  </a:lnTo>
                  <a:close/>
                </a:path>
              </a:pathLst>
            </a:custGeom>
            <a:blipFill>
              <a:blip r:embed="rId4"/>
              <a:stretch>
                <a:fillRect l="0" t="0" r="0" b="0"/>
              </a:stretch>
            </a:blipFill>
          </p:spPr>
        </p:sp>
        <p:sp>
          <p:nvSpPr>
            <p:cNvPr name="Freeform 17" id="17"/>
            <p:cNvSpPr/>
            <p:nvPr/>
          </p:nvSpPr>
          <p:spPr>
            <a:xfrm flipH="false" flipV="false" rot="-1134139">
              <a:off x="7656553" y="11033918"/>
              <a:ext cx="1406302" cy="928159"/>
            </a:xfrm>
            <a:custGeom>
              <a:avLst/>
              <a:gdLst/>
              <a:ahLst/>
              <a:cxnLst/>
              <a:rect r="r" b="b" t="t" l="l"/>
              <a:pathLst>
                <a:path h="928159" w="1406302">
                  <a:moveTo>
                    <a:pt x="0" y="0"/>
                  </a:moveTo>
                  <a:lnTo>
                    <a:pt x="1406302" y="0"/>
                  </a:lnTo>
                  <a:lnTo>
                    <a:pt x="1406302" y="928159"/>
                  </a:lnTo>
                  <a:lnTo>
                    <a:pt x="0" y="9281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3795832" y="4935906"/>
              <a:ext cx="1215264" cy="1215264"/>
            </a:xfrm>
            <a:custGeom>
              <a:avLst/>
              <a:gdLst/>
              <a:ahLst/>
              <a:cxnLst/>
              <a:rect r="r" b="b" t="t" l="l"/>
              <a:pathLst>
                <a:path h="1215264" w="1215264">
                  <a:moveTo>
                    <a:pt x="0" y="0"/>
                  </a:moveTo>
                  <a:lnTo>
                    <a:pt x="1215264" y="0"/>
                  </a:lnTo>
                  <a:lnTo>
                    <a:pt x="1215264" y="1215263"/>
                  </a:lnTo>
                  <a:lnTo>
                    <a:pt x="0" y="1215263"/>
                  </a:lnTo>
                  <a:lnTo>
                    <a:pt x="0" y="0"/>
                  </a:lnTo>
                  <a:close/>
                </a:path>
              </a:pathLst>
            </a:custGeom>
            <a:blipFill>
              <a:blip r:embed="rId7"/>
              <a:stretch>
                <a:fillRect l="0" t="0" r="0" b="0"/>
              </a:stretch>
            </a:blipFill>
          </p:spPr>
        </p:sp>
        <p:sp>
          <p:nvSpPr>
            <p:cNvPr name="TextBox 19" id="19"/>
            <p:cNvSpPr txBox="true"/>
            <p:nvPr/>
          </p:nvSpPr>
          <p:spPr>
            <a:xfrm rot="0">
              <a:off x="1318355" y="10005446"/>
              <a:ext cx="6389308" cy="374503"/>
            </a:xfrm>
            <a:prstGeom prst="rect">
              <a:avLst/>
            </a:prstGeom>
          </p:spPr>
          <p:txBody>
            <a:bodyPr anchor="t" rtlCol="false" tIns="0" lIns="0" bIns="0" rIns="0">
              <a:spAutoFit/>
            </a:bodyPr>
            <a:lstStyle/>
            <a:p>
              <a:pPr algn="ctr" marL="0" indent="0" lvl="0">
                <a:lnSpc>
                  <a:spcPts val="2332"/>
                </a:lnSpc>
              </a:pPr>
              <a:r>
                <a:rPr lang="en-US" sz="1665">
                  <a:solidFill>
                    <a:srgbClr val="0D9613"/>
                  </a:solidFill>
                  <a:latin typeface="Poppins Light Bold"/>
                  <a:ea typeface="Poppins Light Bold"/>
                  <a:cs typeface="Poppins Light Bold"/>
                  <a:sym typeface="Poppins Light Bold"/>
                </a:rPr>
                <a:t>Ta med en valfri rätt att dela med alla!</a:t>
              </a:r>
            </a:p>
          </p:txBody>
        </p:sp>
        <p:sp>
          <p:nvSpPr>
            <p:cNvPr name="TextBox 20" id="20"/>
            <p:cNvSpPr txBox="true"/>
            <p:nvPr/>
          </p:nvSpPr>
          <p:spPr>
            <a:xfrm rot="-150323">
              <a:off x="1742070" y="1214973"/>
              <a:ext cx="5644285" cy="1751755"/>
            </a:xfrm>
            <a:prstGeom prst="rect">
              <a:avLst/>
            </a:prstGeom>
          </p:spPr>
          <p:txBody>
            <a:bodyPr anchor="t" rtlCol="false" tIns="0" lIns="0" bIns="0" rIns="0">
              <a:spAutoFit/>
            </a:bodyPr>
            <a:lstStyle/>
            <a:p>
              <a:pPr algn="ctr" marL="0" indent="0" lvl="0">
                <a:lnSpc>
                  <a:spcPts val="9594"/>
                </a:lnSpc>
              </a:pPr>
              <a:r>
                <a:rPr lang="en-US" sz="6852">
                  <a:solidFill>
                    <a:srgbClr val="F49600"/>
                  </a:solidFill>
                  <a:latin typeface="Pacifico"/>
                  <a:ea typeface="Pacifico"/>
                  <a:cs typeface="Pacifico"/>
                  <a:sym typeface="Pacifico"/>
                </a:rPr>
                <a:t>Gemenskap</a:t>
              </a:r>
            </a:p>
          </p:txBody>
        </p:sp>
        <p:sp>
          <p:nvSpPr>
            <p:cNvPr name="TextBox 21" id="21"/>
            <p:cNvSpPr txBox="true"/>
            <p:nvPr/>
          </p:nvSpPr>
          <p:spPr>
            <a:xfrm rot="0">
              <a:off x="1657003" y="1124932"/>
              <a:ext cx="5889366" cy="378951"/>
            </a:xfrm>
            <a:prstGeom prst="rect">
              <a:avLst/>
            </a:prstGeom>
          </p:spPr>
          <p:txBody>
            <a:bodyPr anchor="t" rtlCol="false" tIns="0" lIns="0" bIns="0" rIns="0">
              <a:spAutoFit/>
            </a:bodyPr>
            <a:lstStyle/>
            <a:p>
              <a:pPr algn="ctr" marL="0" indent="0" lvl="0">
                <a:lnSpc>
                  <a:spcPts val="2428"/>
                </a:lnSpc>
                <a:spcBef>
                  <a:spcPct val="0"/>
                </a:spcBef>
              </a:pPr>
              <a:r>
                <a:rPr lang="en-US" b="true" sz="1734">
                  <a:solidFill>
                    <a:srgbClr val="3F8DCC"/>
                  </a:solidFill>
                  <a:latin typeface="Poppins Medium Bold"/>
                  <a:ea typeface="Poppins Medium Bold"/>
                  <a:cs typeface="Poppins Medium Bold"/>
                  <a:sym typeface="Poppins Medium Bold"/>
                </a:rPr>
                <a:t>[Infoga gruppnamn] Presenterar</a:t>
              </a:r>
            </a:p>
          </p:txBody>
        </p:sp>
        <p:sp>
          <p:nvSpPr>
            <p:cNvPr name="TextBox 22" id="22"/>
            <p:cNvSpPr txBox="true"/>
            <p:nvPr/>
          </p:nvSpPr>
          <p:spPr>
            <a:xfrm rot="-150323">
              <a:off x="2000522" y="2447265"/>
              <a:ext cx="4799442" cy="1688610"/>
            </a:xfrm>
            <a:prstGeom prst="rect">
              <a:avLst/>
            </a:prstGeom>
          </p:spPr>
          <p:txBody>
            <a:bodyPr anchor="t" rtlCol="false" tIns="0" lIns="0" bIns="0" rIns="0">
              <a:spAutoFit/>
            </a:bodyPr>
            <a:lstStyle/>
            <a:p>
              <a:pPr algn="ctr" marL="0" indent="0" lvl="0">
                <a:lnSpc>
                  <a:spcPts val="9594"/>
                </a:lnSpc>
              </a:pPr>
              <a:r>
                <a:rPr lang="en-US" sz="6852">
                  <a:solidFill>
                    <a:srgbClr val="26A9E0"/>
                  </a:solidFill>
                  <a:latin typeface="Pacifico"/>
                  <a:ea typeface="Pacifico"/>
                  <a:cs typeface="Pacifico"/>
                  <a:sym typeface="Pacifico"/>
                </a:rPr>
                <a:t>Pot Luck</a:t>
              </a:r>
            </a:p>
          </p:txBody>
        </p:sp>
        <p:sp>
          <p:nvSpPr>
            <p:cNvPr name="Freeform 23" id="23"/>
            <p:cNvSpPr/>
            <p:nvPr/>
          </p:nvSpPr>
          <p:spPr>
            <a:xfrm flipH="false" flipV="false" rot="0">
              <a:off x="47679" y="47947"/>
              <a:ext cx="1669312" cy="2116492"/>
            </a:xfrm>
            <a:custGeom>
              <a:avLst/>
              <a:gdLst/>
              <a:ahLst/>
              <a:cxnLst/>
              <a:rect r="r" b="b" t="t" l="l"/>
              <a:pathLst>
                <a:path h="2116492" w="1669312">
                  <a:moveTo>
                    <a:pt x="0" y="0"/>
                  </a:moveTo>
                  <a:lnTo>
                    <a:pt x="1669312" y="0"/>
                  </a:lnTo>
                  <a:lnTo>
                    <a:pt x="1669312" y="2116493"/>
                  </a:lnTo>
                  <a:lnTo>
                    <a:pt x="0" y="2116493"/>
                  </a:lnTo>
                  <a:lnTo>
                    <a:pt x="0" y="0"/>
                  </a:lnTo>
                  <a:close/>
                </a:path>
              </a:pathLst>
            </a:custGeom>
            <a:blipFill>
              <a:blip r:embed="rId8"/>
              <a:stretch>
                <a:fillRect l="0" t="0" r="0" b="0"/>
              </a:stretch>
            </a:blipFill>
          </p:spPr>
        </p:sp>
      </p:grpSp>
      <p:sp>
        <p:nvSpPr>
          <p:cNvPr name="Freeform 24" id="24"/>
          <p:cNvSpPr/>
          <p:nvPr/>
        </p:nvSpPr>
        <p:spPr>
          <a:xfrm flipH="false" flipV="false" rot="0">
            <a:off x="395243" y="10339300"/>
            <a:ext cx="1108195" cy="227180"/>
          </a:xfrm>
          <a:custGeom>
            <a:avLst/>
            <a:gdLst/>
            <a:ahLst/>
            <a:cxnLst/>
            <a:rect r="r" b="b" t="t" l="l"/>
            <a:pathLst>
              <a:path h="227180" w="1108195">
                <a:moveTo>
                  <a:pt x="0" y="0"/>
                </a:moveTo>
                <a:lnTo>
                  <a:pt x="1108195" y="0"/>
                </a:lnTo>
                <a:lnTo>
                  <a:pt x="1108195" y="227180"/>
                </a:lnTo>
                <a:lnTo>
                  <a:pt x="0" y="227180"/>
                </a:lnTo>
                <a:lnTo>
                  <a:pt x="0" y="0"/>
                </a:lnTo>
                <a:close/>
              </a:path>
            </a:pathLst>
          </a:custGeom>
          <a:blipFill>
            <a:blip r:embed="rId9"/>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03595" y="288237"/>
            <a:ext cx="3434005" cy="4995850"/>
            <a:chOff x="0" y="0"/>
            <a:chExt cx="4578673" cy="6661134"/>
          </a:xfrm>
        </p:grpSpPr>
        <p:grpSp>
          <p:nvGrpSpPr>
            <p:cNvPr name="Group 3" id="3"/>
            <p:cNvGrpSpPr/>
            <p:nvPr/>
          </p:nvGrpSpPr>
          <p:grpSpPr>
            <a:xfrm rot="0">
              <a:off x="0" y="0"/>
              <a:ext cx="4441894" cy="6531170"/>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3921688"/>
              <a:ext cx="4441894" cy="2609482"/>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8" id="8"/>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9" id="9"/>
            <p:cNvSpPr txBox="true"/>
            <p:nvPr/>
          </p:nvSpPr>
          <p:spPr>
            <a:xfrm rot="0">
              <a:off x="312337" y="4493541"/>
              <a:ext cx="3817221" cy="323062"/>
            </a:xfrm>
            <a:prstGeom prst="rect">
              <a:avLst/>
            </a:prstGeom>
          </p:spPr>
          <p:txBody>
            <a:bodyPr anchor="t" rtlCol="false" tIns="0" lIns="0" bIns="0" rIns="0">
              <a:spAutoFit/>
            </a:bodyPr>
            <a:lstStyle/>
            <a:p>
              <a:pPr algn="ctr" marL="0" indent="0" lvl="0">
                <a:lnSpc>
                  <a:spcPts val="2036"/>
                </a:lnSpc>
                <a:spcBef>
                  <a:spcPct val="0"/>
                </a:spcBef>
              </a:pPr>
              <a:r>
                <a:rPr lang="en-US" sz="1454">
                  <a:solidFill>
                    <a:srgbClr val="000000"/>
                  </a:solidFill>
                  <a:latin typeface="Peace Sans"/>
                  <a:ea typeface="Peace Sans"/>
                  <a:cs typeface="Peace Sans"/>
                  <a:sym typeface="Peace Sans"/>
                </a:rPr>
                <a:t>[ANGE DATUM]</a:t>
              </a:r>
            </a:p>
          </p:txBody>
        </p:sp>
        <p:sp>
          <p:nvSpPr>
            <p:cNvPr name="Freeform 10" id="10"/>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11" id="11"/>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12" id="12"/>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13" id="13"/>
            <p:cNvSpPr txBox="true"/>
            <p:nvPr/>
          </p:nvSpPr>
          <p:spPr>
            <a:xfrm rot="0">
              <a:off x="434216" y="5504806"/>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[ANGE PLATS]</a:t>
              </a:r>
            </a:p>
          </p:txBody>
        </p:sp>
        <p:sp>
          <p:nvSpPr>
            <p:cNvPr name="TextBox 14" id="14"/>
            <p:cNvSpPr txBox="true"/>
            <p:nvPr/>
          </p:nvSpPr>
          <p:spPr>
            <a:xfrm rot="0">
              <a:off x="815446" y="6279909"/>
              <a:ext cx="2812744" cy="175554"/>
            </a:xfrm>
            <a:prstGeom prst="rect">
              <a:avLst/>
            </a:prstGeom>
          </p:spPr>
          <p:txBody>
            <a:bodyPr anchor="t" rtlCol="false" tIns="0" lIns="0" bIns="0" rIns="0">
              <a:spAutoFit/>
            </a:bodyPr>
            <a:lstStyle/>
            <a:p>
              <a:pPr algn="ctr" marL="0" indent="0" lvl="0">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434216" y="5976637"/>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[REGISTRERINGSINFORMATION]</a:t>
              </a:r>
            </a:p>
          </p:txBody>
        </p:sp>
        <p:sp>
          <p:nvSpPr>
            <p:cNvPr name="Freeform 16" id="16"/>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17" id="17"/>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19" id="19"/>
            <p:cNvSpPr txBox="true"/>
            <p:nvPr/>
          </p:nvSpPr>
          <p:spPr>
            <a:xfrm rot="0">
              <a:off x="648790" y="4933116"/>
              <a:ext cx="3144313" cy="175076"/>
            </a:xfrm>
            <a:prstGeom prst="rect">
              <a:avLst/>
            </a:prstGeom>
          </p:spPr>
          <p:txBody>
            <a:bodyPr anchor="t" rtlCol="false" tIns="0" lIns="0" bIns="0" rIns="0">
              <a:spAutoFit/>
            </a:bodyPr>
            <a:lstStyle/>
            <a:p>
              <a:pPr algn="ctr" marL="0" indent="0" lvl="0">
                <a:lnSpc>
                  <a:spcPts val="1147"/>
                </a:lnSpc>
              </a:pPr>
              <a:r>
                <a:rPr lang="en-US" sz="819">
                  <a:solidFill>
                    <a:srgbClr val="0D9613"/>
                  </a:solidFill>
                  <a:latin typeface="Poppins Light Bold"/>
                  <a:ea typeface="Poppins Light Bold"/>
                  <a:cs typeface="Poppins Light Bold"/>
                  <a:sym typeface="Poppins Light Bold"/>
                </a:rPr>
                <a:t>Ta med en valfri rätt att dela med alla!</a:t>
              </a:r>
            </a:p>
          </p:txBody>
        </p:sp>
        <p:sp>
          <p:nvSpPr>
            <p:cNvPr name="TextBox 20" id="20"/>
            <p:cNvSpPr txBox="true"/>
            <p:nvPr/>
          </p:nvSpPr>
          <p:spPr>
            <a:xfrm rot="-150323">
              <a:off x="857184" y="592179"/>
              <a:ext cx="2777672" cy="867814"/>
            </a:xfrm>
            <a:prstGeom prst="rect">
              <a:avLst/>
            </a:prstGeom>
          </p:spPr>
          <p:txBody>
            <a:bodyPr anchor="t" rtlCol="false" tIns="0" lIns="0" bIns="0" rIns="0">
              <a:spAutoFit/>
            </a:bodyPr>
            <a:lstStyle/>
            <a:p>
              <a:pPr algn="ctr" marL="0" indent="0" lvl="0">
                <a:lnSpc>
                  <a:spcPts val="4721"/>
                </a:lnSpc>
              </a:pPr>
              <a:r>
                <a:rPr lang="en-US" sz="3372">
                  <a:solidFill>
                    <a:srgbClr val="F49600"/>
                  </a:solidFill>
                  <a:latin typeface="Pacifico"/>
                  <a:ea typeface="Pacifico"/>
                  <a:cs typeface="Pacifico"/>
                  <a:sym typeface="Pacifico"/>
                </a:rPr>
                <a:t>Gemenskap</a:t>
              </a:r>
            </a:p>
          </p:txBody>
        </p:sp>
        <p:sp>
          <p:nvSpPr>
            <p:cNvPr name="TextBox 21" id="21"/>
            <p:cNvSpPr txBox="true"/>
            <p:nvPr/>
          </p:nvSpPr>
          <p:spPr>
            <a:xfrm rot="0">
              <a:off x="815446" y="558140"/>
              <a:ext cx="2898282" cy="181952"/>
            </a:xfrm>
            <a:prstGeom prst="rect">
              <a:avLst/>
            </a:prstGeom>
          </p:spPr>
          <p:txBody>
            <a:bodyPr anchor="t" rtlCol="false" tIns="0" lIns="0" bIns="0" rIns="0">
              <a:spAutoFit/>
            </a:bodyPr>
            <a:lstStyle/>
            <a:p>
              <a:pPr algn="ctr" marL="0" indent="0" lvl="0">
                <a:lnSpc>
                  <a:spcPts val="1195"/>
                </a:lnSpc>
                <a:spcBef>
                  <a:spcPct val="0"/>
                </a:spcBef>
              </a:pPr>
              <a:r>
                <a:rPr lang="en-US" b="true" sz="853">
                  <a:solidFill>
                    <a:srgbClr val="3F8DCC"/>
                  </a:solidFill>
                  <a:latin typeface="Poppins Medium Bold"/>
                  <a:ea typeface="Poppins Medium Bold"/>
                  <a:cs typeface="Poppins Medium Bold"/>
                  <a:sym typeface="Poppins Medium Bold"/>
                </a:rPr>
                <a:t>[Infoga gruppnamn] Presenterar</a:t>
              </a:r>
            </a:p>
          </p:txBody>
        </p:sp>
        <p:sp>
          <p:nvSpPr>
            <p:cNvPr name="TextBox 22" id="22"/>
            <p:cNvSpPr txBox="true"/>
            <p:nvPr/>
          </p:nvSpPr>
          <p:spPr>
            <a:xfrm rot="-150323">
              <a:off x="984374" y="1198616"/>
              <a:ext cx="2361907" cy="836739"/>
            </a:xfrm>
            <a:prstGeom prst="rect">
              <a:avLst/>
            </a:prstGeom>
          </p:spPr>
          <p:txBody>
            <a:bodyPr anchor="t" rtlCol="false" tIns="0" lIns="0" bIns="0" rIns="0">
              <a:spAutoFit/>
            </a:bodyPr>
            <a:lstStyle/>
            <a:p>
              <a:pPr algn="ctr" marL="0" indent="0" lvl="0">
                <a:lnSpc>
                  <a:spcPts val="4721"/>
                </a:lnSpc>
              </a:pPr>
              <a:r>
                <a:rPr lang="en-US" sz="3372">
                  <a:solidFill>
                    <a:srgbClr val="26A9E0"/>
                  </a:solidFill>
                  <a:latin typeface="Pacifico"/>
                  <a:ea typeface="Pacifico"/>
                  <a:cs typeface="Pacifico"/>
                  <a:sym typeface="Pacifico"/>
                </a:rPr>
                <a:t>Pot Luck</a:t>
              </a:r>
            </a:p>
          </p:txBody>
        </p:sp>
        <p:sp>
          <p:nvSpPr>
            <p:cNvPr name="Freeform 23" id="23"/>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24" id="24"/>
          <p:cNvGrpSpPr/>
          <p:nvPr/>
        </p:nvGrpSpPr>
        <p:grpSpPr>
          <a:xfrm rot="0">
            <a:off x="303595" y="5534491"/>
            <a:ext cx="3434005" cy="4995850"/>
            <a:chOff x="0" y="0"/>
            <a:chExt cx="4578673" cy="6661134"/>
          </a:xfrm>
        </p:grpSpPr>
        <p:grpSp>
          <p:nvGrpSpPr>
            <p:cNvPr name="Group 25" id="25"/>
            <p:cNvGrpSpPr/>
            <p:nvPr/>
          </p:nvGrpSpPr>
          <p:grpSpPr>
            <a:xfrm rot="0">
              <a:off x="0" y="0"/>
              <a:ext cx="4441894" cy="6531170"/>
              <a:chOff x="0" y="0"/>
              <a:chExt cx="3115946" cy="4581553"/>
            </a:xfrm>
          </p:grpSpPr>
          <p:sp>
            <p:nvSpPr>
              <p:cNvPr name="Freeform 26" id="2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27" id="27"/>
            <p:cNvGrpSpPr/>
            <p:nvPr/>
          </p:nvGrpSpPr>
          <p:grpSpPr>
            <a:xfrm rot="0">
              <a:off x="0" y="3921688"/>
              <a:ext cx="4441894" cy="2609482"/>
              <a:chOff x="0" y="0"/>
              <a:chExt cx="3115946" cy="1830526"/>
            </a:xfrm>
          </p:grpSpPr>
          <p:sp>
            <p:nvSpPr>
              <p:cNvPr name="Freeform 28" id="2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29" id="29"/>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30" id="30"/>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31" id="31"/>
            <p:cNvSpPr txBox="true"/>
            <p:nvPr/>
          </p:nvSpPr>
          <p:spPr>
            <a:xfrm rot="0">
              <a:off x="312337" y="4493541"/>
              <a:ext cx="3817221" cy="323062"/>
            </a:xfrm>
            <a:prstGeom prst="rect">
              <a:avLst/>
            </a:prstGeom>
          </p:spPr>
          <p:txBody>
            <a:bodyPr anchor="t" rtlCol="false" tIns="0" lIns="0" bIns="0" rIns="0">
              <a:spAutoFit/>
            </a:bodyPr>
            <a:lstStyle/>
            <a:p>
              <a:pPr algn="ctr" marL="0" indent="0" lvl="0">
                <a:lnSpc>
                  <a:spcPts val="2036"/>
                </a:lnSpc>
                <a:spcBef>
                  <a:spcPct val="0"/>
                </a:spcBef>
              </a:pPr>
              <a:r>
                <a:rPr lang="en-US" sz="1454">
                  <a:solidFill>
                    <a:srgbClr val="000000"/>
                  </a:solidFill>
                  <a:latin typeface="Peace Sans"/>
                  <a:ea typeface="Peace Sans"/>
                  <a:cs typeface="Peace Sans"/>
                  <a:sym typeface="Peace Sans"/>
                </a:rPr>
                <a:t>[ANGE DATUM]</a:t>
              </a:r>
            </a:p>
          </p:txBody>
        </p:sp>
        <p:sp>
          <p:nvSpPr>
            <p:cNvPr name="Freeform 32" id="32"/>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33" id="33"/>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34" id="34"/>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35" id="35"/>
            <p:cNvSpPr txBox="true"/>
            <p:nvPr/>
          </p:nvSpPr>
          <p:spPr>
            <a:xfrm rot="0">
              <a:off x="434216" y="5504806"/>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[ANGE PLATS]</a:t>
              </a:r>
            </a:p>
          </p:txBody>
        </p:sp>
        <p:sp>
          <p:nvSpPr>
            <p:cNvPr name="TextBox 36" id="36"/>
            <p:cNvSpPr txBox="true"/>
            <p:nvPr/>
          </p:nvSpPr>
          <p:spPr>
            <a:xfrm rot="0">
              <a:off x="815446" y="6279909"/>
              <a:ext cx="2812744" cy="175554"/>
            </a:xfrm>
            <a:prstGeom prst="rect">
              <a:avLst/>
            </a:prstGeom>
          </p:spPr>
          <p:txBody>
            <a:bodyPr anchor="t" rtlCol="false" tIns="0" lIns="0" bIns="0" rIns="0">
              <a:spAutoFit/>
            </a:bodyPr>
            <a:lstStyle/>
            <a:p>
              <a:pPr algn="ctr" marL="0" indent="0" lvl="0">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37" id="37"/>
            <p:cNvSpPr txBox="true"/>
            <p:nvPr/>
          </p:nvSpPr>
          <p:spPr>
            <a:xfrm rot="0">
              <a:off x="434216" y="5976637"/>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[REGISTRERINGSINFORMATION]</a:t>
              </a:r>
            </a:p>
          </p:txBody>
        </p:sp>
        <p:sp>
          <p:nvSpPr>
            <p:cNvPr name="Freeform 38" id="38"/>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39" id="39"/>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0" id="40"/>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41" id="41"/>
            <p:cNvSpPr txBox="true"/>
            <p:nvPr/>
          </p:nvSpPr>
          <p:spPr>
            <a:xfrm rot="0">
              <a:off x="648790" y="4933116"/>
              <a:ext cx="3144313" cy="175076"/>
            </a:xfrm>
            <a:prstGeom prst="rect">
              <a:avLst/>
            </a:prstGeom>
          </p:spPr>
          <p:txBody>
            <a:bodyPr anchor="t" rtlCol="false" tIns="0" lIns="0" bIns="0" rIns="0">
              <a:spAutoFit/>
            </a:bodyPr>
            <a:lstStyle/>
            <a:p>
              <a:pPr algn="ctr" marL="0" indent="0" lvl="0">
                <a:lnSpc>
                  <a:spcPts val="1147"/>
                </a:lnSpc>
              </a:pPr>
              <a:r>
                <a:rPr lang="en-US" sz="819">
                  <a:solidFill>
                    <a:srgbClr val="0D9613"/>
                  </a:solidFill>
                  <a:latin typeface="Poppins Light Bold"/>
                  <a:ea typeface="Poppins Light Bold"/>
                  <a:cs typeface="Poppins Light Bold"/>
                  <a:sym typeface="Poppins Light Bold"/>
                </a:rPr>
                <a:t>Ta med en valfri rätt att dela med alla!</a:t>
              </a:r>
            </a:p>
          </p:txBody>
        </p:sp>
        <p:sp>
          <p:nvSpPr>
            <p:cNvPr name="TextBox 42" id="42"/>
            <p:cNvSpPr txBox="true"/>
            <p:nvPr/>
          </p:nvSpPr>
          <p:spPr>
            <a:xfrm rot="-150323">
              <a:off x="857184" y="592179"/>
              <a:ext cx="2777672" cy="867814"/>
            </a:xfrm>
            <a:prstGeom prst="rect">
              <a:avLst/>
            </a:prstGeom>
          </p:spPr>
          <p:txBody>
            <a:bodyPr anchor="t" rtlCol="false" tIns="0" lIns="0" bIns="0" rIns="0">
              <a:spAutoFit/>
            </a:bodyPr>
            <a:lstStyle/>
            <a:p>
              <a:pPr algn="ctr" marL="0" indent="0" lvl="0">
                <a:lnSpc>
                  <a:spcPts val="4721"/>
                </a:lnSpc>
              </a:pPr>
              <a:r>
                <a:rPr lang="en-US" sz="3372">
                  <a:solidFill>
                    <a:srgbClr val="F49600"/>
                  </a:solidFill>
                  <a:latin typeface="Pacifico"/>
                  <a:ea typeface="Pacifico"/>
                  <a:cs typeface="Pacifico"/>
                  <a:sym typeface="Pacifico"/>
                </a:rPr>
                <a:t>Gemenskap</a:t>
              </a:r>
            </a:p>
          </p:txBody>
        </p:sp>
        <p:sp>
          <p:nvSpPr>
            <p:cNvPr name="TextBox 43" id="43"/>
            <p:cNvSpPr txBox="true"/>
            <p:nvPr/>
          </p:nvSpPr>
          <p:spPr>
            <a:xfrm rot="0">
              <a:off x="815446" y="558140"/>
              <a:ext cx="2898282" cy="181952"/>
            </a:xfrm>
            <a:prstGeom prst="rect">
              <a:avLst/>
            </a:prstGeom>
          </p:spPr>
          <p:txBody>
            <a:bodyPr anchor="t" rtlCol="false" tIns="0" lIns="0" bIns="0" rIns="0">
              <a:spAutoFit/>
            </a:bodyPr>
            <a:lstStyle/>
            <a:p>
              <a:pPr algn="ctr" marL="0" indent="0" lvl="0">
                <a:lnSpc>
                  <a:spcPts val="1195"/>
                </a:lnSpc>
                <a:spcBef>
                  <a:spcPct val="0"/>
                </a:spcBef>
              </a:pPr>
              <a:r>
                <a:rPr lang="en-US" b="true" sz="853">
                  <a:solidFill>
                    <a:srgbClr val="3F8DCC"/>
                  </a:solidFill>
                  <a:latin typeface="Poppins Medium Bold"/>
                  <a:ea typeface="Poppins Medium Bold"/>
                  <a:cs typeface="Poppins Medium Bold"/>
                  <a:sym typeface="Poppins Medium Bold"/>
                </a:rPr>
                <a:t>[Infoga gruppnamn] Presenterar</a:t>
              </a:r>
            </a:p>
          </p:txBody>
        </p:sp>
        <p:sp>
          <p:nvSpPr>
            <p:cNvPr name="TextBox 44" id="44"/>
            <p:cNvSpPr txBox="true"/>
            <p:nvPr/>
          </p:nvSpPr>
          <p:spPr>
            <a:xfrm rot="-150323">
              <a:off x="984374" y="1198616"/>
              <a:ext cx="2361907" cy="836739"/>
            </a:xfrm>
            <a:prstGeom prst="rect">
              <a:avLst/>
            </a:prstGeom>
          </p:spPr>
          <p:txBody>
            <a:bodyPr anchor="t" rtlCol="false" tIns="0" lIns="0" bIns="0" rIns="0">
              <a:spAutoFit/>
            </a:bodyPr>
            <a:lstStyle/>
            <a:p>
              <a:pPr algn="ctr" marL="0" indent="0" lvl="0">
                <a:lnSpc>
                  <a:spcPts val="4721"/>
                </a:lnSpc>
              </a:pPr>
              <a:r>
                <a:rPr lang="en-US" sz="3372">
                  <a:solidFill>
                    <a:srgbClr val="26A9E0"/>
                  </a:solidFill>
                  <a:latin typeface="Pacifico"/>
                  <a:ea typeface="Pacifico"/>
                  <a:cs typeface="Pacifico"/>
                  <a:sym typeface="Pacifico"/>
                </a:rPr>
                <a:t>Pot Luck</a:t>
              </a:r>
            </a:p>
          </p:txBody>
        </p:sp>
        <p:sp>
          <p:nvSpPr>
            <p:cNvPr name="Freeform 45" id="45"/>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46" id="46"/>
          <p:cNvGrpSpPr/>
          <p:nvPr/>
        </p:nvGrpSpPr>
        <p:grpSpPr>
          <a:xfrm rot="0">
            <a:off x="3944513" y="288237"/>
            <a:ext cx="3434005" cy="4995850"/>
            <a:chOff x="0" y="0"/>
            <a:chExt cx="4578673" cy="6661134"/>
          </a:xfrm>
        </p:grpSpPr>
        <p:grpSp>
          <p:nvGrpSpPr>
            <p:cNvPr name="Group 47" id="47"/>
            <p:cNvGrpSpPr/>
            <p:nvPr/>
          </p:nvGrpSpPr>
          <p:grpSpPr>
            <a:xfrm rot="0">
              <a:off x="0" y="0"/>
              <a:ext cx="4441894" cy="6531170"/>
              <a:chOff x="0" y="0"/>
              <a:chExt cx="3115946" cy="4581553"/>
            </a:xfrm>
          </p:grpSpPr>
          <p:sp>
            <p:nvSpPr>
              <p:cNvPr name="Freeform 48" id="48"/>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49" id="49"/>
            <p:cNvGrpSpPr/>
            <p:nvPr/>
          </p:nvGrpSpPr>
          <p:grpSpPr>
            <a:xfrm rot="0">
              <a:off x="0" y="3921688"/>
              <a:ext cx="4441894" cy="2609482"/>
              <a:chOff x="0" y="0"/>
              <a:chExt cx="3115946" cy="1830526"/>
            </a:xfrm>
          </p:grpSpPr>
          <p:sp>
            <p:nvSpPr>
              <p:cNvPr name="Freeform 50" id="50"/>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51" id="51"/>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52" id="52"/>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53" id="53"/>
            <p:cNvSpPr txBox="true"/>
            <p:nvPr/>
          </p:nvSpPr>
          <p:spPr>
            <a:xfrm rot="0">
              <a:off x="312337" y="4493541"/>
              <a:ext cx="3817221" cy="323062"/>
            </a:xfrm>
            <a:prstGeom prst="rect">
              <a:avLst/>
            </a:prstGeom>
          </p:spPr>
          <p:txBody>
            <a:bodyPr anchor="t" rtlCol="false" tIns="0" lIns="0" bIns="0" rIns="0">
              <a:spAutoFit/>
            </a:bodyPr>
            <a:lstStyle/>
            <a:p>
              <a:pPr algn="ctr" marL="0" indent="0" lvl="0">
                <a:lnSpc>
                  <a:spcPts val="2036"/>
                </a:lnSpc>
                <a:spcBef>
                  <a:spcPct val="0"/>
                </a:spcBef>
              </a:pPr>
              <a:r>
                <a:rPr lang="en-US" sz="1454">
                  <a:solidFill>
                    <a:srgbClr val="000000"/>
                  </a:solidFill>
                  <a:latin typeface="Peace Sans"/>
                  <a:ea typeface="Peace Sans"/>
                  <a:cs typeface="Peace Sans"/>
                  <a:sym typeface="Peace Sans"/>
                </a:rPr>
                <a:t>[ANGE DATUM]</a:t>
              </a:r>
            </a:p>
          </p:txBody>
        </p:sp>
        <p:sp>
          <p:nvSpPr>
            <p:cNvPr name="Freeform 54" id="54"/>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55" id="55"/>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56" id="56"/>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57" id="57"/>
            <p:cNvSpPr txBox="true"/>
            <p:nvPr/>
          </p:nvSpPr>
          <p:spPr>
            <a:xfrm rot="0">
              <a:off x="434216" y="5504806"/>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[ANGEPLATS]</a:t>
              </a:r>
            </a:p>
          </p:txBody>
        </p:sp>
        <p:sp>
          <p:nvSpPr>
            <p:cNvPr name="TextBox 58" id="58"/>
            <p:cNvSpPr txBox="true"/>
            <p:nvPr/>
          </p:nvSpPr>
          <p:spPr>
            <a:xfrm rot="0">
              <a:off x="815446" y="6279909"/>
              <a:ext cx="2812744" cy="175554"/>
            </a:xfrm>
            <a:prstGeom prst="rect">
              <a:avLst/>
            </a:prstGeom>
          </p:spPr>
          <p:txBody>
            <a:bodyPr anchor="t" rtlCol="false" tIns="0" lIns="0" bIns="0" rIns="0">
              <a:spAutoFit/>
            </a:bodyPr>
            <a:lstStyle/>
            <a:p>
              <a:pPr algn="ctr" marL="0" indent="0" lvl="0">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59" id="59"/>
            <p:cNvSpPr txBox="true"/>
            <p:nvPr/>
          </p:nvSpPr>
          <p:spPr>
            <a:xfrm rot="0">
              <a:off x="434216" y="5976637"/>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[REGISTRERINGSINFORMATION]</a:t>
              </a:r>
            </a:p>
          </p:txBody>
        </p:sp>
        <p:sp>
          <p:nvSpPr>
            <p:cNvPr name="Freeform 60" id="60"/>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61" id="61"/>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2" id="62"/>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63" id="63"/>
            <p:cNvSpPr txBox="true"/>
            <p:nvPr/>
          </p:nvSpPr>
          <p:spPr>
            <a:xfrm rot="0">
              <a:off x="648790" y="4933116"/>
              <a:ext cx="3144313" cy="175076"/>
            </a:xfrm>
            <a:prstGeom prst="rect">
              <a:avLst/>
            </a:prstGeom>
          </p:spPr>
          <p:txBody>
            <a:bodyPr anchor="t" rtlCol="false" tIns="0" lIns="0" bIns="0" rIns="0">
              <a:spAutoFit/>
            </a:bodyPr>
            <a:lstStyle/>
            <a:p>
              <a:pPr algn="ctr" marL="0" indent="0" lvl="0">
                <a:lnSpc>
                  <a:spcPts val="1147"/>
                </a:lnSpc>
              </a:pPr>
              <a:r>
                <a:rPr lang="en-US" sz="819">
                  <a:solidFill>
                    <a:srgbClr val="0D9613"/>
                  </a:solidFill>
                  <a:latin typeface="Poppins Light Bold"/>
                  <a:ea typeface="Poppins Light Bold"/>
                  <a:cs typeface="Poppins Light Bold"/>
                  <a:sym typeface="Poppins Light Bold"/>
                </a:rPr>
                <a:t>Ta med en valfri rätt att dela med alla!</a:t>
              </a:r>
            </a:p>
          </p:txBody>
        </p:sp>
        <p:sp>
          <p:nvSpPr>
            <p:cNvPr name="TextBox 64" id="64"/>
            <p:cNvSpPr txBox="true"/>
            <p:nvPr/>
          </p:nvSpPr>
          <p:spPr>
            <a:xfrm rot="-150323">
              <a:off x="857184" y="592179"/>
              <a:ext cx="2777672" cy="867814"/>
            </a:xfrm>
            <a:prstGeom prst="rect">
              <a:avLst/>
            </a:prstGeom>
          </p:spPr>
          <p:txBody>
            <a:bodyPr anchor="t" rtlCol="false" tIns="0" lIns="0" bIns="0" rIns="0">
              <a:spAutoFit/>
            </a:bodyPr>
            <a:lstStyle/>
            <a:p>
              <a:pPr algn="ctr" marL="0" indent="0" lvl="0">
                <a:lnSpc>
                  <a:spcPts val="4721"/>
                </a:lnSpc>
              </a:pPr>
              <a:r>
                <a:rPr lang="en-US" sz="3372">
                  <a:solidFill>
                    <a:srgbClr val="F49600"/>
                  </a:solidFill>
                  <a:latin typeface="Pacifico"/>
                  <a:ea typeface="Pacifico"/>
                  <a:cs typeface="Pacifico"/>
                  <a:sym typeface="Pacifico"/>
                </a:rPr>
                <a:t>Gemenskap</a:t>
              </a:r>
            </a:p>
          </p:txBody>
        </p:sp>
        <p:sp>
          <p:nvSpPr>
            <p:cNvPr name="TextBox 65" id="65"/>
            <p:cNvSpPr txBox="true"/>
            <p:nvPr/>
          </p:nvSpPr>
          <p:spPr>
            <a:xfrm rot="0">
              <a:off x="815446" y="558140"/>
              <a:ext cx="2898282" cy="181952"/>
            </a:xfrm>
            <a:prstGeom prst="rect">
              <a:avLst/>
            </a:prstGeom>
          </p:spPr>
          <p:txBody>
            <a:bodyPr anchor="t" rtlCol="false" tIns="0" lIns="0" bIns="0" rIns="0">
              <a:spAutoFit/>
            </a:bodyPr>
            <a:lstStyle/>
            <a:p>
              <a:pPr algn="ctr" marL="0" indent="0" lvl="0">
                <a:lnSpc>
                  <a:spcPts val="1195"/>
                </a:lnSpc>
                <a:spcBef>
                  <a:spcPct val="0"/>
                </a:spcBef>
              </a:pPr>
              <a:r>
                <a:rPr lang="en-US" b="true" sz="853">
                  <a:solidFill>
                    <a:srgbClr val="3F8DCC"/>
                  </a:solidFill>
                  <a:latin typeface="Poppins Medium Bold"/>
                  <a:ea typeface="Poppins Medium Bold"/>
                  <a:cs typeface="Poppins Medium Bold"/>
                  <a:sym typeface="Poppins Medium Bold"/>
                </a:rPr>
                <a:t>[Infoga gruppnamn] Presenterar</a:t>
              </a:r>
            </a:p>
          </p:txBody>
        </p:sp>
        <p:sp>
          <p:nvSpPr>
            <p:cNvPr name="TextBox 66" id="66"/>
            <p:cNvSpPr txBox="true"/>
            <p:nvPr/>
          </p:nvSpPr>
          <p:spPr>
            <a:xfrm rot="-150323">
              <a:off x="984374" y="1198616"/>
              <a:ext cx="2361907" cy="836739"/>
            </a:xfrm>
            <a:prstGeom prst="rect">
              <a:avLst/>
            </a:prstGeom>
          </p:spPr>
          <p:txBody>
            <a:bodyPr anchor="t" rtlCol="false" tIns="0" lIns="0" bIns="0" rIns="0">
              <a:spAutoFit/>
            </a:bodyPr>
            <a:lstStyle/>
            <a:p>
              <a:pPr algn="ctr" marL="0" indent="0" lvl="0">
                <a:lnSpc>
                  <a:spcPts val="4721"/>
                </a:lnSpc>
              </a:pPr>
              <a:r>
                <a:rPr lang="en-US" sz="3372">
                  <a:solidFill>
                    <a:srgbClr val="26A9E0"/>
                  </a:solidFill>
                  <a:latin typeface="Pacifico"/>
                  <a:ea typeface="Pacifico"/>
                  <a:cs typeface="Pacifico"/>
                  <a:sym typeface="Pacifico"/>
                </a:rPr>
                <a:t>Pot Luck</a:t>
              </a:r>
            </a:p>
          </p:txBody>
        </p:sp>
        <p:sp>
          <p:nvSpPr>
            <p:cNvPr name="Freeform 67" id="67"/>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68" id="68"/>
          <p:cNvGrpSpPr/>
          <p:nvPr/>
        </p:nvGrpSpPr>
        <p:grpSpPr>
          <a:xfrm rot="0">
            <a:off x="3944513" y="5534491"/>
            <a:ext cx="3434005" cy="4995850"/>
            <a:chOff x="0" y="0"/>
            <a:chExt cx="4578673" cy="6661134"/>
          </a:xfrm>
        </p:grpSpPr>
        <p:grpSp>
          <p:nvGrpSpPr>
            <p:cNvPr name="Group 69" id="69"/>
            <p:cNvGrpSpPr/>
            <p:nvPr/>
          </p:nvGrpSpPr>
          <p:grpSpPr>
            <a:xfrm rot="0">
              <a:off x="0" y="0"/>
              <a:ext cx="4441894" cy="6531170"/>
              <a:chOff x="0" y="0"/>
              <a:chExt cx="3115946" cy="4581553"/>
            </a:xfrm>
          </p:grpSpPr>
          <p:sp>
            <p:nvSpPr>
              <p:cNvPr name="Freeform 70" id="7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71" id="71"/>
            <p:cNvGrpSpPr/>
            <p:nvPr/>
          </p:nvGrpSpPr>
          <p:grpSpPr>
            <a:xfrm rot="0">
              <a:off x="0" y="3921688"/>
              <a:ext cx="4441894" cy="2609482"/>
              <a:chOff x="0" y="0"/>
              <a:chExt cx="3115946" cy="1830526"/>
            </a:xfrm>
          </p:grpSpPr>
          <p:sp>
            <p:nvSpPr>
              <p:cNvPr name="Freeform 72" id="7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3" id="73"/>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74" id="74"/>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75" id="75"/>
            <p:cNvSpPr txBox="true"/>
            <p:nvPr/>
          </p:nvSpPr>
          <p:spPr>
            <a:xfrm rot="0">
              <a:off x="312337" y="4493541"/>
              <a:ext cx="3817221" cy="323062"/>
            </a:xfrm>
            <a:prstGeom prst="rect">
              <a:avLst/>
            </a:prstGeom>
          </p:spPr>
          <p:txBody>
            <a:bodyPr anchor="t" rtlCol="false" tIns="0" lIns="0" bIns="0" rIns="0">
              <a:spAutoFit/>
            </a:bodyPr>
            <a:lstStyle/>
            <a:p>
              <a:pPr algn="ctr" marL="0" indent="0" lvl="0">
                <a:lnSpc>
                  <a:spcPts val="2036"/>
                </a:lnSpc>
                <a:spcBef>
                  <a:spcPct val="0"/>
                </a:spcBef>
              </a:pPr>
              <a:r>
                <a:rPr lang="en-US" sz="1454">
                  <a:solidFill>
                    <a:srgbClr val="000000"/>
                  </a:solidFill>
                  <a:latin typeface="Peace Sans"/>
                  <a:ea typeface="Peace Sans"/>
                  <a:cs typeface="Peace Sans"/>
                  <a:sym typeface="Peace Sans"/>
                </a:rPr>
                <a:t>[ANGE DATUM]</a:t>
              </a:r>
            </a:p>
          </p:txBody>
        </p:sp>
        <p:sp>
          <p:nvSpPr>
            <p:cNvPr name="Freeform 76" id="76"/>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77" id="77"/>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78" id="78"/>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79" id="79"/>
            <p:cNvSpPr txBox="true"/>
            <p:nvPr/>
          </p:nvSpPr>
          <p:spPr>
            <a:xfrm rot="0">
              <a:off x="434216" y="5504806"/>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[ANGEPLATS]</a:t>
              </a:r>
            </a:p>
          </p:txBody>
        </p:sp>
        <p:sp>
          <p:nvSpPr>
            <p:cNvPr name="TextBox 80" id="80"/>
            <p:cNvSpPr txBox="true"/>
            <p:nvPr/>
          </p:nvSpPr>
          <p:spPr>
            <a:xfrm rot="0">
              <a:off x="815446" y="6279909"/>
              <a:ext cx="2812744" cy="175554"/>
            </a:xfrm>
            <a:prstGeom prst="rect">
              <a:avLst/>
            </a:prstGeom>
          </p:spPr>
          <p:txBody>
            <a:bodyPr anchor="t" rtlCol="false" tIns="0" lIns="0" bIns="0" rIns="0">
              <a:spAutoFit/>
            </a:bodyPr>
            <a:lstStyle/>
            <a:p>
              <a:pPr algn="ctr" marL="0" indent="0" lvl="0">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81" id="81"/>
            <p:cNvSpPr txBox="true"/>
            <p:nvPr/>
          </p:nvSpPr>
          <p:spPr>
            <a:xfrm rot="0">
              <a:off x="434216" y="5976637"/>
              <a:ext cx="3573463" cy="195320"/>
            </a:xfrm>
            <a:prstGeom prst="rect">
              <a:avLst/>
            </a:prstGeom>
          </p:spPr>
          <p:txBody>
            <a:bodyPr anchor="t" rtlCol="false" tIns="0" lIns="0" bIns="0" rIns="0">
              <a:spAutoFit/>
            </a:bodyPr>
            <a:lstStyle/>
            <a:p>
              <a:pPr algn="ctr" marL="0" indent="0" lvl="0">
                <a:lnSpc>
                  <a:spcPts val="1240"/>
                </a:lnSpc>
                <a:spcBef>
                  <a:spcPct val="0"/>
                </a:spcBef>
              </a:pPr>
              <a:r>
                <a:rPr lang="en-US" sz="885">
                  <a:solidFill>
                    <a:srgbClr val="000000"/>
                  </a:solidFill>
                  <a:latin typeface="Peace Sans"/>
                  <a:ea typeface="Peace Sans"/>
                  <a:cs typeface="Peace Sans"/>
                  <a:sym typeface="Peace Sans"/>
                </a:rPr>
                <a:t>[REGISTRERINGSINFORMATION]</a:t>
              </a:r>
            </a:p>
          </p:txBody>
        </p:sp>
        <p:sp>
          <p:nvSpPr>
            <p:cNvPr name="Freeform 82" id="82"/>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83" id="83"/>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4" id="84"/>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85" id="85"/>
            <p:cNvSpPr txBox="true"/>
            <p:nvPr/>
          </p:nvSpPr>
          <p:spPr>
            <a:xfrm rot="0">
              <a:off x="648790" y="4933116"/>
              <a:ext cx="3144313" cy="175076"/>
            </a:xfrm>
            <a:prstGeom prst="rect">
              <a:avLst/>
            </a:prstGeom>
          </p:spPr>
          <p:txBody>
            <a:bodyPr anchor="t" rtlCol="false" tIns="0" lIns="0" bIns="0" rIns="0">
              <a:spAutoFit/>
            </a:bodyPr>
            <a:lstStyle/>
            <a:p>
              <a:pPr algn="ctr" marL="0" indent="0" lvl="0">
                <a:lnSpc>
                  <a:spcPts val="1147"/>
                </a:lnSpc>
              </a:pPr>
              <a:r>
                <a:rPr lang="en-US" sz="819">
                  <a:solidFill>
                    <a:srgbClr val="0D9613"/>
                  </a:solidFill>
                  <a:latin typeface="Poppins Light Bold"/>
                  <a:ea typeface="Poppins Light Bold"/>
                  <a:cs typeface="Poppins Light Bold"/>
                  <a:sym typeface="Poppins Light Bold"/>
                </a:rPr>
                <a:t>Ta med en valfri rätt att dela med alla!</a:t>
              </a:r>
            </a:p>
          </p:txBody>
        </p:sp>
        <p:sp>
          <p:nvSpPr>
            <p:cNvPr name="TextBox 86" id="86"/>
            <p:cNvSpPr txBox="true"/>
            <p:nvPr/>
          </p:nvSpPr>
          <p:spPr>
            <a:xfrm rot="-150323">
              <a:off x="857184" y="592179"/>
              <a:ext cx="2777672" cy="867814"/>
            </a:xfrm>
            <a:prstGeom prst="rect">
              <a:avLst/>
            </a:prstGeom>
          </p:spPr>
          <p:txBody>
            <a:bodyPr anchor="t" rtlCol="false" tIns="0" lIns="0" bIns="0" rIns="0">
              <a:spAutoFit/>
            </a:bodyPr>
            <a:lstStyle/>
            <a:p>
              <a:pPr algn="ctr" marL="0" indent="0" lvl="0">
                <a:lnSpc>
                  <a:spcPts val="4721"/>
                </a:lnSpc>
              </a:pPr>
              <a:r>
                <a:rPr lang="en-US" sz="3372">
                  <a:solidFill>
                    <a:srgbClr val="F49600"/>
                  </a:solidFill>
                  <a:latin typeface="Pacifico"/>
                  <a:ea typeface="Pacifico"/>
                  <a:cs typeface="Pacifico"/>
                  <a:sym typeface="Pacifico"/>
                </a:rPr>
                <a:t>Gemenskap</a:t>
              </a:r>
            </a:p>
          </p:txBody>
        </p:sp>
        <p:sp>
          <p:nvSpPr>
            <p:cNvPr name="TextBox 87" id="87"/>
            <p:cNvSpPr txBox="true"/>
            <p:nvPr/>
          </p:nvSpPr>
          <p:spPr>
            <a:xfrm rot="0">
              <a:off x="815446" y="558140"/>
              <a:ext cx="2898282" cy="181952"/>
            </a:xfrm>
            <a:prstGeom prst="rect">
              <a:avLst/>
            </a:prstGeom>
          </p:spPr>
          <p:txBody>
            <a:bodyPr anchor="t" rtlCol="false" tIns="0" lIns="0" bIns="0" rIns="0">
              <a:spAutoFit/>
            </a:bodyPr>
            <a:lstStyle/>
            <a:p>
              <a:pPr algn="ctr" marL="0" indent="0" lvl="0">
                <a:lnSpc>
                  <a:spcPts val="1195"/>
                </a:lnSpc>
                <a:spcBef>
                  <a:spcPct val="0"/>
                </a:spcBef>
              </a:pPr>
              <a:r>
                <a:rPr lang="en-US" b="true" sz="853">
                  <a:solidFill>
                    <a:srgbClr val="3F8DCC"/>
                  </a:solidFill>
                  <a:latin typeface="Poppins Medium Bold"/>
                  <a:ea typeface="Poppins Medium Bold"/>
                  <a:cs typeface="Poppins Medium Bold"/>
                  <a:sym typeface="Poppins Medium Bold"/>
                </a:rPr>
                <a:t>[Infoga gruppnamn] Presenterar</a:t>
              </a:r>
            </a:p>
          </p:txBody>
        </p:sp>
        <p:sp>
          <p:nvSpPr>
            <p:cNvPr name="TextBox 88" id="88"/>
            <p:cNvSpPr txBox="true"/>
            <p:nvPr/>
          </p:nvSpPr>
          <p:spPr>
            <a:xfrm rot="-150323">
              <a:off x="984374" y="1198616"/>
              <a:ext cx="2361907" cy="836739"/>
            </a:xfrm>
            <a:prstGeom prst="rect">
              <a:avLst/>
            </a:prstGeom>
          </p:spPr>
          <p:txBody>
            <a:bodyPr anchor="t" rtlCol="false" tIns="0" lIns="0" bIns="0" rIns="0">
              <a:spAutoFit/>
            </a:bodyPr>
            <a:lstStyle/>
            <a:p>
              <a:pPr algn="ctr" marL="0" indent="0" lvl="0">
                <a:lnSpc>
                  <a:spcPts val="4721"/>
                </a:lnSpc>
              </a:pPr>
              <a:r>
                <a:rPr lang="en-US" sz="3372">
                  <a:solidFill>
                    <a:srgbClr val="26A9E0"/>
                  </a:solidFill>
                  <a:latin typeface="Pacifico"/>
                  <a:ea typeface="Pacifico"/>
                  <a:cs typeface="Pacifico"/>
                  <a:sym typeface="Pacifico"/>
                </a:rPr>
                <a:t>Pot Luck</a:t>
              </a:r>
            </a:p>
          </p:txBody>
        </p:sp>
        <p:sp>
          <p:nvSpPr>
            <p:cNvPr name="Freeform 89" id="89"/>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541393" y="6563526"/>
            <a:ext cx="4838298" cy="2999891"/>
            <a:chOff x="0" y="0"/>
            <a:chExt cx="6451064" cy="3999855"/>
          </a:xfrm>
        </p:grpSpPr>
        <p:sp>
          <p:nvSpPr>
            <p:cNvPr name="Freeform 6" id="6"/>
            <p:cNvSpPr/>
            <p:nvPr/>
          </p:nvSpPr>
          <p:spPr>
            <a:xfrm flipH="false" flipV="false" rot="0">
              <a:off x="3631889" y="1775874"/>
              <a:ext cx="1744457" cy="1744457"/>
            </a:xfrm>
            <a:custGeom>
              <a:avLst/>
              <a:gdLst/>
              <a:ahLst/>
              <a:cxnLst/>
              <a:rect r="r" b="b" t="t" l="l"/>
              <a:pathLst>
                <a:path h="1744457" w="1744457">
                  <a:moveTo>
                    <a:pt x="0" y="0"/>
                  </a:moveTo>
                  <a:lnTo>
                    <a:pt x="1744457" y="0"/>
                  </a:lnTo>
                  <a:lnTo>
                    <a:pt x="1744457" y="1744456"/>
                  </a:lnTo>
                  <a:lnTo>
                    <a:pt x="0" y="1744456"/>
                  </a:lnTo>
                  <a:lnTo>
                    <a:pt x="0" y="0"/>
                  </a:lnTo>
                  <a:close/>
                </a:path>
              </a:pathLst>
            </a:custGeom>
            <a:blipFill>
              <a:blip r:embed="rId6"/>
              <a:stretch>
                <a:fillRect l="0" t="0" r="0" b="0"/>
              </a:stretch>
            </a:blipFill>
          </p:spPr>
        </p:sp>
        <p:sp>
          <p:nvSpPr>
            <p:cNvPr name="Freeform 7" id="7"/>
            <p:cNvSpPr/>
            <p:nvPr/>
          </p:nvSpPr>
          <p:spPr>
            <a:xfrm flipH="false" flipV="false" rot="0">
              <a:off x="0" y="1296349"/>
              <a:ext cx="4127491" cy="2703507"/>
            </a:xfrm>
            <a:custGeom>
              <a:avLst/>
              <a:gdLst/>
              <a:ahLst/>
              <a:cxnLst/>
              <a:rect r="r" b="b" t="t" l="l"/>
              <a:pathLst>
                <a:path h="2703507" w="4127491">
                  <a:moveTo>
                    <a:pt x="0" y="0"/>
                  </a:moveTo>
                  <a:lnTo>
                    <a:pt x="4127491" y="0"/>
                  </a:lnTo>
                  <a:lnTo>
                    <a:pt x="4127491" y="2703506"/>
                  </a:lnTo>
                  <a:lnTo>
                    <a:pt x="0" y="27035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963847">
              <a:off x="4329316" y="415016"/>
              <a:ext cx="1919923" cy="1310347"/>
            </a:xfrm>
            <a:custGeom>
              <a:avLst/>
              <a:gdLst/>
              <a:ahLst/>
              <a:cxnLst/>
              <a:rect r="r" b="b" t="t" l="l"/>
              <a:pathLst>
                <a:path h="1310347" w="1919923">
                  <a:moveTo>
                    <a:pt x="0" y="0"/>
                  </a:moveTo>
                  <a:lnTo>
                    <a:pt x="1919923" y="0"/>
                  </a:lnTo>
                  <a:lnTo>
                    <a:pt x="1919923" y="1310347"/>
                  </a:lnTo>
                  <a:lnTo>
                    <a:pt x="0" y="13103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9" id="9"/>
          <p:cNvSpPr txBox="true"/>
          <p:nvPr/>
        </p:nvSpPr>
        <p:spPr>
          <a:xfrm rot="0">
            <a:off x="930816" y="5231700"/>
            <a:ext cx="5698367" cy="1280075"/>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Eco-Urban promenad</a:t>
            </a:r>
          </a:p>
          <a:p>
            <a:pPr algn="ctr">
              <a:lnSpc>
                <a:spcPts val="5105"/>
              </a:lnSpc>
            </a:pPr>
            <a:r>
              <a:rPr lang="en-US" sz="3403" spc="3">
                <a:solidFill>
                  <a:srgbClr val="12C91A"/>
                </a:solidFill>
                <a:latin typeface="Lazydog"/>
                <a:ea typeface="Lazydog"/>
                <a:cs typeface="Lazydog"/>
                <a:sym typeface="Lazydog"/>
              </a:rPr>
              <a:t>Resurs-kit</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365545"/>
        </p:xfrm>
        <a:graphic>
          <a:graphicData uri="http://schemas.openxmlformats.org/drawingml/2006/table">
            <a:tbl>
              <a:tblPr/>
              <a:tblGrid>
                <a:gridCol w="2749282"/>
                <a:gridCol w="1770962"/>
                <a:gridCol w="1380416"/>
                <a:gridCol w="863230"/>
              </a:tblGrid>
              <a:tr h="610368">
                <a:tc>
                  <a:txBody>
                    <a:bodyPr anchor="t" rtlCol="false"/>
                    <a:lstStyle/>
                    <a:p>
                      <a:pPr algn="ctr">
                        <a:lnSpc>
                          <a:spcPts val="1260"/>
                        </a:lnSpc>
                        <a:defRPr/>
                      </a:pPr>
                      <a:r>
                        <a:rPr lang="en-US" b="true" sz="900" spc="317">
                          <a:solidFill>
                            <a:srgbClr val="000000"/>
                          </a:solidFill>
                          <a:latin typeface="Hatton Bold"/>
                          <a:ea typeface="Hatton Bold"/>
                          <a:cs typeface="Hatton Bold"/>
                          <a:sym typeface="Hatton Bold"/>
                        </a:rPr>
                        <a:t>MÅSTE HA</a:t>
                      </a:r>
                      <a:endParaRPr lang="en-US" sz="1100"/>
                    </a:p>
                    <a:p>
                      <a:pPr algn="ctr" marL="0" indent="0" lvl="0">
                        <a:lnSpc>
                          <a:spcPts val="1260"/>
                        </a:lnSpc>
                        <a:spcBef>
                          <a:spcPct val="0"/>
                        </a:spcBef>
                      </a:pPr>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8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Naturguide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Information om trail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77">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944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969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005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253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2900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17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744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971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81980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4250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461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688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116445"/>
            <a:ext cx="4583360" cy="836864"/>
          </a:xfrm>
          <a:prstGeom prst="rect">
            <a:avLst/>
          </a:prstGeom>
        </p:spPr>
        <p:txBody>
          <a:bodyPr anchor="t" rtlCol="false" tIns="0" lIns="0" bIns="0" rIns="0">
            <a:spAutoFit/>
          </a:bodyPr>
          <a:lstStyle/>
          <a:p>
            <a:pPr algn="ctr">
              <a:lnSpc>
                <a:spcPts val="3190"/>
              </a:lnSpc>
            </a:pPr>
            <a:r>
              <a:rPr lang="en-US" b="true" sz="2900" spc="43">
                <a:solidFill>
                  <a:srgbClr val="2E59A7"/>
                </a:solidFill>
                <a:latin typeface="Hatton Bold"/>
                <a:ea typeface="Hatton Bold"/>
                <a:cs typeface="Hatton Bold"/>
                <a:sym typeface="Hatton Bold"/>
              </a:rPr>
              <a:t>Eco-Urban Promenad</a:t>
            </a:r>
          </a:p>
        </p:txBody>
      </p:sp>
      <p:sp>
        <p:nvSpPr>
          <p:cNvPr name="TextBox 22" id="22"/>
          <p:cNvSpPr txBox="true"/>
          <p:nvPr/>
        </p:nvSpPr>
        <p:spPr>
          <a:xfrm rot="0">
            <a:off x="2843398" y="795186"/>
            <a:ext cx="1873204" cy="442301"/>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Måste Ha</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56493"/>
          <a:ext cx="6763890" cy="7460795"/>
        </p:xfrm>
        <a:graphic>
          <a:graphicData uri="http://schemas.openxmlformats.org/drawingml/2006/table">
            <a:tbl>
              <a:tblPr/>
              <a:tblGrid>
                <a:gridCol w="2749282"/>
                <a:gridCol w="1770962"/>
                <a:gridCol w="1380416"/>
                <a:gridCol w="863230"/>
              </a:tblGrid>
              <a:tr h="762947">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UPGIFFT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a:lnSpc>
                          <a:spcPts val="1260"/>
                        </a:lnSpc>
                        <a:defRPr/>
                      </a:pPr>
                      <a:r>
                        <a:rPr lang="en-US" b="true" sz="900" spc="317">
                          <a:solidFill>
                            <a:srgbClr val="000000"/>
                          </a:solidFill>
                          <a:latin typeface="Hatton Bold"/>
                          <a:ea typeface="Hatton Bold"/>
                          <a:cs typeface="Hatton Bold"/>
                          <a:sym typeface="Hatton Bold"/>
                        </a:rPr>
                        <a:t>ANSVARIG PERSON</a:t>
                      </a:r>
                      <a:endParaRPr lang="en-US" sz="1100"/>
                    </a:p>
                    <a:p>
                      <a:pPr algn="ctr" marL="0" indent="0" lvl="0">
                        <a:lnSpc>
                          <a:spcPts val="1260"/>
                        </a:lnSpc>
                        <a:spcBef>
                          <a:spcPct val="0"/>
                        </a:spcBef>
                      </a:pPr>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TID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7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Identifiera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Kontakta Guide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och dela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Kolla väderprognosen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9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24408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82604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40801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92792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4506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88326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46311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598581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4227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00264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5824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019465"/>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54216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19" id="19"/>
          <p:cNvSpPr/>
          <p:nvPr/>
        </p:nvSpPr>
        <p:spPr>
          <a:xfrm flipH="false" flipV="false" rot="0">
            <a:off x="6012002" y="92132"/>
            <a:ext cx="1255659" cy="1255659"/>
          </a:xfrm>
          <a:custGeom>
            <a:avLst/>
            <a:gdLst/>
            <a:ahLst/>
            <a:cxnLst/>
            <a:rect r="r" b="b" t="t" l="l"/>
            <a:pathLst>
              <a:path h="1255659" w="1255659">
                <a:moveTo>
                  <a:pt x="0" y="0"/>
                </a:moveTo>
                <a:lnTo>
                  <a:pt x="1255659" y="0"/>
                </a:lnTo>
                <a:lnTo>
                  <a:pt x="1255659" y="1255659"/>
                </a:lnTo>
                <a:lnTo>
                  <a:pt x="0" y="1255659"/>
                </a:lnTo>
                <a:lnTo>
                  <a:pt x="0" y="0"/>
                </a:lnTo>
                <a:close/>
              </a:path>
            </a:pathLst>
          </a:custGeom>
          <a:blipFill>
            <a:blip r:embed="rId7"/>
            <a:stretch>
              <a:fillRect l="0" t="0" r="0" b="0"/>
            </a:stretch>
          </a:blipFill>
        </p:spPr>
      </p:sp>
      <p:sp>
        <p:nvSpPr>
          <p:cNvPr name="TextBox 20" id="20"/>
          <p:cNvSpPr txBox="true"/>
          <p:nvPr/>
        </p:nvSpPr>
        <p:spPr>
          <a:xfrm rot="0">
            <a:off x="1470984" y="129169"/>
            <a:ext cx="4829465" cy="1304727"/>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Eco-Urban</a:t>
            </a:r>
          </a:p>
          <a:p>
            <a:pPr algn="ctr">
              <a:lnSpc>
                <a:spcPts val="3300"/>
              </a:lnSpc>
            </a:pPr>
            <a:r>
              <a:rPr lang="en-US" b="true" sz="3000" spc="44">
                <a:solidFill>
                  <a:srgbClr val="2E59A7"/>
                </a:solidFill>
                <a:latin typeface="Hatton Semi-Bold"/>
                <a:ea typeface="Hatton Semi-Bold"/>
                <a:cs typeface="Hatton Semi-Bold"/>
                <a:sym typeface="Hatton Semi-Bold"/>
              </a:rPr>
              <a:t> Promenad</a:t>
            </a:r>
          </a:p>
          <a:p>
            <a:pPr algn="ctr">
              <a:lnSpc>
                <a:spcPts val="3300"/>
              </a:lnSpc>
            </a:pPr>
          </a:p>
        </p:txBody>
      </p:sp>
      <p:sp>
        <p:nvSpPr>
          <p:cNvPr name="TextBox 21" id="21"/>
          <p:cNvSpPr txBox="true"/>
          <p:nvPr/>
        </p:nvSpPr>
        <p:spPr>
          <a:xfrm rot="0">
            <a:off x="2843398" y="944862"/>
            <a:ext cx="1873204" cy="903638"/>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Att Göra</a:t>
            </a:r>
          </a:p>
          <a:p>
            <a:pPr algn="ctr">
              <a:lnSpc>
                <a:spcPts val="3674"/>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113"/>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375000" y="955820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71638" y="2474984"/>
          <a:ext cx="6454346" cy="3834355"/>
        </p:xfrm>
        <a:graphic>
          <a:graphicData uri="http://schemas.openxmlformats.org/drawingml/2006/table">
            <a:tbl>
              <a:tblPr/>
              <a:tblGrid>
                <a:gridCol w="1649003"/>
                <a:gridCol w="1415605"/>
                <a:gridCol w="982983"/>
                <a:gridCol w="2406755"/>
              </a:tblGrid>
              <a:tr h="560655">
                <a:tc>
                  <a:txBody>
                    <a:bodyPr anchor="t" rtlCol="false"/>
                    <a:lstStyle/>
                    <a:p>
                      <a:pPr algn="ctr" marL="0" indent="0" lvl="0">
                        <a:lnSpc>
                          <a:spcPts val="2101"/>
                        </a:lnSpc>
                        <a:spcBef>
                          <a:spcPct val="0"/>
                        </a:spcBef>
                        <a:defRPr/>
                      </a:pPr>
                      <a:r>
                        <a:rPr lang="en-US" b="true" sz="1500" strike="noStrike" u="none">
                          <a:solidFill>
                            <a:srgbClr val="000000"/>
                          </a:solidFill>
                          <a:latin typeface="IBM Plex Sans Bold"/>
                          <a:ea typeface="IBM Plex Sans Bold"/>
                          <a:cs typeface="IBM Plex Sans Bold"/>
                          <a:sym typeface="IBM Plex Sans Bold"/>
                        </a:rPr>
                        <a:t>Namn</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marL="0" indent="0" lvl="0">
                        <a:lnSpc>
                          <a:spcPts val="2101"/>
                        </a:lnSpc>
                        <a:spcBef>
                          <a:spcPct val="0"/>
                        </a:spcBef>
                        <a:defRPr/>
                      </a:pPr>
                      <a:r>
                        <a:rPr lang="en-US" b="true" sz="1500" strike="noStrike" u="none">
                          <a:solidFill>
                            <a:srgbClr val="000000"/>
                          </a:solidFill>
                          <a:latin typeface="IBM Plex Sans Bold"/>
                          <a:ea typeface="IBM Plex Sans Bold"/>
                          <a:cs typeface="IBM Plex Sans Bold"/>
                          <a:sym typeface="IBM Plex Sans Bold"/>
                        </a:rPr>
                        <a:t>Kontakta  </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just" marL="0" indent="0" lvl="0">
                        <a:lnSpc>
                          <a:spcPts val="981"/>
                        </a:lnSpc>
                        <a:spcBef>
                          <a:spcPct val="0"/>
                        </a:spcBef>
                        <a:defRPr/>
                      </a:pPr>
                      <a:r>
                        <a:rPr lang="en-US" b="true" sz="700" strike="noStrike" u="none">
                          <a:solidFill>
                            <a:srgbClr val="000000"/>
                          </a:solidFill>
                          <a:latin typeface="IBM Plex Sans Bold"/>
                          <a:ea typeface="IBM Plex Sans Bold"/>
                          <a:cs typeface="IBM Plex Sans Bold"/>
                          <a:sym typeface="IBM Plex Sans Bold"/>
                        </a:rPr>
                        <a:t>Jag samtycker till att mitt foto, videomaterial eller ljud tas för användning i marknadsföring, publikationer och på sociala medier i samband med detta evenemang</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marL="0" indent="0" lvl="0">
                        <a:lnSpc>
                          <a:spcPts val="1821"/>
                        </a:lnSpc>
                        <a:spcBef>
                          <a:spcPct val="0"/>
                        </a:spcBef>
                        <a:defRPr/>
                      </a:pPr>
                      <a:r>
                        <a:rPr lang="en-US" b="true" sz="1300" strike="noStrike" u="none">
                          <a:solidFill>
                            <a:srgbClr val="000000"/>
                          </a:solidFill>
                          <a:latin typeface="IBM Plex Sans Bold"/>
                          <a:ea typeface="IBM Plex Sans Bold"/>
                          <a:cs typeface="IBM Plex Sans Bold"/>
                          <a:sym typeface="IBM Plex Sans Bold"/>
                        </a:rPr>
                        <a:t>Signatur  </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127">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30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63495">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bl>
          </a:graphicData>
        </a:graphic>
      </p:graphicFrame>
      <p:grpSp>
        <p:nvGrpSpPr>
          <p:cNvPr name="Group 5" id="5"/>
          <p:cNvGrpSpPr/>
          <p:nvPr/>
        </p:nvGrpSpPr>
        <p:grpSpPr>
          <a:xfrm rot="0">
            <a:off x="2231394" y="4680377"/>
            <a:ext cx="4799914" cy="303625"/>
            <a:chOff x="0" y="0"/>
            <a:chExt cx="6399885" cy="404833"/>
          </a:xfrm>
        </p:grpSpPr>
        <p:sp>
          <p:nvSpPr>
            <p:cNvPr name="Freeform 6" id="6"/>
            <p:cNvSpPr/>
            <p:nvPr/>
          </p:nvSpPr>
          <p:spPr>
            <a:xfrm flipH="false" flipV="false" rot="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0">
              <a:off x="1094255"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0">
              <a:off x="1638788"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0">
              <a:off x="54972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0">
              <a:off x="2183321"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0">
              <a:off x="2727854"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0">
              <a:off x="381692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0">
              <a:off x="4361453"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0">
              <a:off x="3272387"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0">
              <a:off x="4905986"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0">
              <a:off x="5450519"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599505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grpSp>
      <p:sp>
        <p:nvSpPr>
          <p:cNvPr name="Freeform 18" id="18"/>
          <p:cNvSpPr/>
          <p:nvPr/>
        </p:nvSpPr>
        <p:spPr>
          <a:xfrm flipH="false" flipV="false" rot="-5400000">
            <a:off x="202476" y="8392971"/>
            <a:ext cx="723664" cy="723664"/>
          </a:xfrm>
          <a:custGeom>
            <a:avLst/>
            <a:gdLst/>
            <a:ahLst/>
            <a:cxnLst/>
            <a:rect r="r" b="b" t="t" l="l"/>
            <a:pathLst>
              <a:path h="723664" w="723664">
                <a:moveTo>
                  <a:pt x="0" y="0"/>
                </a:moveTo>
                <a:lnTo>
                  <a:pt x="723665" y="0"/>
                </a:lnTo>
                <a:lnTo>
                  <a:pt x="723665" y="723665"/>
                </a:lnTo>
                <a:lnTo>
                  <a:pt x="0" y="723665"/>
                </a:lnTo>
                <a:lnTo>
                  <a:pt x="0" y="0"/>
                </a:lnTo>
                <a:close/>
              </a:path>
            </a:pathLst>
          </a:custGeom>
          <a:blipFill>
            <a:blip r:embed="rId7"/>
            <a:stretch>
              <a:fillRect l="0" t="0" r="0" b="0"/>
            </a:stretch>
          </a:blipFill>
        </p:spPr>
      </p:sp>
      <p:sp>
        <p:nvSpPr>
          <p:cNvPr name="Freeform 19" id="19"/>
          <p:cNvSpPr/>
          <p:nvPr/>
        </p:nvSpPr>
        <p:spPr>
          <a:xfrm flipH="false" flipV="false" rot="-5400000">
            <a:off x="179687" y="7770277"/>
            <a:ext cx="769242" cy="769242"/>
          </a:xfrm>
          <a:custGeom>
            <a:avLst/>
            <a:gdLst/>
            <a:ahLst/>
            <a:cxnLst/>
            <a:rect r="r" b="b" t="t" l="l"/>
            <a:pathLst>
              <a:path h="769242" w="769242">
                <a:moveTo>
                  <a:pt x="0" y="0"/>
                </a:moveTo>
                <a:lnTo>
                  <a:pt x="769242" y="0"/>
                </a:lnTo>
                <a:lnTo>
                  <a:pt x="769242" y="769242"/>
                </a:lnTo>
                <a:lnTo>
                  <a:pt x="0" y="769242"/>
                </a:lnTo>
                <a:lnTo>
                  <a:pt x="0" y="0"/>
                </a:lnTo>
                <a:close/>
              </a:path>
            </a:pathLst>
          </a:custGeom>
          <a:blipFill>
            <a:blip r:embed="rId8"/>
            <a:stretch>
              <a:fillRect l="0" t="0" r="0" b="0"/>
            </a:stretch>
          </a:blipFill>
        </p:spPr>
      </p:sp>
      <p:sp>
        <p:nvSpPr>
          <p:cNvPr name="Freeform 20" id="20"/>
          <p:cNvSpPr/>
          <p:nvPr/>
        </p:nvSpPr>
        <p:spPr>
          <a:xfrm flipH="false" flipV="false" rot="-5400000">
            <a:off x="218364" y="2698969"/>
            <a:ext cx="691890" cy="691890"/>
          </a:xfrm>
          <a:custGeom>
            <a:avLst/>
            <a:gdLst/>
            <a:ahLst/>
            <a:cxnLst/>
            <a:rect r="r" b="b" t="t" l="l"/>
            <a:pathLst>
              <a:path h="691890" w="691890">
                <a:moveTo>
                  <a:pt x="0" y="0"/>
                </a:moveTo>
                <a:lnTo>
                  <a:pt x="691889" y="0"/>
                </a:lnTo>
                <a:lnTo>
                  <a:pt x="691889" y="691890"/>
                </a:lnTo>
                <a:lnTo>
                  <a:pt x="0" y="691890"/>
                </a:lnTo>
                <a:lnTo>
                  <a:pt x="0" y="0"/>
                </a:lnTo>
                <a:close/>
              </a:path>
            </a:pathLst>
          </a:custGeom>
          <a:blipFill>
            <a:blip r:embed="rId9"/>
            <a:stretch>
              <a:fillRect l="0" t="0" r="0" b="0"/>
            </a:stretch>
          </a:blipFill>
        </p:spPr>
      </p:sp>
      <p:sp>
        <p:nvSpPr>
          <p:cNvPr name="Freeform 21" id="21"/>
          <p:cNvSpPr/>
          <p:nvPr/>
        </p:nvSpPr>
        <p:spPr>
          <a:xfrm flipH="false" flipV="false" rot="-5400000">
            <a:off x="118327" y="2056562"/>
            <a:ext cx="791926" cy="791926"/>
          </a:xfrm>
          <a:custGeom>
            <a:avLst/>
            <a:gdLst/>
            <a:ahLst/>
            <a:cxnLst/>
            <a:rect r="r" b="b" t="t" l="l"/>
            <a:pathLst>
              <a:path h="791926" w="791926">
                <a:moveTo>
                  <a:pt x="0" y="0"/>
                </a:moveTo>
                <a:lnTo>
                  <a:pt x="791926" y="0"/>
                </a:lnTo>
                <a:lnTo>
                  <a:pt x="791926" y="791926"/>
                </a:lnTo>
                <a:lnTo>
                  <a:pt x="0" y="791926"/>
                </a:lnTo>
                <a:lnTo>
                  <a:pt x="0" y="0"/>
                </a:lnTo>
                <a:close/>
              </a:path>
            </a:pathLst>
          </a:custGeom>
          <a:blipFill>
            <a:blip r:embed="rId10"/>
            <a:stretch>
              <a:fillRect l="0" t="0" r="0" b="0"/>
            </a:stretch>
          </a:blipFill>
        </p:spPr>
      </p:sp>
      <p:sp>
        <p:nvSpPr>
          <p:cNvPr name="TextBox 22" id="22"/>
          <p:cNvSpPr txBox="true"/>
          <p:nvPr/>
        </p:nvSpPr>
        <p:spPr>
          <a:xfrm rot="-5400000">
            <a:off x="317067" y="5254513"/>
            <a:ext cx="1346359" cy="198087"/>
          </a:xfrm>
          <a:prstGeom prst="rect">
            <a:avLst/>
          </a:prstGeom>
        </p:spPr>
        <p:txBody>
          <a:bodyPr anchor="t" rtlCol="false" tIns="0" lIns="0" bIns="0" rIns="0">
            <a:spAutoFit/>
          </a:bodyPr>
          <a:lstStyle/>
          <a:p>
            <a:pPr algn="ctr" marL="0" indent="0" lvl="0">
              <a:lnSpc>
                <a:spcPts val="1679"/>
              </a:lnSpc>
              <a:spcBef>
                <a:spcPct val="0"/>
              </a:spcBef>
            </a:pPr>
            <a:r>
              <a:rPr lang="en-US" sz="1200" spc="-4">
                <a:solidFill>
                  <a:srgbClr val="000000"/>
                </a:solidFill>
                <a:latin typeface="IBM Plex Sans"/>
                <a:ea typeface="IBM Plex Sans"/>
                <a:cs typeface="IBM Plex Sans"/>
                <a:sym typeface="IBM Plex Sans"/>
              </a:rPr>
              <a:t>Mötesplats: </a:t>
            </a:r>
          </a:p>
        </p:txBody>
      </p:sp>
      <p:sp>
        <p:nvSpPr>
          <p:cNvPr name="TextBox 23" id="23"/>
          <p:cNvSpPr txBox="true"/>
          <p:nvPr/>
        </p:nvSpPr>
        <p:spPr>
          <a:xfrm rot="-5400000">
            <a:off x="317067" y="2054632"/>
            <a:ext cx="1346359" cy="198087"/>
          </a:xfrm>
          <a:prstGeom prst="rect">
            <a:avLst/>
          </a:prstGeom>
        </p:spPr>
        <p:txBody>
          <a:bodyPr anchor="t" rtlCol="false" tIns="0" lIns="0" bIns="0" rIns="0">
            <a:spAutoFit/>
          </a:bodyPr>
          <a:lstStyle/>
          <a:p>
            <a:pPr algn="ctr" marL="0" indent="0" lvl="0">
              <a:lnSpc>
                <a:spcPts val="1679"/>
              </a:lnSpc>
              <a:spcBef>
                <a:spcPct val="0"/>
              </a:spcBef>
            </a:pPr>
            <a:r>
              <a:rPr lang="en-US" sz="1200" spc="-4">
                <a:solidFill>
                  <a:srgbClr val="000000"/>
                </a:solidFill>
                <a:latin typeface="IBM Plex Sans"/>
                <a:ea typeface="IBM Plex Sans"/>
                <a:cs typeface="IBM Plex Sans"/>
                <a:sym typeface="IBM Plex Sans"/>
              </a:rPr>
              <a:t>Datum: </a:t>
            </a:r>
          </a:p>
        </p:txBody>
      </p:sp>
      <p:sp>
        <p:nvSpPr>
          <p:cNvPr name="TextBox 24" id="24"/>
          <p:cNvSpPr txBox="true"/>
          <p:nvPr/>
        </p:nvSpPr>
        <p:spPr>
          <a:xfrm rot="-5400000">
            <a:off x="-1677106" y="5387400"/>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Semi-Bold"/>
                <a:ea typeface="Hatton Semi-Bold"/>
                <a:cs typeface="Hatton Semi-Bold"/>
                <a:sym typeface="Hatton Semi-Bold"/>
              </a:rPr>
              <a:t>Anmälningsblankett</a:t>
            </a:r>
          </a:p>
        </p:txBody>
      </p:sp>
      <p:sp>
        <p:nvSpPr>
          <p:cNvPr name="TextBox 25" id="25"/>
          <p:cNvSpPr txBox="true"/>
          <p:nvPr/>
        </p:nvSpPr>
        <p:spPr>
          <a:xfrm rot="-5400000">
            <a:off x="317067" y="8886695"/>
            <a:ext cx="1346359" cy="198087"/>
          </a:xfrm>
          <a:prstGeom prst="rect">
            <a:avLst/>
          </a:prstGeom>
        </p:spPr>
        <p:txBody>
          <a:bodyPr anchor="t" rtlCol="false" tIns="0" lIns="0" bIns="0" rIns="0">
            <a:spAutoFit/>
          </a:bodyPr>
          <a:lstStyle/>
          <a:p>
            <a:pPr algn="ctr" marL="0" indent="0" lvl="0">
              <a:lnSpc>
                <a:spcPts val="1679"/>
              </a:lnSpc>
              <a:spcBef>
                <a:spcPct val="0"/>
              </a:spcBef>
            </a:pPr>
            <a:r>
              <a:rPr lang="en-US" sz="1200" spc="-4">
                <a:solidFill>
                  <a:srgbClr val="000000"/>
                </a:solidFill>
                <a:latin typeface="IBM Plex Sans"/>
                <a:ea typeface="IBM Plex Sans"/>
                <a:cs typeface="IBM Plex Sans"/>
                <a:sym typeface="IBM Plex Sans"/>
              </a:rPr>
              <a:t>Grön temadag:</a:t>
            </a:r>
          </a:p>
        </p:txBody>
      </p:sp>
      <p:sp>
        <p:nvSpPr>
          <p:cNvPr name="Freeform 26" id="26"/>
          <p:cNvSpPr/>
          <p:nvPr/>
        </p:nvSpPr>
        <p:spPr>
          <a:xfrm flipH="false" flipV="false" rot="-5400000">
            <a:off x="-223388" y="993274"/>
            <a:ext cx="1543618" cy="344098"/>
          </a:xfrm>
          <a:custGeom>
            <a:avLst/>
            <a:gdLst/>
            <a:ahLst/>
            <a:cxnLst/>
            <a:rect r="r" b="b" t="t" l="l"/>
            <a:pathLst>
              <a:path h="344098" w="1543618">
                <a:moveTo>
                  <a:pt x="0" y="0"/>
                </a:moveTo>
                <a:lnTo>
                  <a:pt x="1543618" y="0"/>
                </a:lnTo>
                <a:lnTo>
                  <a:pt x="1543618" y="344098"/>
                </a:lnTo>
                <a:lnTo>
                  <a:pt x="0" y="344098"/>
                </a:lnTo>
                <a:lnTo>
                  <a:pt x="0" y="0"/>
                </a:lnTo>
                <a:close/>
              </a:path>
            </a:pathLst>
          </a:custGeom>
          <a:blipFill>
            <a:blip r:embed="rId11"/>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122808" y="4937924"/>
            <a:ext cx="7802137" cy="5754076"/>
          </a:xfrm>
          <a:custGeom>
            <a:avLst/>
            <a:gdLst/>
            <a:ahLst/>
            <a:cxnLst/>
            <a:rect r="r" b="b" t="t" l="l"/>
            <a:pathLst>
              <a:path h="5754076" w="7802137">
                <a:moveTo>
                  <a:pt x="0" y="0"/>
                </a:moveTo>
                <a:lnTo>
                  <a:pt x="7802137" y="0"/>
                </a:lnTo>
                <a:lnTo>
                  <a:pt x="7802137" y="5754076"/>
                </a:lnTo>
                <a:lnTo>
                  <a:pt x="0" y="57540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789606">
            <a:off x="5926172" y="79619"/>
            <a:ext cx="649722" cy="1181312"/>
          </a:xfrm>
          <a:custGeom>
            <a:avLst/>
            <a:gdLst/>
            <a:ahLst/>
            <a:cxnLst/>
            <a:rect r="r" b="b" t="t" l="l"/>
            <a:pathLst>
              <a:path h="1181312" w="649722">
                <a:moveTo>
                  <a:pt x="0" y="0"/>
                </a:moveTo>
                <a:lnTo>
                  <a:pt x="649722" y="0"/>
                </a:lnTo>
                <a:lnTo>
                  <a:pt x="649722" y="1181312"/>
                </a:lnTo>
                <a:lnTo>
                  <a:pt x="0" y="11813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106856">
            <a:off x="6327613" y="9510919"/>
            <a:ext cx="1745291" cy="1531493"/>
          </a:xfrm>
          <a:custGeom>
            <a:avLst/>
            <a:gdLst/>
            <a:ahLst/>
            <a:cxnLst/>
            <a:rect r="r" b="b" t="t" l="l"/>
            <a:pathLst>
              <a:path h="1531493" w="1745291">
                <a:moveTo>
                  <a:pt x="0" y="0"/>
                </a:moveTo>
                <a:lnTo>
                  <a:pt x="1745292" y="0"/>
                </a:lnTo>
                <a:lnTo>
                  <a:pt x="1745292" y="1531493"/>
                </a:lnTo>
                <a:lnTo>
                  <a:pt x="0" y="153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676199" y="9620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9"/>
            <a:stretch>
              <a:fillRect l="0" t="0" r="0" b="0"/>
            </a:stretch>
          </a:blipFill>
        </p:spPr>
      </p:sp>
      <p:sp>
        <p:nvSpPr>
          <p:cNvPr name="TextBox 7" id="7"/>
          <p:cNvSpPr txBox="true"/>
          <p:nvPr/>
        </p:nvSpPr>
        <p:spPr>
          <a:xfrm rot="0">
            <a:off x="919801" y="763560"/>
            <a:ext cx="5720398" cy="2043424"/>
          </a:xfrm>
          <a:prstGeom prst="rect">
            <a:avLst/>
          </a:prstGeom>
        </p:spPr>
        <p:txBody>
          <a:bodyPr anchor="t" rtlCol="false" tIns="0" lIns="0" bIns="0" rIns="0">
            <a:spAutoFit/>
          </a:bodyPr>
          <a:lstStyle/>
          <a:p>
            <a:pPr algn="ctr" marL="0" indent="0" lvl="0">
              <a:lnSpc>
                <a:spcPts val="7447"/>
              </a:lnSpc>
            </a:pPr>
            <a:r>
              <a:rPr lang="en-US" sz="10201">
                <a:solidFill>
                  <a:srgbClr val="561EBF"/>
                </a:solidFill>
                <a:latin typeface="Maely"/>
                <a:ea typeface="Maely"/>
                <a:cs typeface="Maely"/>
                <a:sym typeface="Maely"/>
              </a:rPr>
              <a:t>Eco-Urban Walk</a:t>
            </a:r>
          </a:p>
        </p:txBody>
      </p:sp>
      <p:sp>
        <p:nvSpPr>
          <p:cNvPr name="Freeform 8" id="8"/>
          <p:cNvSpPr/>
          <p:nvPr/>
        </p:nvSpPr>
        <p:spPr>
          <a:xfrm flipH="false" flipV="false" rot="-1527462">
            <a:off x="1962177" y="1648268"/>
            <a:ext cx="635618" cy="497371"/>
          </a:xfrm>
          <a:custGeom>
            <a:avLst/>
            <a:gdLst/>
            <a:ahLst/>
            <a:cxnLst/>
            <a:rect r="r" b="b" t="t" l="l"/>
            <a:pathLst>
              <a:path h="497371" w="635618">
                <a:moveTo>
                  <a:pt x="0" y="0"/>
                </a:moveTo>
                <a:lnTo>
                  <a:pt x="635619" y="0"/>
                </a:lnTo>
                <a:lnTo>
                  <a:pt x="635619" y="497372"/>
                </a:lnTo>
                <a:lnTo>
                  <a:pt x="0" y="497372"/>
                </a:lnTo>
                <a:lnTo>
                  <a:pt x="0" y="0"/>
                </a:lnTo>
                <a:close/>
              </a:path>
            </a:pathLst>
          </a:custGeom>
          <a:blipFill>
            <a:blip r:embed="rId10"/>
            <a:stretch>
              <a:fillRect l="0" t="0" r="0" b="0"/>
            </a:stretch>
          </a:blipFill>
        </p:spPr>
      </p:sp>
      <p:sp>
        <p:nvSpPr>
          <p:cNvPr name="Freeform 9" id="9"/>
          <p:cNvSpPr/>
          <p:nvPr/>
        </p:nvSpPr>
        <p:spPr>
          <a:xfrm flipH="false" flipV="false" rot="0">
            <a:off x="3778261" y="7814962"/>
            <a:ext cx="556064" cy="459448"/>
          </a:xfrm>
          <a:custGeom>
            <a:avLst/>
            <a:gdLst/>
            <a:ahLst/>
            <a:cxnLst/>
            <a:rect r="r" b="b" t="t" l="l"/>
            <a:pathLst>
              <a:path h="459448" w="556064">
                <a:moveTo>
                  <a:pt x="0" y="0"/>
                </a:moveTo>
                <a:lnTo>
                  <a:pt x="556064" y="0"/>
                </a:lnTo>
                <a:lnTo>
                  <a:pt x="556064" y="459448"/>
                </a:lnTo>
                <a:lnTo>
                  <a:pt x="0" y="459448"/>
                </a:lnTo>
                <a:lnTo>
                  <a:pt x="0" y="0"/>
                </a:lnTo>
                <a:close/>
              </a:path>
            </a:pathLst>
          </a:custGeom>
          <a:blipFill>
            <a:blip r:embed="rId11"/>
            <a:stretch>
              <a:fillRect l="0" t="0" r="0" b="0"/>
            </a:stretch>
          </a:blipFill>
        </p:spPr>
      </p:sp>
      <p:sp>
        <p:nvSpPr>
          <p:cNvPr name="Freeform 10" id="10"/>
          <p:cNvSpPr/>
          <p:nvPr/>
        </p:nvSpPr>
        <p:spPr>
          <a:xfrm flipH="true" flipV="false" rot="0">
            <a:off x="265835" y="9560481"/>
            <a:ext cx="370057" cy="375519"/>
          </a:xfrm>
          <a:custGeom>
            <a:avLst/>
            <a:gdLst/>
            <a:ahLst/>
            <a:cxnLst/>
            <a:rect r="r" b="b" t="t" l="l"/>
            <a:pathLst>
              <a:path h="375519" w="370057">
                <a:moveTo>
                  <a:pt x="370057" y="0"/>
                </a:moveTo>
                <a:lnTo>
                  <a:pt x="0" y="0"/>
                </a:lnTo>
                <a:lnTo>
                  <a:pt x="0" y="375519"/>
                </a:lnTo>
                <a:lnTo>
                  <a:pt x="370057" y="375519"/>
                </a:lnTo>
                <a:lnTo>
                  <a:pt x="37005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3197642" y="9313476"/>
            <a:ext cx="1413636" cy="565454"/>
          </a:xfrm>
          <a:custGeom>
            <a:avLst/>
            <a:gdLst/>
            <a:ahLst/>
            <a:cxnLst/>
            <a:rect r="r" b="b" t="t" l="l"/>
            <a:pathLst>
              <a:path h="565454" w="1413636">
                <a:moveTo>
                  <a:pt x="0" y="0"/>
                </a:moveTo>
                <a:lnTo>
                  <a:pt x="1413636" y="0"/>
                </a:lnTo>
                <a:lnTo>
                  <a:pt x="1413636" y="565454"/>
                </a:lnTo>
                <a:lnTo>
                  <a:pt x="0" y="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289276" y="8360190"/>
            <a:ext cx="1300080" cy="1827880"/>
          </a:xfrm>
          <a:custGeom>
            <a:avLst/>
            <a:gdLst/>
            <a:ahLst/>
            <a:cxnLst/>
            <a:rect r="r" b="b" t="t" l="l"/>
            <a:pathLst>
              <a:path h="1827880" w="1300080">
                <a:moveTo>
                  <a:pt x="0" y="0"/>
                </a:moveTo>
                <a:lnTo>
                  <a:pt x="1300079" y="0"/>
                </a:lnTo>
                <a:lnTo>
                  <a:pt x="1300079" y="1827880"/>
                </a:lnTo>
                <a:lnTo>
                  <a:pt x="0" y="18278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2606040" y="5201521"/>
            <a:ext cx="2589063" cy="317983"/>
          </a:xfrm>
          <a:prstGeom prst="rect">
            <a:avLst/>
          </a:prstGeom>
        </p:spPr>
        <p:txBody>
          <a:bodyPr anchor="t" rtlCol="false" tIns="0" lIns="0" bIns="0" rIns="0">
            <a:spAutoFit/>
          </a:bodyPr>
          <a:lstStyle/>
          <a:p>
            <a:pPr algn="ctr" marL="0" indent="0" lvl="0">
              <a:lnSpc>
                <a:spcPts val="2391"/>
              </a:lnSpc>
            </a:pPr>
            <a:r>
              <a:rPr lang="en-US" sz="2391">
                <a:solidFill>
                  <a:srgbClr val="0E57BF"/>
                </a:solidFill>
                <a:latin typeface="Lazydog"/>
                <a:ea typeface="Lazydog"/>
                <a:cs typeface="Lazydog"/>
                <a:sym typeface="Lazydog"/>
              </a:rPr>
              <a:t>[DATUM]</a:t>
            </a:r>
          </a:p>
        </p:txBody>
      </p:sp>
      <p:grpSp>
        <p:nvGrpSpPr>
          <p:cNvPr name="Group 14" id="14"/>
          <p:cNvGrpSpPr/>
          <p:nvPr/>
        </p:nvGrpSpPr>
        <p:grpSpPr>
          <a:xfrm rot="0">
            <a:off x="2389678" y="5634990"/>
            <a:ext cx="1666614" cy="644632"/>
            <a:chOff x="0" y="0"/>
            <a:chExt cx="1998980" cy="773189"/>
          </a:xfrm>
        </p:grpSpPr>
        <p:sp>
          <p:nvSpPr>
            <p:cNvPr name="Freeform 15" id="15"/>
            <p:cNvSpPr/>
            <p:nvPr/>
          </p:nvSpPr>
          <p:spPr>
            <a:xfrm flipH="false" flipV="false" rot="0">
              <a:off x="48260" y="48715"/>
              <a:ext cx="1899920" cy="687001"/>
            </a:xfrm>
            <a:custGeom>
              <a:avLst/>
              <a:gdLst/>
              <a:ahLst/>
              <a:cxnLst/>
              <a:rect r="r" b="b" t="t" l="l"/>
              <a:pathLst>
                <a:path h="687001" w="1899920">
                  <a:moveTo>
                    <a:pt x="316230" y="26231"/>
                  </a:moveTo>
                  <a:cubicBezTo>
                    <a:pt x="1614170" y="4996"/>
                    <a:pt x="1631950" y="7494"/>
                    <a:pt x="1666240" y="18736"/>
                  </a:cubicBezTo>
                  <a:cubicBezTo>
                    <a:pt x="1700530" y="29978"/>
                    <a:pt x="1734820" y="48714"/>
                    <a:pt x="1764030" y="69949"/>
                  </a:cubicBezTo>
                  <a:cubicBezTo>
                    <a:pt x="1793240" y="91183"/>
                    <a:pt x="1819910" y="119913"/>
                    <a:pt x="1840230" y="148642"/>
                  </a:cubicBezTo>
                  <a:cubicBezTo>
                    <a:pt x="1860550" y="178620"/>
                    <a:pt x="1877060" y="213595"/>
                    <a:pt x="1885950" y="247320"/>
                  </a:cubicBezTo>
                  <a:cubicBezTo>
                    <a:pt x="1896110" y="282295"/>
                    <a:pt x="1899920" y="319767"/>
                    <a:pt x="1898650" y="355991"/>
                  </a:cubicBezTo>
                  <a:cubicBezTo>
                    <a:pt x="1896110" y="390966"/>
                    <a:pt x="1888490" y="428439"/>
                    <a:pt x="1874520" y="462164"/>
                  </a:cubicBezTo>
                  <a:cubicBezTo>
                    <a:pt x="1861820" y="495890"/>
                    <a:pt x="1841500" y="528366"/>
                    <a:pt x="1817370" y="555846"/>
                  </a:cubicBezTo>
                  <a:cubicBezTo>
                    <a:pt x="1794510" y="582077"/>
                    <a:pt x="1764030" y="607059"/>
                    <a:pt x="1733550" y="625795"/>
                  </a:cubicBezTo>
                  <a:cubicBezTo>
                    <a:pt x="1701800" y="644532"/>
                    <a:pt x="1666240" y="658272"/>
                    <a:pt x="1630680" y="665766"/>
                  </a:cubicBezTo>
                  <a:cubicBezTo>
                    <a:pt x="1595120" y="673261"/>
                    <a:pt x="1557020" y="675759"/>
                    <a:pt x="1520190" y="672012"/>
                  </a:cubicBezTo>
                  <a:cubicBezTo>
                    <a:pt x="1484630" y="668264"/>
                    <a:pt x="1446530" y="658272"/>
                    <a:pt x="1413510" y="643283"/>
                  </a:cubicBezTo>
                  <a:cubicBezTo>
                    <a:pt x="1380490" y="627044"/>
                    <a:pt x="1348740" y="605810"/>
                    <a:pt x="1322070" y="582077"/>
                  </a:cubicBezTo>
                  <a:cubicBezTo>
                    <a:pt x="1295400" y="557095"/>
                    <a:pt x="1272540" y="527117"/>
                    <a:pt x="1254760" y="494640"/>
                  </a:cubicBezTo>
                  <a:cubicBezTo>
                    <a:pt x="1238250" y="463413"/>
                    <a:pt x="1225550" y="427189"/>
                    <a:pt x="1220470" y="392215"/>
                  </a:cubicBezTo>
                  <a:cubicBezTo>
                    <a:pt x="1214120" y="357240"/>
                    <a:pt x="1214120" y="318518"/>
                    <a:pt x="1220470" y="283544"/>
                  </a:cubicBezTo>
                  <a:cubicBezTo>
                    <a:pt x="1225550" y="247320"/>
                    <a:pt x="1238250" y="211096"/>
                    <a:pt x="1254760" y="179869"/>
                  </a:cubicBezTo>
                  <a:cubicBezTo>
                    <a:pt x="1272540" y="148642"/>
                    <a:pt x="1295400" y="118663"/>
                    <a:pt x="1322070" y="93682"/>
                  </a:cubicBezTo>
                  <a:cubicBezTo>
                    <a:pt x="1348740" y="68700"/>
                    <a:pt x="1380490" y="47465"/>
                    <a:pt x="1413510" y="32476"/>
                  </a:cubicBezTo>
                  <a:cubicBezTo>
                    <a:pt x="1446530" y="17487"/>
                    <a:pt x="1484630" y="7494"/>
                    <a:pt x="1520190" y="3747"/>
                  </a:cubicBezTo>
                  <a:cubicBezTo>
                    <a:pt x="1557020" y="0"/>
                    <a:pt x="1595120" y="1249"/>
                    <a:pt x="1630680" y="8743"/>
                  </a:cubicBezTo>
                  <a:cubicBezTo>
                    <a:pt x="1666240" y="17487"/>
                    <a:pt x="1701800" y="31227"/>
                    <a:pt x="1733550" y="49963"/>
                  </a:cubicBezTo>
                  <a:cubicBezTo>
                    <a:pt x="1764030" y="67451"/>
                    <a:pt x="1794510" y="92433"/>
                    <a:pt x="1817370" y="119913"/>
                  </a:cubicBezTo>
                  <a:cubicBezTo>
                    <a:pt x="1841500" y="147393"/>
                    <a:pt x="1861820" y="179869"/>
                    <a:pt x="1874520" y="213595"/>
                  </a:cubicBezTo>
                  <a:cubicBezTo>
                    <a:pt x="1888490" y="246071"/>
                    <a:pt x="1896110" y="283544"/>
                    <a:pt x="1898650" y="319767"/>
                  </a:cubicBezTo>
                  <a:cubicBezTo>
                    <a:pt x="1899920" y="354742"/>
                    <a:pt x="1896110" y="393464"/>
                    <a:pt x="1885950" y="427189"/>
                  </a:cubicBezTo>
                  <a:cubicBezTo>
                    <a:pt x="1877060" y="462164"/>
                    <a:pt x="1860550" y="497139"/>
                    <a:pt x="1840230" y="525868"/>
                  </a:cubicBezTo>
                  <a:cubicBezTo>
                    <a:pt x="1819910" y="555846"/>
                    <a:pt x="1793240" y="583326"/>
                    <a:pt x="1764030" y="605810"/>
                  </a:cubicBezTo>
                  <a:cubicBezTo>
                    <a:pt x="1734820" y="627044"/>
                    <a:pt x="1700530" y="644532"/>
                    <a:pt x="1666240" y="655774"/>
                  </a:cubicBezTo>
                  <a:cubicBezTo>
                    <a:pt x="1631950" y="667015"/>
                    <a:pt x="1614170" y="669514"/>
                    <a:pt x="1557020" y="673261"/>
                  </a:cubicBezTo>
                  <a:cubicBezTo>
                    <a:pt x="1367790" y="687001"/>
                    <a:pt x="527050" y="675759"/>
                    <a:pt x="316230" y="648279"/>
                  </a:cubicBezTo>
                  <a:cubicBezTo>
                    <a:pt x="242570" y="639535"/>
                    <a:pt x="212090" y="635788"/>
                    <a:pt x="168910" y="613304"/>
                  </a:cubicBezTo>
                  <a:cubicBezTo>
                    <a:pt x="125730" y="590821"/>
                    <a:pt x="81280" y="545853"/>
                    <a:pt x="55880" y="514626"/>
                  </a:cubicBezTo>
                  <a:cubicBezTo>
                    <a:pt x="38100" y="492142"/>
                    <a:pt x="29210" y="470908"/>
                    <a:pt x="20320" y="448424"/>
                  </a:cubicBezTo>
                  <a:cubicBezTo>
                    <a:pt x="11430" y="424691"/>
                    <a:pt x="3810" y="403457"/>
                    <a:pt x="2540" y="374728"/>
                  </a:cubicBezTo>
                  <a:cubicBezTo>
                    <a:pt x="0" y="334757"/>
                    <a:pt x="2540" y="272302"/>
                    <a:pt x="20320" y="227335"/>
                  </a:cubicBezTo>
                  <a:cubicBezTo>
                    <a:pt x="38100" y="182367"/>
                    <a:pt x="69850" y="136151"/>
                    <a:pt x="106680" y="104923"/>
                  </a:cubicBezTo>
                  <a:cubicBezTo>
                    <a:pt x="143510" y="72447"/>
                    <a:pt x="200660" y="47465"/>
                    <a:pt x="240030" y="34974"/>
                  </a:cubicBezTo>
                  <a:cubicBezTo>
                    <a:pt x="267970" y="26231"/>
                    <a:pt x="316230" y="26231"/>
                    <a:pt x="316230" y="26231"/>
                  </a:cubicBezTo>
                </a:path>
              </a:pathLst>
            </a:custGeom>
            <a:solidFill>
              <a:srgbClr val="A0E0F0"/>
            </a:solidFill>
            <a:ln cap="sq">
              <a:noFill/>
              <a:prstDash val="solid"/>
              <a:miter/>
            </a:ln>
          </p:spPr>
        </p:sp>
      </p:grpSp>
      <p:sp>
        <p:nvSpPr>
          <p:cNvPr name="Freeform 16" id="16"/>
          <p:cNvSpPr/>
          <p:nvPr/>
        </p:nvSpPr>
        <p:spPr>
          <a:xfrm flipH="false" flipV="false" rot="0">
            <a:off x="316205" y="10188070"/>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18"/>
            <a:stretch>
              <a:fillRect l="0" t="0" r="0" b="0"/>
            </a:stretch>
          </a:blipFill>
        </p:spPr>
      </p:sp>
      <p:sp>
        <p:nvSpPr>
          <p:cNvPr name="TextBox 17" id="17"/>
          <p:cNvSpPr txBox="true"/>
          <p:nvPr/>
        </p:nvSpPr>
        <p:spPr>
          <a:xfrm rot="0">
            <a:off x="756000" y="2761658"/>
            <a:ext cx="6048000" cy="1724025"/>
          </a:xfrm>
          <a:prstGeom prst="rect">
            <a:avLst/>
          </a:prstGeom>
        </p:spPr>
        <p:txBody>
          <a:bodyPr anchor="t" rtlCol="false" tIns="0" lIns="0" bIns="0" rIns="0">
            <a:spAutoFit/>
          </a:bodyPr>
          <a:lstStyle/>
          <a:p>
            <a:pPr algn="ctr" marL="0" indent="0" lvl="1">
              <a:lnSpc>
                <a:spcPts val="2285"/>
              </a:lnSpc>
            </a:pPr>
            <a:r>
              <a:rPr lang="en-US" sz="1904">
                <a:solidFill>
                  <a:srgbClr val="2540A4"/>
                </a:solidFill>
                <a:latin typeface="Lazydog"/>
                <a:ea typeface="Lazydog"/>
                <a:cs typeface="Lazydog"/>
                <a:sym typeface="Lazydog"/>
              </a:rPr>
              <a:t>Vill du utforska de urbana grönområdena i vår stad?</a:t>
            </a:r>
          </a:p>
          <a:p>
            <a:pPr algn="ctr" marL="0" indent="0" lvl="1">
              <a:lnSpc>
                <a:spcPts val="2285"/>
              </a:lnSpc>
            </a:pPr>
            <a:r>
              <a:rPr lang="en-US" sz="1904">
                <a:solidFill>
                  <a:srgbClr val="2540A4"/>
                </a:solidFill>
                <a:latin typeface="Lazydog"/>
                <a:ea typeface="Lazydog"/>
                <a:cs typeface="Lazydog"/>
                <a:sym typeface="Lazydog"/>
              </a:rPr>
              <a:t>[Infoga organisationen] organiserar en eko-urban promenad för att identifiera inhemska växter och urbana livsmiljöer för fåglar och insekter i Nicosia.</a:t>
            </a:r>
          </a:p>
        </p:txBody>
      </p:sp>
      <p:sp>
        <p:nvSpPr>
          <p:cNvPr name="TextBox 18" id="18"/>
          <p:cNvSpPr txBox="true"/>
          <p:nvPr/>
        </p:nvSpPr>
        <p:spPr>
          <a:xfrm rot="0">
            <a:off x="1026289" y="4504733"/>
            <a:ext cx="5507423" cy="266732"/>
          </a:xfrm>
          <a:prstGeom prst="rect">
            <a:avLst/>
          </a:prstGeom>
        </p:spPr>
        <p:txBody>
          <a:bodyPr anchor="t" rtlCol="false" tIns="0" lIns="0" bIns="0" rIns="0">
            <a:spAutoFit/>
          </a:bodyPr>
          <a:lstStyle/>
          <a:p>
            <a:pPr algn="ctr" marL="0" indent="0" lvl="0">
              <a:lnSpc>
                <a:spcPts val="1876"/>
              </a:lnSpc>
            </a:pPr>
            <a:r>
              <a:rPr lang="en-US" sz="1876">
                <a:solidFill>
                  <a:srgbClr val="7A9F38"/>
                </a:solidFill>
                <a:latin typeface="Lazydog"/>
                <a:ea typeface="Lazydog"/>
                <a:cs typeface="Lazydog"/>
                <a:sym typeface="Lazydog"/>
              </a:rPr>
              <a:t>Så gå med oss ​​[NÄR], [VAR] </a:t>
            </a:r>
          </a:p>
        </p:txBody>
      </p:sp>
      <p:sp>
        <p:nvSpPr>
          <p:cNvPr name="TextBox 19" id="19"/>
          <p:cNvSpPr txBox="true"/>
          <p:nvPr/>
        </p:nvSpPr>
        <p:spPr>
          <a:xfrm rot="0">
            <a:off x="2606040" y="5800401"/>
            <a:ext cx="2494174" cy="351844"/>
          </a:xfrm>
          <a:prstGeom prst="rect">
            <a:avLst/>
          </a:prstGeom>
        </p:spPr>
        <p:txBody>
          <a:bodyPr anchor="t" rtlCol="false" tIns="0" lIns="0" bIns="0" rIns="0">
            <a:spAutoFit/>
          </a:bodyPr>
          <a:lstStyle/>
          <a:p>
            <a:pPr algn="ctr" marL="0" indent="0" lvl="0">
              <a:lnSpc>
                <a:spcPts val="2604"/>
              </a:lnSpc>
            </a:pPr>
            <a:r>
              <a:rPr lang="en-US" sz="2604">
                <a:solidFill>
                  <a:srgbClr val="003399"/>
                </a:solidFill>
                <a:latin typeface="Lazydog"/>
                <a:ea typeface="Lazydog"/>
                <a:cs typeface="Lazydog"/>
                <a:sym typeface="Lazydog"/>
              </a:rPr>
              <a:t>[TID]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0013">
            <a:off x="2384131" y="5856393"/>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1313587" y="4855014"/>
            <a:ext cx="4932826"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Workshop för vardagshjältar</a:t>
            </a:r>
          </a:p>
          <a:p>
            <a:pPr algn="ctr">
              <a:lnSpc>
                <a:spcPts val="5105"/>
              </a:lnSpc>
            </a:pPr>
            <a:r>
              <a:rPr lang="en-US" sz="3403" spc="3">
                <a:solidFill>
                  <a:srgbClr val="12C91A"/>
                </a:solidFill>
                <a:latin typeface="Lazydog"/>
                <a:ea typeface="Lazydog"/>
                <a:cs typeface="Lazydog"/>
                <a:sym typeface="Lazydog"/>
              </a:rPr>
              <a:t>Resurs-kit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a:lnSpc>
                          <a:spcPts val="1679"/>
                        </a:lnSpc>
                        <a:defRPr/>
                      </a:pPr>
                      <a:r>
                        <a:rPr lang="en-US" sz="1200">
                          <a:solidFill>
                            <a:srgbClr val="000000"/>
                          </a:solidFill>
                          <a:latin typeface="Sigher"/>
                          <a:ea typeface="Sigher"/>
                          <a:cs typeface="Sigher"/>
                          <a:sym typeface="Sigher"/>
                        </a:rPr>
                        <a:t>Posterpapper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a:lnSpc>
                          <a:spcPts val="1679"/>
                        </a:lnSpc>
                        <a:defRPr/>
                      </a:pPr>
                      <a:r>
                        <a:rPr lang="en-US" sz="1200">
                          <a:solidFill>
                            <a:srgbClr val="000000"/>
                          </a:solidFill>
                          <a:latin typeface="Sigher"/>
                          <a:ea typeface="Sigher"/>
                          <a:cs typeface="Sigher"/>
                          <a:sym typeface="Sigher"/>
                        </a:rPr>
                        <a:t>Färgglada pennor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a:lnSpc>
                          <a:spcPts val="1679"/>
                        </a:lnSpc>
                        <a:defRPr/>
                      </a:pPr>
                      <a:r>
                        <a:rPr lang="en-US" sz="1200">
                          <a:solidFill>
                            <a:srgbClr val="000000"/>
                          </a:solidFill>
                          <a:latin typeface="Sigher"/>
                          <a:ea typeface="Sigher"/>
                          <a:cs typeface="Sigher"/>
                          <a:sym typeface="Sigher"/>
                        </a:rPr>
                        <a:t>Klisterlappar (gula, blå, orange)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a:lnSpc>
                          <a:spcPts val="1679"/>
                        </a:lnSpc>
                        <a:defRPr/>
                      </a:pPr>
                      <a:r>
                        <a:rPr lang="en-US" sz="1200">
                          <a:solidFill>
                            <a:srgbClr val="000000"/>
                          </a:solidFill>
                          <a:latin typeface="Sigher"/>
                          <a:ea typeface="Sigher"/>
                          <a:cs typeface="Sigher"/>
                          <a:sym typeface="Sigher"/>
                        </a:rPr>
                        <a:t>Tejp eller nålar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1007128">
            <a:off x="5723807" y="40278"/>
            <a:ext cx="1731861" cy="1731861"/>
          </a:xfrm>
          <a:custGeom>
            <a:avLst/>
            <a:gdLst/>
            <a:ahLst/>
            <a:cxnLst/>
            <a:rect r="r" b="b" t="t" l="l"/>
            <a:pathLst>
              <a:path h="1731861" w="1731861">
                <a:moveTo>
                  <a:pt x="0" y="0"/>
                </a:moveTo>
                <a:lnTo>
                  <a:pt x="1731861" y="0"/>
                </a:lnTo>
                <a:lnTo>
                  <a:pt x="1731861" y="1731861"/>
                </a:lnTo>
                <a:lnTo>
                  <a:pt x="0" y="1731861"/>
                </a:lnTo>
                <a:lnTo>
                  <a:pt x="0" y="0"/>
                </a:lnTo>
                <a:close/>
              </a:path>
            </a:pathLst>
          </a:custGeom>
          <a:blipFill>
            <a:blip r:embed="rId8"/>
            <a:stretch>
              <a:fillRect l="0" t="0" r="0" b="0"/>
            </a:stretch>
          </a:blipFill>
        </p:spPr>
      </p:sp>
      <p:sp>
        <p:nvSpPr>
          <p:cNvPr name="TextBox 21" id="21"/>
          <p:cNvSpPr txBox="true"/>
          <p:nvPr/>
        </p:nvSpPr>
        <p:spPr>
          <a:xfrm rot="0">
            <a:off x="503771" y="165601"/>
            <a:ext cx="6014539" cy="807217"/>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Workshop för Vardagshjältar</a:t>
            </a:r>
          </a:p>
          <a:p>
            <a:pPr algn="ctr">
              <a:lnSpc>
                <a:spcPts val="3080"/>
              </a:lnSpc>
            </a:pPr>
          </a:p>
        </p:txBody>
      </p:sp>
      <p:sp>
        <p:nvSpPr>
          <p:cNvPr name="TextBox 22" id="22"/>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Måste Ha</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20002" y="-114112"/>
            <a:ext cx="1263386" cy="1795780"/>
          </a:xfrm>
          <a:custGeom>
            <a:avLst/>
            <a:gdLst/>
            <a:ahLst/>
            <a:cxnLst/>
            <a:rect r="r" b="b" t="t" l="l"/>
            <a:pathLst>
              <a:path h="1795780" w="1263386">
                <a:moveTo>
                  <a:pt x="0" y="0"/>
                </a:moveTo>
                <a:lnTo>
                  <a:pt x="1263387" y="0"/>
                </a:lnTo>
                <a:lnTo>
                  <a:pt x="1263387" y="1795780"/>
                </a:lnTo>
                <a:lnTo>
                  <a:pt x="0" y="1795780"/>
                </a:lnTo>
                <a:lnTo>
                  <a:pt x="0" y="0"/>
                </a:lnTo>
                <a:close/>
              </a:path>
            </a:pathLst>
          </a:custGeom>
          <a:blipFill>
            <a:blip r:embed="rId2"/>
            <a:stretch>
              <a:fillRect l="-6145" t="0" r="-6145" b="0"/>
            </a:stretch>
          </a:blipFill>
        </p:spPr>
      </p:sp>
      <p:sp>
        <p:nvSpPr>
          <p:cNvPr name="Freeform 3" id="3"/>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3"/>
            <a:stretch>
              <a:fillRect l="0" t="0" r="0" b="0"/>
            </a:stretch>
          </a:blipFill>
        </p:spPr>
      </p:sp>
      <p:sp>
        <p:nvSpPr>
          <p:cNvPr name="Freeform 4" id="4"/>
          <p:cNvSpPr/>
          <p:nvPr/>
        </p:nvSpPr>
        <p:spPr>
          <a:xfrm flipH="false" flipV="false" rot="0">
            <a:off x="669519" y="38312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9519" y="49100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69519" y="59888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69519" y="70676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69519" y="27524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69519" y="81464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709019">
            <a:off x="1670097" y="718549"/>
            <a:ext cx="2033942" cy="2033942"/>
          </a:xfrm>
          <a:custGeom>
            <a:avLst/>
            <a:gdLst/>
            <a:ahLst/>
            <a:cxnLst/>
            <a:rect r="r" b="b" t="t" l="l"/>
            <a:pathLst>
              <a:path h="2033942" w="2033942">
                <a:moveTo>
                  <a:pt x="0" y="0"/>
                </a:moveTo>
                <a:lnTo>
                  <a:pt x="2033942" y="0"/>
                </a:lnTo>
                <a:lnTo>
                  <a:pt x="2033942" y="2033942"/>
                </a:lnTo>
                <a:lnTo>
                  <a:pt x="0" y="2033942"/>
                </a:lnTo>
                <a:lnTo>
                  <a:pt x="0" y="0"/>
                </a:lnTo>
                <a:close/>
              </a:path>
            </a:pathLst>
          </a:custGeom>
          <a:blipFill>
            <a:blip r:embed="rId16"/>
            <a:stretch>
              <a:fillRect l="0" t="0" r="0" b="0"/>
            </a:stretch>
          </a:blipFill>
        </p:spPr>
      </p:sp>
      <p:sp>
        <p:nvSpPr>
          <p:cNvPr name="Freeform 11" id="11"/>
          <p:cNvSpPr/>
          <p:nvPr/>
        </p:nvSpPr>
        <p:spPr>
          <a:xfrm flipH="false" flipV="false" rot="0">
            <a:off x="6367498" y="8852661"/>
            <a:ext cx="954435" cy="954435"/>
          </a:xfrm>
          <a:custGeom>
            <a:avLst/>
            <a:gdLst/>
            <a:ahLst/>
            <a:cxnLst/>
            <a:rect r="r" b="b" t="t" l="l"/>
            <a:pathLst>
              <a:path h="954435" w="954435">
                <a:moveTo>
                  <a:pt x="0" y="0"/>
                </a:moveTo>
                <a:lnTo>
                  <a:pt x="954435" y="0"/>
                </a:lnTo>
                <a:lnTo>
                  <a:pt x="954435" y="954434"/>
                </a:lnTo>
                <a:lnTo>
                  <a:pt x="0" y="954434"/>
                </a:lnTo>
                <a:lnTo>
                  <a:pt x="0" y="0"/>
                </a:lnTo>
                <a:close/>
              </a:path>
            </a:pathLst>
          </a:custGeom>
          <a:blipFill>
            <a:blip r:embed="rId17"/>
            <a:stretch>
              <a:fillRect l="0" t="0" r="0" b="0"/>
            </a:stretch>
          </a:blipFill>
        </p:spPr>
      </p:sp>
      <p:sp>
        <p:nvSpPr>
          <p:cNvPr name="TextBox 12" id="12"/>
          <p:cNvSpPr txBox="true"/>
          <p:nvPr/>
        </p:nvSpPr>
        <p:spPr>
          <a:xfrm rot="0">
            <a:off x="2380243" y="993328"/>
            <a:ext cx="4464473" cy="53796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Instruktioner</a:t>
            </a:r>
          </a:p>
        </p:txBody>
      </p:sp>
      <p:sp>
        <p:nvSpPr>
          <p:cNvPr name="TextBox 13" id="13"/>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14" id="14"/>
          <p:cNvSpPr txBox="true"/>
          <p:nvPr/>
        </p:nvSpPr>
        <p:spPr>
          <a:xfrm rot="0">
            <a:off x="1594010" y="367218"/>
            <a:ext cx="5911702" cy="416560"/>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Hatton Semi-Bold"/>
                <a:ea typeface="Hatton Semi-Bold"/>
                <a:cs typeface="Hatton Semi-Bold"/>
                <a:sym typeface="Hatton Semi-Bold"/>
              </a:rPr>
              <a:t>Workshop för vardagshjältar</a:t>
            </a:r>
          </a:p>
        </p:txBody>
      </p:sp>
      <p:sp>
        <p:nvSpPr>
          <p:cNvPr name="TextBox 15" id="15"/>
          <p:cNvSpPr txBox="true"/>
          <p:nvPr/>
        </p:nvSpPr>
        <p:spPr>
          <a:xfrm rot="0">
            <a:off x="1813089" y="2723916"/>
            <a:ext cx="5301124" cy="7905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Mål: Samla idéer om hur man kan spara </a:t>
            </a:r>
            <a:r>
              <a:rPr lang="en-US" sz="1500" b="true">
                <a:solidFill>
                  <a:srgbClr val="003399"/>
                </a:solidFill>
                <a:latin typeface="Canva Sans Bold"/>
                <a:ea typeface="Canva Sans Bold"/>
                <a:cs typeface="Canva Sans Bold"/>
                <a:sym typeface="Canva Sans Bold"/>
              </a:rPr>
              <a:t>vatten</a:t>
            </a:r>
            <a:r>
              <a:rPr lang="en-US" sz="1500" b="true">
                <a:solidFill>
                  <a:srgbClr val="000000"/>
                </a:solidFill>
                <a:latin typeface="Canva Sans Bold"/>
                <a:ea typeface="Canva Sans Bold"/>
                <a:cs typeface="Canva Sans Bold"/>
                <a:sym typeface="Canva Sans Bold"/>
              </a:rPr>
              <a:t>, </a:t>
            </a:r>
            <a:r>
              <a:rPr lang="en-US" sz="1500" b="true">
                <a:solidFill>
                  <a:srgbClr val="ECA039"/>
                </a:solidFill>
                <a:latin typeface="Canva Sans Bold"/>
                <a:ea typeface="Canva Sans Bold"/>
                <a:cs typeface="Canva Sans Bold"/>
                <a:sym typeface="Canva Sans Bold"/>
              </a:rPr>
              <a:t>energi</a:t>
            </a:r>
            <a:r>
              <a:rPr lang="en-US" sz="1500" b="true">
                <a:solidFill>
                  <a:srgbClr val="000000"/>
                </a:solidFill>
                <a:latin typeface="Canva Sans Bold"/>
                <a:ea typeface="Canva Sans Bold"/>
                <a:cs typeface="Canva Sans Bold"/>
                <a:sym typeface="Canva Sans Bold"/>
              </a:rPr>
              <a:t> och andra </a:t>
            </a:r>
            <a:r>
              <a:rPr lang="en-US" sz="1500" b="true">
                <a:solidFill>
                  <a:srgbClr val="8F2E04"/>
                </a:solidFill>
                <a:latin typeface="Canva Sans Bold"/>
                <a:ea typeface="Canva Sans Bold"/>
                <a:cs typeface="Canva Sans Bold"/>
                <a:sym typeface="Canva Sans Bold"/>
              </a:rPr>
              <a:t>resurser</a:t>
            </a:r>
            <a:r>
              <a:rPr lang="en-US" sz="1500" b="true">
                <a:solidFill>
                  <a:srgbClr val="000000"/>
                </a:solidFill>
                <a:latin typeface="Canva Sans Bold"/>
                <a:ea typeface="Canva Sans Bold"/>
                <a:cs typeface="Canva Sans Bold"/>
                <a:sym typeface="Canva Sans Bold"/>
              </a:rPr>
              <a:t> i vardagen och förbinda sig att vidta dessa åtgärder i framtiden!</a:t>
            </a:r>
          </a:p>
        </p:txBody>
      </p:sp>
      <p:sp>
        <p:nvSpPr>
          <p:cNvPr name="TextBox 16" id="16"/>
          <p:cNvSpPr txBox="true"/>
          <p:nvPr/>
        </p:nvSpPr>
        <p:spPr>
          <a:xfrm rot="0">
            <a:off x="1813089" y="3851553"/>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Bilda team med 2-4 personer och välj ett av de tre ämnena som ni samlar idéer om hållbara åtgärder till på en liten affisch.</a:t>
            </a:r>
          </a:p>
        </p:txBody>
      </p:sp>
      <p:sp>
        <p:nvSpPr>
          <p:cNvPr name="TextBox 17" id="17"/>
          <p:cNvSpPr txBox="true"/>
          <p:nvPr/>
        </p:nvSpPr>
        <p:spPr>
          <a:xfrm rot="0">
            <a:off x="1813089" y="5032651"/>
            <a:ext cx="5301124" cy="5238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Alternativt kan du samla idéer i en stor grupp med hjälp av klisterlappar och en stor affisch för alla.</a:t>
            </a:r>
          </a:p>
        </p:txBody>
      </p:sp>
      <p:sp>
        <p:nvSpPr>
          <p:cNvPr name="TextBox 18" id="18"/>
          <p:cNvSpPr txBox="true"/>
          <p:nvPr/>
        </p:nvSpPr>
        <p:spPr>
          <a:xfrm rot="0">
            <a:off x="1813089" y="6009118"/>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Efter 10-15 minuter presenterar du idéerna för hela gruppen och går igenom dem tillsammans. Sätt upp klisterlappar om sådana har använts</a:t>
            </a:r>
          </a:p>
        </p:txBody>
      </p:sp>
      <p:sp>
        <p:nvSpPr>
          <p:cNvPr name="TextBox 19" id="19"/>
          <p:cNvSpPr txBox="true"/>
          <p:nvPr/>
        </p:nvSpPr>
        <p:spPr>
          <a:xfrm rot="0">
            <a:off x="1813089" y="7082523"/>
            <a:ext cx="5371991"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Välj i grupp ut minst </a:t>
            </a:r>
            <a:r>
              <a:rPr lang="en-US" sz="1500" b="true">
                <a:solidFill>
                  <a:srgbClr val="000000"/>
                </a:solidFill>
                <a:latin typeface="Canva Sans Bold"/>
                <a:ea typeface="Canva Sans Bold"/>
                <a:cs typeface="Canva Sans Bold"/>
                <a:sym typeface="Canva Sans Bold"/>
              </a:rPr>
              <a:t>tre hållbara åtgärder</a:t>
            </a:r>
            <a:r>
              <a:rPr lang="en-US" sz="1500">
                <a:solidFill>
                  <a:srgbClr val="000000"/>
                </a:solidFill>
                <a:latin typeface="Canva Sans"/>
                <a:ea typeface="Canva Sans"/>
                <a:cs typeface="Canva Sans"/>
                <a:sym typeface="Canva Sans"/>
              </a:rPr>
              <a:t> som alla känner sig bekväma med att genomföra i sin vardag från och med idag!</a:t>
            </a:r>
          </a:p>
        </p:txBody>
      </p:sp>
      <p:sp>
        <p:nvSpPr>
          <p:cNvPr name="TextBox 20" id="20"/>
          <p:cNvSpPr txBox="true"/>
          <p:nvPr/>
        </p:nvSpPr>
        <p:spPr>
          <a:xfrm rot="0">
            <a:off x="1813089" y="8158847"/>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Slutligen skapar du en färgglad </a:t>
            </a:r>
            <a:r>
              <a:rPr lang="en-US" sz="1500">
                <a:solidFill>
                  <a:srgbClr val="0D9613"/>
                </a:solidFill>
                <a:latin typeface="Canva Sans"/>
                <a:ea typeface="Canva Sans"/>
                <a:cs typeface="Canva Sans"/>
                <a:sym typeface="Canva Sans"/>
              </a:rPr>
              <a:t>GREEN HERO POSTER</a:t>
            </a:r>
            <a:r>
              <a:rPr lang="en-US" sz="1500">
                <a:solidFill>
                  <a:srgbClr val="000000"/>
                </a:solidFill>
                <a:latin typeface="Canva Sans"/>
                <a:ea typeface="Canva Sans"/>
                <a:cs typeface="Canva Sans"/>
                <a:sym typeface="Canva Sans"/>
              </a:rPr>
              <a:t> som visar de tre utvalda åtgärderna. Om du vill kan alla skriva under den för att bevisa sitt engagemang!</a:t>
            </a:r>
          </a:p>
        </p:txBody>
      </p:sp>
      <p:sp>
        <p:nvSpPr>
          <p:cNvPr name="Freeform 21" id="21"/>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24103" y="5943843"/>
            <a:ext cx="6862361" cy="5369798"/>
          </a:xfrm>
          <a:custGeom>
            <a:avLst/>
            <a:gdLst/>
            <a:ahLst/>
            <a:cxnLst/>
            <a:rect r="r" b="b" t="t" l="l"/>
            <a:pathLst>
              <a:path h="5369798" w="6862361">
                <a:moveTo>
                  <a:pt x="0" y="0"/>
                </a:moveTo>
                <a:lnTo>
                  <a:pt x="6862361" y="0"/>
                </a:lnTo>
                <a:lnTo>
                  <a:pt x="6862361" y="5369798"/>
                </a:lnTo>
                <a:lnTo>
                  <a:pt x="0" y="5369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603694" y="1751724"/>
            <a:ext cx="4631129" cy="1235110"/>
          </a:xfrm>
          <a:prstGeom prst="rect">
            <a:avLst/>
          </a:prstGeom>
        </p:spPr>
        <p:txBody>
          <a:bodyPr anchor="t" rtlCol="false" tIns="0" lIns="0" bIns="0" rIns="0">
            <a:spAutoFit/>
          </a:bodyPr>
          <a:lstStyle/>
          <a:p>
            <a:pPr algn="r" marL="0" indent="0" lvl="0">
              <a:lnSpc>
                <a:spcPts val="4892"/>
              </a:lnSpc>
            </a:pPr>
            <a:r>
              <a:rPr lang="en-US" b="true" sz="3977">
                <a:solidFill>
                  <a:srgbClr val="1E8057"/>
                </a:solidFill>
                <a:latin typeface="League Spartan"/>
                <a:ea typeface="League Spartan"/>
                <a:cs typeface="League Spartan"/>
                <a:sym typeface="League Spartan"/>
              </a:rPr>
              <a:t>VARDAGSHJÄLTE WORKSHOP</a:t>
            </a:r>
          </a:p>
        </p:txBody>
      </p:sp>
      <p:sp>
        <p:nvSpPr>
          <p:cNvPr name="Freeform 4" id="4"/>
          <p:cNvSpPr/>
          <p:nvPr/>
        </p:nvSpPr>
        <p:spPr>
          <a:xfrm flipH="false" flipV="false" rot="0">
            <a:off x="4919258" y="8930197"/>
            <a:ext cx="237944" cy="339919"/>
          </a:xfrm>
          <a:custGeom>
            <a:avLst/>
            <a:gdLst/>
            <a:ahLst/>
            <a:cxnLst/>
            <a:rect r="r" b="b" t="t" l="l"/>
            <a:pathLst>
              <a:path h="339919" w="237944">
                <a:moveTo>
                  <a:pt x="0" y="0"/>
                </a:moveTo>
                <a:lnTo>
                  <a:pt x="237944" y="0"/>
                </a:lnTo>
                <a:lnTo>
                  <a:pt x="237944" y="339919"/>
                </a:lnTo>
                <a:lnTo>
                  <a:pt x="0" y="339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69064" y="-1367682"/>
            <a:ext cx="4929254" cy="3857141"/>
          </a:xfrm>
          <a:custGeom>
            <a:avLst/>
            <a:gdLst/>
            <a:ahLst/>
            <a:cxnLst/>
            <a:rect r="r" b="b" t="t" l="l"/>
            <a:pathLst>
              <a:path h="3857141" w="4929254">
                <a:moveTo>
                  <a:pt x="0" y="0"/>
                </a:moveTo>
                <a:lnTo>
                  <a:pt x="4929253" y="0"/>
                </a:lnTo>
                <a:lnTo>
                  <a:pt x="4929253" y="3857141"/>
                </a:lnTo>
                <a:lnTo>
                  <a:pt x="0" y="385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630013">
            <a:off x="-3136" y="6303959"/>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Freeform 7" id="7"/>
          <p:cNvSpPr/>
          <p:nvPr/>
        </p:nvSpPr>
        <p:spPr>
          <a:xfrm flipH="false" flipV="false" rot="0">
            <a:off x="425313" y="1508498"/>
            <a:ext cx="1859687" cy="2643364"/>
          </a:xfrm>
          <a:custGeom>
            <a:avLst/>
            <a:gdLst/>
            <a:ahLst/>
            <a:cxnLst/>
            <a:rect r="r" b="b" t="t" l="l"/>
            <a:pathLst>
              <a:path h="2643364" w="1859687">
                <a:moveTo>
                  <a:pt x="0" y="0"/>
                </a:moveTo>
                <a:lnTo>
                  <a:pt x="1859687" y="0"/>
                </a:lnTo>
                <a:lnTo>
                  <a:pt x="1859687" y="2643364"/>
                </a:lnTo>
                <a:lnTo>
                  <a:pt x="0" y="2643364"/>
                </a:lnTo>
                <a:lnTo>
                  <a:pt x="0" y="0"/>
                </a:lnTo>
                <a:close/>
              </a:path>
            </a:pathLst>
          </a:custGeom>
          <a:blipFill>
            <a:blip r:embed="rId7"/>
            <a:stretch>
              <a:fillRect l="-6145" t="0" r="-6145" b="0"/>
            </a:stretch>
          </a:blipFill>
        </p:spPr>
      </p:sp>
      <p:sp>
        <p:nvSpPr>
          <p:cNvPr name="Freeform 8" id="8"/>
          <p:cNvSpPr/>
          <p:nvPr/>
        </p:nvSpPr>
        <p:spPr>
          <a:xfrm flipH="false" flipV="false" rot="0">
            <a:off x="185833" y="253421"/>
            <a:ext cx="1847694" cy="378777"/>
          </a:xfrm>
          <a:custGeom>
            <a:avLst/>
            <a:gdLst/>
            <a:ahLst/>
            <a:cxnLst/>
            <a:rect r="r" b="b" t="t" l="l"/>
            <a:pathLst>
              <a:path h="378777" w="1847694">
                <a:moveTo>
                  <a:pt x="0" y="0"/>
                </a:moveTo>
                <a:lnTo>
                  <a:pt x="1847694" y="0"/>
                </a:lnTo>
                <a:lnTo>
                  <a:pt x="1847694" y="378777"/>
                </a:lnTo>
                <a:lnTo>
                  <a:pt x="0" y="378777"/>
                </a:lnTo>
                <a:lnTo>
                  <a:pt x="0" y="0"/>
                </a:lnTo>
                <a:close/>
              </a:path>
            </a:pathLst>
          </a:custGeom>
          <a:blipFill>
            <a:blip r:embed="rId8"/>
            <a:stretch>
              <a:fillRect l="0" t="0" r="0" b="0"/>
            </a:stretch>
          </a:blipFill>
        </p:spPr>
      </p:sp>
      <p:sp>
        <p:nvSpPr>
          <p:cNvPr name="TextBox 9" id="9"/>
          <p:cNvSpPr txBox="true"/>
          <p:nvPr/>
        </p:nvSpPr>
        <p:spPr>
          <a:xfrm rot="0">
            <a:off x="185833" y="4364535"/>
            <a:ext cx="4848992" cy="703728"/>
          </a:xfrm>
          <a:prstGeom prst="rect">
            <a:avLst/>
          </a:prstGeom>
        </p:spPr>
        <p:txBody>
          <a:bodyPr anchor="t" rtlCol="false" tIns="0" lIns="0" bIns="0" rIns="0">
            <a:spAutoFit/>
          </a:bodyPr>
          <a:lstStyle/>
          <a:p>
            <a:pPr algn="r" marL="0" indent="0" lvl="0">
              <a:lnSpc>
                <a:spcPts val="1838"/>
              </a:lnSpc>
            </a:pPr>
            <a:r>
              <a:rPr lang="en-US" sz="1838">
                <a:solidFill>
                  <a:srgbClr val="1E8057"/>
                </a:solidFill>
                <a:latin typeface="Glacial Indifference"/>
                <a:ea typeface="Glacial Indifference"/>
                <a:cs typeface="Glacial Indifference"/>
                <a:sym typeface="Glacial Indifference"/>
              </a:rPr>
              <a:t>Gröninflytande mikrointerventioner i fysiska och digitala sociala utrymmen för ungdomar för att främja miljövänliga och hållbara beteenden.</a:t>
            </a:r>
          </a:p>
        </p:txBody>
      </p:sp>
      <p:sp>
        <p:nvSpPr>
          <p:cNvPr name="TextBox 10" id="10"/>
          <p:cNvSpPr txBox="true"/>
          <p:nvPr/>
        </p:nvSpPr>
        <p:spPr>
          <a:xfrm rot="0">
            <a:off x="3265650" y="5300184"/>
            <a:ext cx="3538350" cy="567226"/>
          </a:xfrm>
          <a:prstGeom prst="rect">
            <a:avLst/>
          </a:prstGeom>
        </p:spPr>
        <p:txBody>
          <a:bodyPr anchor="t" rtlCol="false" tIns="0" lIns="0" bIns="0" rIns="0">
            <a:spAutoFit/>
          </a:bodyPr>
          <a:lstStyle/>
          <a:p>
            <a:pPr algn="r" marL="0" indent="0" lvl="0">
              <a:lnSpc>
                <a:spcPts val="2193"/>
              </a:lnSpc>
            </a:pPr>
            <a:r>
              <a:rPr lang="en-US" b="true" sz="2238">
                <a:solidFill>
                  <a:srgbClr val="1E8057"/>
                </a:solidFill>
                <a:latin typeface="League Spartan"/>
                <a:ea typeface="League Spartan"/>
                <a:cs typeface="League Spartan"/>
                <a:sym typeface="League Spartan"/>
              </a:rPr>
              <a:t>Användbara dagliga hållbara åtgärder </a:t>
            </a:r>
          </a:p>
        </p:txBody>
      </p:sp>
      <p:sp>
        <p:nvSpPr>
          <p:cNvPr name="TextBox 11" id="11"/>
          <p:cNvSpPr txBox="true"/>
          <p:nvPr/>
        </p:nvSpPr>
        <p:spPr>
          <a:xfrm rot="0">
            <a:off x="4468775" y="6267409"/>
            <a:ext cx="2435777" cy="851367"/>
          </a:xfrm>
          <a:prstGeom prst="rect">
            <a:avLst/>
          </a:prstGeom>
        </p:spPr>
        <p:txBody>
          <a:bodyPr anchor="t" rtlCol="false" tIns="0" lIns="0" bIns="0" rIns="0">
            <a:spAutoFit/>
          </a:bodyPr>
          <a:lstStyle/>
          <a:p>
            <a:pPr algn="r" marL="0" indent="0" lvl="0">
              <a:lnSpc>
                <a:spcPts val="3347"/>
              </a:lnSpc>
            </a:pPr>
            <a:r>
              <a:rPr lang="en-US" b="true" sz="3347">
                <a:solidFill>
                  <a:srgbClr val="1E8057"/>
                </a:solidFill>
                <a:latin typeface="League Spartan"/>
                <a:ea typeface="League Spartan"/>
                <a:cs typeface="League Spartan"/>
                <a:sym typeface="League Spartan"/>
              </a:rPr>
              <a:t>[ ANGE DATUM ] </a:t>
            </a:r>
          </a:p>
        </p:txBody>
      </p:sp>
      <p:sp>
        <p:nvSpPr>
          <p:cNvPr name="TextBox 12" id="12"/>
          <p:cNvSpPr txBox="true"/>
          <p:nvPr/>
        </p:nvSpPr>
        <p:spPr>
          <a:xfrm rot="0">
            <a:off x="5224775" y="8945551"/>
            <a:ext cx="2010048" cy="280702"/>
          </a:xfrm>
          <a:prstGeom prst="rect">
            <a:avLst/>
          </a:prstGeom>
        </p:spPr>
        <p:txBody>
          <a:bodyPr anchor="t" rtlCol="false" tIns="0" lIns="0" bIns="0" rIns="0">
            <a:spAutoFit/>
          </a:bodyPr>
          <a:lstStyle/>
          <a:p>
            <a:pPr algn="l" marL="0" indent="0" lvl="0">
              <a:lnSpc>
                <a:spcPts val="2381"/>
              </a:lnSpc>
            </a:pPr>
            <a:r>
              <a:rPr lang="en-US" b="true" sz="1701">
                <a:solidFill>
                  <a:srgbClr val="1E8057"/>
                </a:solidFill>
                <a:latin typeface="Glacial Indifference Bold"/>
                <a:ea typeface="Glacial Indifference Bold"/>
                <a:cs typeface="Glacial Indifference Bold"/>
                <a:sym typeface="Glacial Indifference Bold"/>
              </a:rPr>
              <a:t>[ Ange plats ]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3157462" y="6140196"/>
            <a:ext cx="3183461" cy="3183461"/>
          </a:xfrm>
          <a:custGeom>
            <a:avLst/>
            <a:gdLst/>
            <a:ahLst/>
            <a:cxnLst/>
            <a:rect r="r" b="b" t="t" l="l"/>
            <a:pathLst>
              <a:path h="3183461" w="3183461">
                <a:moveTo>
                  <a:pt x="0" y="0"/>
                </a:moveTo>
                <a:lnTo>
                  <a:pt x="3183460" y="0"/>
                </a:lnTo>
                <a:lnTo>
                  <a:pt x="3183460" y="3183461"/>
                </a:lnTo>
                <a:lnTo>
                  <a:pt x="0" y="3183461"/>
                </a:lnTo>
                <a:lnTo>
                  <a:pt x="0" y="0"/>
                </a:lnTo>
                <a:close/>
              </a:path>
            </a:pathLst>
          </a:custGeom>
          <a:blipFill>
            <a:blip r:embed="rId6"/>
            <a:stretch>
              <a:fillRect l="0" t="0" r="0" b="0"/>
            </a:stretch>
          </a:blipFill>
        </p:spPr>
      </p:sp>
      <p:sp>
        <p:nvSpPr>
          <p:cNvPr name="Freeform 6" id="6"/>
          <p:cNvSpPr/>
          <p:nvPr/>
        </p:nvSpPr>
        <p:spPr>
          <a:xfrm flipH="false" flipV="false" rot="-2006330">
            <a:off x="2235435" y="7145817"/>
            <a:ext cx="1584138" cy="2011604"/>
          </a:xfrm>
          <a:custGeom>
            <a:avLst/>
            <a:gdLst/>
            <a:ahLst/>
            <a:cxnLst/>
            <a:rect r="r" b="b" t="t" l="l"/>
            <a:pathLst>
              <a:path h="2011604" w="1584138">
                <a:moveTo>
                  <a:pt x="0" y="0"/>
                </a:moveTo>
                <a:lnTo>
                  <a:pt x="1584138" y="0"/>
                </a:lnTo>
                <a:lnTo>
                  <a:pt x="1584138" y="2011604"/>
                </a:lnTo>
                <a:lnTo>
                  <a:pt x="0" y="20116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242709" y="6432020"/>
            <a:ext cx="1151108" cy="575554"/>
          </a:xfrm>
          <a:custGeom>
            <a:avLst/>
            <a:gdLst/>
            <a:ahLst/>
            <a:cxnLst/>
            <a:rect r="r" b="b" t="t" l="l"/>
            <a:pathLst>
              <a:path h="575554" w="1151108">
                <a:moveTo>
                  <a:pt x="0" y="0"/>
                </a:moveTo>
                <a:lnTo>
                  <a:pt x="1151108" y="0"/>
                </a:lnTo>
                <a:lnTo>
                  <a:pt x="1151108" y="575554"/>
                </a:lnTo>
                <a:lnTo>
                  <a:pt x="0" y="5755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930816" y="5098312"/>
            <a:ext cx="5698367" cy="1280075"/>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Workshop om grön konst</a:t>
            </a:r>
          </a:p>
          <a:p>
            <a:pPr algn="ctr">
              <a:lnSpc>
                <a:spcPts val="5105"/>
              </a:lnSpc>
            </a:pPr>
            <a:r>
              <a:rPr lang="en-US" sz="3403" spc="3">
                <a:solidFill>
                  <a:srgbClr val="12C91A"/>
                </a:solidFill>
                <a:latin typeface="Lazydog"/>
                <a:ea typeface="Lazydog"/>
                <a:cs typeface="Lazydog"/>
                <a:sym typeface="Lazydog"/>
              </a:rPr>
              <a:t>Resurspaket</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5"/>
            <a:stretch>
              <a:fillRect l="0" t="0" r="0" b="0"/>
            </a:stretch>
          </a:blipFill>
        </p:spPr>
      </p:sp>
      <p:sp>
        <p:nvSpPr>
          <p:cNvPr name="Freeform 5" id="5"/>
          <p:cNvSpPr/>
          <p:nvPr/>
        </p:nvSpPr>
        <p:spPr>
          <a:xfrm flipH="false" flipV="false" rot="0">
            <a:off x="2292790" y="-195207"/>
            <a:ext cx="3503438" cy="3588668"/>
          </a:xfrm>
          <a:custGeom>
            <a:avLst/>
            <a:gdLst/>
            <a:ahLst/>
            <a:cxnLst/>
            <a:rect r="r" b="b" t="t" l="l"/>
            <a:pathLst>
              <a:path h="3588668" w="3503438">
                <a:moveTo>
                  <a:pt x="0" y="0"/>
                </a:moveTo>
                <a:lnTo>
                  <a:pt x="3503437" y="0"/>
                </a:lnTo>
                <a:lnTo>
                  <a:pt x="3503437" y="3588668"/>
                </a:lnTo>
                <a:lnTo>
                  <a:pt x="0" y="3588668"/>
                </a:lnTo>
                <a:lnTo>
                  <a:pt x="0" y="0"/>
                </a:lnTo>
                <a:close/>
              </a:path>
            </a:pathLst>
          </a:custGeom>
          <a:blipFill>
            <a:blip r:embed="rId6">
              <a:alphaModFix amt="74000"/>
            </a:blip>
            <a:stretch>
              <a:fillRect l="0" t="0" r="0" b="0"/>
            </a:stretch>
          </a:blipFill>
        </p:spPr>
      </p:sp>
      <p:sp>
        <p:nvSpPr>
          <p:cNvPr name="Freeform 6" id="6"/>
          <p:cNvSpPr/>
          <p:nvPr/>
        </p:nvSpPr>
        <p:spPr>
          <a:xfrm flipH="false" flipV="false" rot="0">
            <a:off x="2179457" y="2191619"/>
            <a:ext cx="553724" cy="546152"/>
          </a:xfrm>
          <a:custGeom>
            <a:avLst/>
            <a:gdLst/>
            <a:ahLst/>
            <a:cxnLst/>
            <a:rect r="r" b="b" t="t" l="l"/>
            <a:pathLst>
              <a:path h="546152" w="553724">
                <a:moveTo>
                  <a:pt x="0" y="0"/>
                </a:moveTo>
                <a:lnTo>
                  <a:pt x="553724" y="0"/>
                </a:lnTo>
                <a:lnTo>
                  <a:pt x="553724" y="546151"/>
                </a:lnTo>
                <a:lnTo>
                  <a:pt x="0" y="5461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430286" y="389364"/>
            <a:ext cx="3137345" cy="2234117"/>
          </a:xfrm>
          <a:prstGeom prst="rect">
            <a:avLst/>
          </a:prstGeom>
        </p:spPr>
        <p:txBody>
          <a:bodyPr anchor="t" rtlCol="false" tIns="0" lIns="0" bIns="0" rIns="0">
            <a:spAutoFit/>
          </a:bodyPr>
          <a:lstStyle/>
          <a:p>
            <a:pPr algn="ctr">
              <a:lnSpc>
                <a:spcPts val="5998"/>
              </a:lnSpc>
            </a:pPr>
            <a:r>
              <a:rPr lang="en-US" sz="4284">
                <a:solidFill>
                  <a:srgbClr val="090907"/>
                </a:solidFill>
                <a:latin typeface="Waterlily"/>
                <a:ea typeface="Waterlily"/>
                <a:cs typeface="Waterlily"/>
                <a:sym typeface="Waterlily"/>
              </a:rPr>
              <a:t>Workshop om grön konst</a:t>
            </a:r>
          </a:p>
          <a:p>
            <a:pPr algn="ctr" marL="0" indent="0" lvl="0">
              <a:lnSpc>
                <a:spcPts val="5998"/>
              </a:lnSpc>
              <a:spcBef>
                <a:spcPct val="0"/>
              </a:spcBef>
            </a:pPr>
            <a:r>
              <a:rPr lang="en-US" sz="4284">
                <a:solidFill>
                  <a:srgbClr val="090907"/>
                </a:solidFill>
                <a:latin typeface="Waterlily"/>
                <a:ea typeface="Waterlily"/>
                <a:cs typeface="Waterlily"/>
                <a:sym typeface="Waterlily"/>
              </a:rPr>
              <a:t>Resurspaket</a:t>
            </a:r>
          </a:p>
        </p:txBody>
      </p:sp>
      <p:sp>
        <p:nvSpPr>
          <p:cNvPr name="Freeform 8" id="8"/>
          <p:cNvSpPr/>
          <p:nvPr/>
        </p:nvSpPr>
        <p:spPr>
          <a:xfrm flipH="false" flipV="false" rot="0">
            <a:off x="4905820" y="626863"/>
            <a:ext cx="799308" cy="802225"/>
          </a:xfrm>
          <a:custGeom>
            <a:avLst/>
            <a:gdLst/>
            <a:ahLst/>
            <a:cxnLst/>
            <a:rect r="r" b="b" t="t" l="l"/>
            <a:pathLst>
              <a:path h="802225" w="799308">
                <a:moveTo>
                  <a:pt x="0" y="0"/>
                </a:moveTo>
                <a:lnTo>
                  <a:pt x="799308" y="0"/>
                </a:lnTo>
                <a:lnTo>
                  <a:pt x="799308" y="802225"/>
                </a:lnTo>
                <a:lnTo>
                  <a:pt x="0" y="8022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4905820" y="2504113"/>
            <a:ext cx="533862" cy="538574"/>
          </a:xfrm>
          <a:custGeom>
            <a:avLst/>
            <a:gdLst/>
            <a:ahLst/>
            <a:cxnLst/>
            <a:rect r="r" b="b" t="t" l="l"/>
            <a:pathLst>
              <a:path h="538574" w="533862">
                <a:moveTo>
                  <a:pt x="0" y="0"/>
                </a:moveTo>
                <a:lnTo>
                  <a:pt x="533862" y="0"/>
                </a:lnTo>
                <a:lnTo>
                  <a:pt x="533862" y="538574"/>
                </a:lnTo>
                <a:lnTo>
                  <a:pt x="0" y="538574"/>
                </a:lnTo>
                <a:lnTo>
                  <a:pt x="0" y="0"/>
                </a:lnTo>
                <a:close/>
              </a:path>
            </a:pathLst>
          </a:custGeom>
          <a:blipFill>
            <a:blip r:embed="rId11"/>
            <a:stretch>
              <a:fillRect l="0" t="0" r="0" b="0"/>
            </a:stretch>
          </a:blipFill>
        </p:spPr>
      </p:sp>
      <p:sp>
        <p:nvSpPr>
          <p:cNvPr name="Freeform 10" id="10"/>
          <p:cNvSpPr/>
          <p:nvPr/>
        </p:nvSpPr>
        <p:spPr>
          <a:xfrm flipH="false" flipV="false" rot="0">
            <a:off x="2292790" y="881116"/>
            <a:ext cx="519309" cy="386885"/>
          </a:xfrm>
          <a:custGeom>
            <a:avLst/>
            <a:gdLst/>
            <a:ahLst/>
            <a:cxnLst/>
            <a:rect r="r" b="b" t="t" l="l"/>
            <a:pathLst>
              <a:path h="386885" w="519309">
                <a:moveTo>
                  <a:pt x="0" y="0"/>
                </a:moveTo>
                <a:lnTo>
                  <a:pt x="519308" y="0"/>
                </a:lnTo>
                <a:lnTo>
                  <a:pt x="519308" y="386885"/>
                </a:lnTo>
                <a:lnTo>
                  <a:pt x="0" y="3868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201930" y="5833220"/>
            <a:ext cx="3484696" cy="916837"/>
          </a:xfrm>
          <a:custGeom>
            <a:avLst/>
            <a:gdLst/>
            <a:ahLst/>
            <a:cxnLst/>
            <a:rect r="r" b="b" t="t" l="l"/>
            <a:pathLst>
              <a:path h="916837" w="3484696">
                <a:moveTo>
                  <a:pt x="0" y="0"/>
                </a:moveTo>
                <a:lnTo>
                  <a:pt x="3484696" y="0"/>
                </a:lnTo>
                <a:lnTo>
                  <a:pt x="3484696" y="916837"/>
                </a:lnTo>
                <a:lnTo>
                  <a:pt x="0" y="9168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686626" y="66680"/>
            <a:ext cx="493978" cy="493978"/>
          </a:xfrm>
          <a:custGeom>
            <a:avLst/>
            <a:gdLst/>
            <a:ahLst/>
            <a:cxnLst/>
            <a:rect r="r" b="b" t="t" l="l"/>
            <a:pathLst>
              <a:path h="493978" w="493978">
                <a:moveTo>
                  <a:pt x="0" y="0"/>
                </a:moveTo>
                <a:lnTo>
                  <a:pt x="493978" y="0"/>
                </a:lnTo>
                <a:lnTo>
                  <a:pt x="493978" y="493978"/>
                </a:lnTo>
                <a:lnTo>
                  <a:pt x="0" y="49397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766163">
            <a:off x="3692673" y="3163512"/>
            <a:ext cx="263754" cy="414366"/>
          </a:xfrm>
          <a:custGeom>
            <a:avLst/>
            <a:gdLst/>
            <a:ahLst/>
            <a:cxnLst/>
            <a:rect r="r" b="b" t="t" l="l"/>
            <a:pathLst>
              <a:path h="414366" w="263754">
                <a:moveTo>
                  <a:pt x="0" y="0"/>
                </a:moveTo>
                <a:lnTo>
                  <a:pt x="263754" y="0"/>
                </a:lnTo>
                <a:lnTo>
                  <a:pt x="263754" y="414366"/>
                </a:lnTo>
                <a:lnTo>
                  <a:pt x="0" y="414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183069" y="5423689"/>
            <a:ext cx="1289862" cy="819062"/>
          </a:xfrm>
          <a:custGeom>
            <a:avLst/>
            <a:gdLst/>
            <a:ahLst/>
            <a:cxnLst/>
            <a:rect r="r" b="b" t="t" l="l"/>
            <a:pathLst>
              <a:path h="819062" w="1289862">
                <a:moveTo>
                  <a:pt x="0" y="0"/>
                </a:moveTo>
                <a:lnTo>
                  <a:pt x="1289862" y="0"/>
                </a:lnTo>
                <a:lnTo>
                  <a:pt x="1289862" y="819062"/>
                </a:lnTo>
                <a:lnTo>
                  <a:pt x="0" y="819062"/>
                </a:lnTo>
                <a:lnTo>
                  <a:pt x="0" y="0"/>
                </a:lnTo>
                <a:close/>
              </a:path>
            </a:pathLst>
          </a:custGeom>
          <a:blipFill>
            <a:blip r:embed="rId20"/>
            <a:stretch>
              <a:fillRect l="0" t="0" r="0" b="0"/>
            </a:stretch>
          </a:blipFill>
        </p:spPr>
      </p:sp>
      <p:sp>
        <p:nvSpPr>
          <p:cNvPr name="Freeform 15" id="15"/>
          <p:cNvSpPr/>
          <p:nvPr/>
        </p:nvSpPr>
        <p:spPr>
          <a:xfrm flipH="false" flipV="false" rot="0">
            <a:off x="6581723" y="5385362"/>
            <a:ext cx="942277" cy="942277"/>
          </a:xfrm>
          <a:custGeom>
            <a:avLst/>
            <a:gdLst/>
            <a:ahLst/>
            <a:cxnLst/>
            <a:rect r="r" b="b" t="t" l="l"/>
            <a:pathLst>
              <a:path h="942277" w="942277">
                <a:moveTo>
                  <a:pt x="0" y="0"/>
                </a:moveTo>
                <a:lnTo>
                  <a:pt x="942277" y="0"/>
                </a:lnTo>
                <a:lnTo>
                  <a:pt x="942277" y="942277"/>
                </a:lnTo>
                <a:lnTo>
                  <a:pt x="0" y="942277"/>
                </a:lnTo>
                <a:lnTo>
                  <a:pt x="0" y="0"/>
                </a:lnTo>
                <a:close/>
              </a:path>
            </a:pathLst>
          </a:custGeom>
          <a:blipFill>
            <a:blip r:embed="rId21"/>
            <a:stretch>
              <a:fillRect l="0" t="0" r="0" b="0"/>
            </a:stretch>
          </a:blipFill>
        </p:spPr>
      </p:sp>
      <p:sp>
        <p:nvSpPr>
          <p:cNvPr name="Freeform 16" id="16"/>
          <p:cNvSpPr/>
          <p:nvPr/>
        </p:nvSpPr>
        <p:spPr>
          <a:xfrm flipH="false" flipV="false" rot="-10800000">
            <a:off x="4111304" y="5735174"/>
            <a:ext cx="3484696" cy="916837"/>
          </a:xfrm>
          <a:custGeom>
            <a:avLst/>
            <a:gdLst/>
            <a:ahLst/>
            <a:cxnLst/>
            <a:rect r="r" b="b" t="t" l="l"/>
            <a:pathLst>
              <a:path h="916837" w="3484696">
                <a:moveTo>
                  <a:pt x="0" y="0"/>
                </a:moveTo>
                <a:lnTo>
                  <a:pt x="3484696" y="0"/>
                </a:lnTo>
                <a:lnTo>
                  <a:pt x="3484696" y="916836"/>
                </a:lnTo>
                <a:lnTo>
                  <a:pt x="0" y="9168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2849722" y="7802565"/>
            <a:ext cx="2056098" cy="2133435"/>
          </a:xfrm>
          <a:custGeom>
            <a:avLst/>
            <a:gdLst/>
            <a:ahLst/>
            <a:cxnLst/>
            <a:rect r="r" b="b" t="t" l="l"/>
            <a:pathLst>
              <a:path h="2133435" w="2056098">
                <a:moveTo>
                  <a:pt x="0" y="0"/>
                </a:moveTo>
                <a:lnTo>
                  <a:pt x="2056098" y="0"/>
                </a:lnTo>
                <a:lnTo>
                  <a:pt x="2056098" y="2133435"/>
                </a:lnTo>
                <a:lnTo>
                  <a:pt x="0" y="2133435"/>
                </a:lnTo>
                <a:lnTo>
                  <a:pt x="0" y="0"/>
                </a:lnTo>
                <a:close/>
              </a:path>
            </a:pathLst>
          </a:custGeom>
          <a:blipFill>
            <a:blip r:embed="rId22"/>
            <a:stretch>
              <a:fillRect l="0" t="0" r="0" b="0"/>
            </a:stretch>
          </a:blipFill>
        </p:spPr>
      </p:sp>
      <p:sp>
        <p:nvSpPr>
          <p:cNvPr name="TextBox 18" id="18"/>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2022-2-AT01-KA220-YOU-000096509</a:t>
            </a:r>
          </a:p>
        </p:txBody>
      </p:sp>
      <p:sp>
        <p:nvSpPr>
          <p:cNvPr name="TextBox 19" id="19"/>
          <p:cNvSpPr txBox="true"/>
          <p:nvPr/>
        </p:nvSpPr>
        <p:spPr>
          <a:xfrm rot="0">
            <a:off x="2292790" y="3959986"/>
            <a:ext cx="3412339" cy="1508072"/>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LOKAL</a:t>
            </a:r>
          </a:p>
          <a:p>
            <a:pPr algn="ctr">
              <a:lnSpc>
                <a:spcPts val="4033"/>
              </a:lnSpc>
            </a:pPr>
            <a:r>
              <a:rPr lang="en-US" sz="2881" b="true">
                <a:solidFill>
                  <a:srgbClr val="090907"/>
                </a:solidFill>
                <a:latin typeface="Raleway Bold"/>
                <a:ea typeface="Raleway Bold"/>
                <a:cs typeface="Raleway Bold"/>
                <a:sym typeface="Raleway Bold"/>
              </a:rPr>
              <a:t>DATUM</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Fri Entre</a:t>
            </a:r>
          </a:p>
        </p:txBody>
      </p:sp>
      <p:sp>
        <p:nvSpPr>
          <p:cNvPr name="TextBox 20" id="20"/>
          <p:cNvSpPr txBox="true"/>
          <p:nvPr/>
        </p:nvSpPr>
        <p:spPr>
          <a:xfrm rot="0">
            <a:off x="2884153" y="6680585"/>
            <a:ext cx="2229611" cy="1003213"/>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Beskrivning </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av workshop</a:t>
            </a:r>
          </a:p>
        </p:txBody>
      </p:sp>
      <p:sp>
        <p:nvSpPr>
          <p:cNvPr name="TextBox 21" id="21"/>
          <p:cNvSpPr txBox="true"/>
          <p:nvPr/>
        </p:nvSpPr>
        <p:spPr>
          <a:xfrm rot="0">
            <a:off x="2031292" y="5635208"/>
            <a:ext cx="3935334" cy="251281"/>
          </a:xfrm>
          <a:prstGeom prst="rect">
            <a:avLst/>
          </a:prstGeom>
        </p:spPr>
        <p:txBody>
          <a:bodyPr anchor="t" rtlCol="false" tIns="0" lIns="0" bIns="0" rIns="0">
            <a:spAutoFit/>
          </a:bodyPr>
          <a:lstStyle/>
          <a:p>
            <a:pPr algn="ctr">
              <a:lnSpc>
                <a:spcPts val="2140"/>
              </a:lnSpc>
              <a:spcBef>
                <a:spcPct val="0"/>
              </a:spcBef>
            </a:pPr>
            <a:r>
              <a:rPr lang="en-US" sz="1529">
                <a:solidFill>
                  <a:srgbClr val="0D9613"/>
                </a:solidFill>
                <a:latin typeface="Poppins Bold"/>
                <a:ea typeface="Poppins Bold"/>
                <a:cs typeface="Poppins Bold"/>
                <a:sym typeface="Poppins Bold"/>
              </a:rPr>
              <a:t>#GREENMEMEEFFECT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895206" y="474192"/>
            <a:ext cx="1318685" cy="1318685"/>
          </a:xfrm>
          <a:custGeom>
            <a:avLst/>
            <a:gdLst/>
            <a:ahLst/>
            <a:cxnLst/>
            <a:rect r="r" b="b" t="t" l="l"/>
            <a:pathLst>
              <a:path h="1318685" w="1318685">
                <a:moveTo>
                  <a:pt x="0" y="0"/>
                </a:moveTo>
                <a:lnTo>
                  <a:pt x="1318685" y="0"/>
                </a:lnTo>
                <a:lnTo>
                  <a:pt x="1318685" y="1318686"/>
                </a:lnTo>
                <a:lnTo>
                  <a:pt x="0" y="1318686"/>
                </a:lnTo>
                <a:lnTo>
                  <a:pt x="0" y="0"/>
                </a:lnTo>
                <a:close/>
              </a:path>
            </a:pathLst>
          </a:custGeom>
          <a:blipFill>
            <a:blip r:embed="rId4"/>
            <a:stretch>
              <a:fillRect l="0" t="0" r="0" b="0"/>
            </a:stretch>
          </a:blipFill>
        </p:spPr>
      </p:sp>
      <p:sp>
        <p:nvSpPr>
          <p:cNvPr name="Freeform 4" id="4"/>
          <p:cNvSpPr/>
          <p:nvPr/>
        </p:nvSpPr>
        <p:spPr>
          <a:xfrm flipH="false" flipV="false" rot="0">
            <a:off x="522944" y="511644"/>
            <a:ext cx="1281234" cy="1281234"/>
          </a:xfrm>
          <a:custGeom>
            <a:avLst/>
            <a:gdLst/>
            <a:ahLst/>
            <a:cxnLst/>
            <a:rect r="r" b="b" t="t" l="l"/>
            <a:pathLst>
              <a:path h="1281234" w="1281234">
                <a:moveTo>
                  <a:pt x="0" y="0"/>
                </a:moveTo>
                <a:lnTo>
                  <a:pt x="1281234" y="0"/>
                </a:lnTo>
                <a:lnTo>
                  <a:pt x="1281234" y="1281234"/>
                </a:lnTo>
                <a:lnTo>
                  <a:pt x="0" y="1281234"/>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48785" y="1983378"/>
          <a:ext cx="6763890" cy="7844065"/>
        </p:xfrm>
        <a:graphic>
          <a:graphicData uri="http://schemas.openxmlformats.org/drawingml/2006/table">
            <a:tbl>
              <a:tblPr/>
              <a:tblGrid>
                <a:gridCol w="2749282"/>
                <a:gridCol w="1770962"/>
                <a:gridCol w="1380416"/>
                <a:gridCol w="863230"/>
              </a:tblGrid>
              <a:tr h="602979">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819"/>
                        </a:lnSpc>
                        <a:defRPr/>
                      </a:pPr>
                      <a:r>
                        <a:rPr lang="en-US" sz="1299" b="true">
                          <a:solidFill>
                            <a:srgbClr val="000000"/>
                          </a:solidFill>
                          <a:latin typeface="Arimo Bold"/>
                          <a:ea typeface="Arimo Bold"/>
                          <a:cs typeface="Arimo Bold"/>
                          <a:sym typeface="Arimo Bold"/>
                        </a:rPr>
                        <a:t>KVANTITET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SISTA DAG</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l">
                        <a:lnSpc>
                          <a:spcPts val="1679"/>
                        </a:lnSpc>
                        <a:defRPr/>
                      </a:pPr>
                      <a:r>
                        <a:rPr lang="en-US" sz="1200">
                          <a:solidFill>
                            <a:srgbClr val="000000"/>
                          </a:solidFill>
                          <a:latin typeface="Arimo"/>
                          <a:ea typeface="Arimo"/>
                          <a:cs typeface="Arimo"/>
                          <a:sym typeface="Arimo"/>
                        </a:rPr>
                        <a:t>Färg, pennor, penslar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l">
                        <a:lnSpc>
                          <a:spcPts val="1679"/>
                        </a:lnSpc>
                        <a:defRPr/>
                      </a:pPr>
                      <a:r>
                        <a:rPr lang="en-US" sz="1200">
                          <a:solidFill>
                            <a:srgbClr val="000000"/>
                          </a:solidFill>
                          <a:latin typeface="Arimo"/>
                          <a:ea typeface="Arimo"/>
                          <a:cs typeface="Arimo"/>
                          <a:sym typeface="Arimo"/>
                        </a:rPr>
                        <a:t>Återvunnet material ska användas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l">
                        <a:lnSpc>
                          <a:spcPts val="1679"/>
                        </a:lnSpc>
                        <a:defRPr/>
                      </a:pPr>
                      <a:r>
                        <a:rPr lang="en-US" sz="1200">
                          <a:solidFill>
                            <a:srgbClr val="000000"/>
                          </a:solidFill>
                          <a:latin typeface="Arimo"/>
                          <a:ea typeface="Arimo"/>
                          <a:cs typeface="Arimo"/>
                          <a:sym typeface="Arimo"/>
                        </a:rPr>
                        <a:t>Papper, kartong, dukar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grpSp>
        <p:nvGrpSpPr>
          <p:cNvPr name="Group 6" id="6"/>
          <p:cNvGrpSpPr/>
          <p:nvPr/>
        </p:nvGrpSpPr>
        <p:grpSpPr>
          <a:xfrm rot="0">
            <a:off x="6765582" y="2701268"/>
            <a:ext cx="303625" cy="4929847"/>
            <a:chOff x="0" y="0"/>
            <a:chExt cx="404833" cy="6573129"/>
          </a:xfrm>
        </p:grpSpPr>
        <p:sp>
          <p:nvSpPr>
            <p:cNvPr name="Freeform 7" id="7"/>
            <p:cNvSpPr/>
            <p:nvPr/>
          </p:nvSpPr>
          <p:spPr>
            <a:xfrm flipH="false" flipV="false" rot="540000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0" y="67424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0" y="135717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0" y="2040102"/>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0" y="273443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0" y="3431364"/>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0" y="4115597"/>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0" y="479983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0" y="5484063"/>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0" y="6168296"/>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grpSp>
      <p:sp>
        <p:nvSpPr>
          <p:cNvPr name="Freeform 17" id="17"/>
          <p:cNvSpPr/>
          <p:nvPr/>
        </p:nvSpPr>
        <p:spPr>
          <a:xfrm flipH="false" flipV="false" rot="5400000">
            <a:off x="6765582" y="78689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765582" y="837469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TextBox 19" id="19"/>
          <p:cNvSpPr txBox="true"/>
          <p:nvPr/>
        </p:nvSpPr>
        <p:spPr>
          <a:xfrm rot="0">
            <a:off x="1201426" y="-114234"/>
            <a:ext cx="5157149" cy="1925805"/>
          </a:xfrm>
          <a:prstGeom prst="rect">
            <a:avLst/>
          </a:prstGeom>
        </p:spPr>
        <p:txBody>
          <a:bodyPr anchor="t" rtlCol="false" tIns="0" lIns="0" bIns="0" rIns="0">
            <a:spAutoFit/>
          </a:bodyPr>
          <a:lstStyle/>
          <a:p>
            <a:pPr algn="ctr">
              <a:lnSpc>
                <a:spcPts val="5158"/>
              </a:lnSpc>
            </a:pPr>
            <a:r>
              <a:rPr lang="en-US" sz="3684" spc="3">
                <a:solidFill>
                  <a:srgbClr val="090907"/>
                </a:solidFill>
                <a:latin typeface="Waterlily"/>
                <a:ea typeface="Waterlily"/>
                <a:cs typeface="Waterlily"/>
                <a:sym typeface="Waterlily"/>
              </a:rPr>
              <a:t>Workshop om grön konst</a:t>
            </a:r>
          </a:p>
          <a:p>
            <a:pPr algn="ctr">
              <a:lnSpc>
                <a:spcPts val="5158"/>
              </a:lnSpc>
            </a:pPr>
            <a:r>
              <a:rPr lang="en-US" sz="3684" spc="3">
                <a:solidFill>
                  <a:srgbClr val="090907"/>
                </a:solidFill>
                <a:latin typeface="Waterlily"/>
                <a:ea typeface="Waterlily"/>
                <a:cs typeface="Waterlily"/>
                <a:sym typeface="Waterlily"/>
              </a:rPr>
              <a:t>Resurspaket</a:t>
            </a:r>
          </a:p>
          <a:p>
            <a:pPr algn="ctr" marL="0" indent="0" lvl="0">
              <a:lnSpc>
                <a:spcPts val="5158"/>
              </a:lnSpc>
              <a:spcBef>
                <a:spcPct val="0"/>
              </a:spcBef>
            </a:pPr>
          </a:p>
        </p:txBody>
      </p:sp>
      <p:sp>
        <p:nvSpPr>
          <p:cNvPr name="TextBox 20" id="20"/>
          <p:cNvSpPr txBox="true"/>
          <p:nvPr/>
        </p:nvSpPr>
        <p:spPr>
          <a:xfrm rot="0">
            <a:off x="1804178" y="1362778"/>
            <a:ext cx="4253105" cy="448825"/>
          </a:xfrm>
          <a:prstGeom prst="rect">
            <a:avLst/>
          </a:prstGeom>
        </p:spPr>
        <p:txBody>
          <a:bodyPr anchor="t" rtlCol="false" tIns="0" lIns="0" bIns="0" rIns="0">
            <a:spAutoFit/>
          </a:bodyPr>
          <a:lstStyle/>
          <a:p>
            <a:pPr algn="ctr" marL="0" indent="0" lvl="0">
              <a:lnSpc>
                <a:spcPts val="3613"/>
              </a:lnSpc>
              <a:spcBef>
                <a:spcPct val="0"/>
              </a:spcBef>
            </a:pPr>
            <a:r>
              <a:rPr lang="en-US" b="true" sz="2581">
                <a:solidFill>
                  <a:srgbClr val="090907"/>
                </a:solidFill>
                <a:latin typeface="Raleway Bold"/>
                <a:ea typeface="Raleway Bold"/>
                <a:cs typeface="Raleway Bold"/>
                <a:sym typeface="Raleway Bold"/>
              </a:rPr>
              <a:t>LISTA ÖVER MATERIAL</a:t>
            </a:r>
          </a:p>
        </p:txBody>
      </p:sp>
      <p:sp>
        <p:nvSpPr>
          <p:cNvPr name="Freeform 21" id="21"/>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TextBox 22" id="22"/>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2022-2-AT01-KA220-YOU-000096509</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1199017"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6"/>
            <a:stretch>
              <a:fillRect l="0" t="0" r="0" b="0"/>
            </a:stretch>
          </a:blipFill>
        </p:spPr>
      </p:sp>
      <p:sp>
        <p:nvSpPr>
          <p:cNvPr name="Freeform 6" id="6"/>
          <p:cNvSpPr/>
          <p:nvPr/>
        </p:nvSpPr>
        <p:spPr>
          <a:xfrm flipH="false" flipV="false" rot="0">
            <a:off x="3252980"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7"/>
            <a:stretch>
              <a:fillRect l="0" t="0" r="0" b="0"/>
            </a:stretch>
          </a:blipFill>
        </p:spPr>
      </p:sp>
      <p:sp>
        <p:nvSpPr>
          <p:cNvPr name="Freeform 7" id="7"/>
          <p:cNvSpPr/>
          <p:nvPr/>
        </p:nvSpPr>
        <p:spPr>
          <a:xfrm flipH="false" flipV="false" rot="0">
            <a:off x="5165523"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8"/>
            <a:stretch>
              <a:fillRect l="0" t="0" r="0" b="0"/>
            </a:stretch>
          </a:blipFill>
        </p:spPr>
      </p:sp>
      <p:sp>
        <p:nvSpPr>
          <p:cNvPr name="Freeform 8" id="8"/>
          <p:cNvSpPr/>
          <p:nvPr/>
        </p:nvSpPr>
        <p:spPr>
          <a:xfrm flipH="false" flipV="false" rot="0">
            <a:off x="930816" y="7764077"/>
            <a:ext cx="1768017" cy="1730447"/>
          </a:xfrm>
          <a:custGeom>
            <a:avLst/>
            <a:gdLst/>
            <a:ahLst/>
            <a:cxnLst/>
            <a:rect r="r" b="b" t="t" l="l"/>
            <a:pathLst>
              <a:path h="1730447" w="1768017">
                <a:moveTo>
                  <a:pt x="0" y="0"/>
                </a:moveTo>
                <a:lnTo>
                  <a:pt x="1768017" y="0"/>
                </a:lnTo>
                <a:lnTo>
                  <a:pt x="1768017" y="1730447"/>
                </a:lnTo>
                <a:lnTo>
                  <a:pt x="0" y="17304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2942383" y="7868897"/>
            <a:ext cx="1678132" cy="1520807"/>
          </a:xfrm>
          <a:custGeom>
            <a:avLst/>
            <a:gdLst/>
            <a:ahLst/>
            <a:cxnLst/>
            <a:rect r="r" b="b" t="t" l="l"/>
            <a:pathLst>
              <a:path h="1520807" w="1678132">
                <a:moveTo>
                  <a:pt x="0" y="0"/>
                </a:moveTo>
                <a:lnTo>
                  <a:pt x="1678132" y="0"/>
                </a:lnTo>
                <a:lnTo>
                  <a:pt x="1678132" y="1520807"/>
                </a:lnTo>
                <a:lnTo>
                  <a:pt x="0" y="1520807"/>
                </a:lnTo>
                <a:lnTo>
                  <a:pt x="0" y="0"/>
                </a:lnTo>
                <a:close/>
              </a:path>
            </a:pathLst>
          </a:custGeom>
          <a:blipFill>
            <a:blip r:embed="rId11"/>
            <a:stretch>
              <a:fillRect l="0" t="0" r="0" b="0"/>
            </a:stretch>
          </a:blipFill>
        </p:spPr>
      </p:sp>
      <p:sp>
        <p:nvSpPr>
          <p:cNvPr name="Freeform 10" id="10"/>
          <p:cNvSpPr/>
          <p:nvPr/>
        </p:nvSpPr>
        <p:spPr>
          <a:xfrm flipH="false" flipV="false" rot="0">
            <a:off x="4991869" y="7868897"/>
            <a:ext cx="1524619" cy="1520807"/>
          </a:xfrm>
          <a:custGeom>
            <a:avLst/>
            <a:gdLst/>
            <a:ahLst/>
            <a:cxnLst/>
            <a:rect r="r" b="b" t="t" l="l"/>
            <a:pathLst>
              <a:path h="1520807" w="1524619">
                <a:moveTo>
                  <a:pt x="0" y="0"/>
                </a:moveTo>
                <a:lnTo>
                  <a:pt x="1524619" y="0"/>
                </a:lnTo>
                <a:lnTo>
                  <a:pt x="1524619" y="1520807"/>
                </a:lnTo>
                <a:lnTo>
                  <a:pt x="0" y="15208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992453" y="4972696"/>
            <a:ext cx="5698367" cy="1280075"/>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GRÖN KOMPETENSDAG</a:t>
            </a:r>
          </a:p>
          <a:p>
            <a:pPr algn="ctr">
              <a:lnSpc>
                <a:spcPts val="5105"/>
              </a:lnSpc>
            </a:pPr>
            <a:r>
              <a:rPr lang="en-US" sz="3403" spc="3">
                <a:solidFill>
                  <a:srgbClr val="12C91A"/>
                </a:solidFill>
                <a:latin typeface="Lazydog"/>
                <a:ea typeface="Lazydog"/>
                <a:cs typeface="Lazydog"/>
                <a:sym typeface="Lazydog"/>
              </a:rPr>
              <a:t>Resurspaket</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4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462430" y="529138"/>
            <a:ext cx="6635140" cy="9633724"/>
            <a:chOff x="0" y="0"/>
            <a:chExt cx="35476531" cy="51509257"/>
          </a:xfrm>
        </p:grpSpPr>
        <p:sp>
          <p:nvSpPr>
            <p:cNvPr name="Freeform 3" id="3"/>
            <p:cNvSpPr/>
            <p:nvPr/>
          </p:nvSpPr>
          <p:spPr>
            <a:xfrm flipH="false" flipV="false" rot="0">
              <a:off x="72390" y="72390"/>
              <a:ext cx="35331753" cy="51364477"/>
            </a:xfrm>
            <a:custGeom>
              <a:avLst/>
              <a:gdLst/>
              <a:ahLst/>
              <a:cxnLst/>
              <a:rect r="r" b="b" t="t" l="l"/>
              <a:pathLst>
                <a:path h="51364477" w="35331753">
                  <a:moveTo>
                    <a:pt x="0" y="0"/>
                  </a:moveTo>
                  <a:lnTo>
                    <a:pt x="35331753" y="0"/>
                  </a:lnTo>
                  <a:lnTo>
                    <a:pt x="35331753" y="51364477"/>
                  </a:lnTo>
                  <a:lnTo>
                    <a:pt x="0" y="51364477"/>
                  </a:lnTo>
                  <a:lnTo>
                    <a:pt x="0" y="0"/>
                  </a:lnTo>
                  <a:close/>
                </a:path>
              </a:pathLst>
            </a:custGeom>
            <a:solidFill>
              <a:srgbClr val="FFFFFF"/>
            </a:solidFill>
          </p:spPr>
        </p:sp>
        <p:sp>
          <p:nvSpPr>
            <p:cNvPr name="Freeform 4" id="4"/>
            <p:cNvSpPr/>
            <p:nvPr/>
          </p:nvSpPr>
          <p:spPr>
            <a:xfrm flipH="false" flipV="false" rot="0">
              <a:off x="0" y="0"/>
              <a:ext cx="35476532" cy="51509256"/>
            </a:xfrm>
            <a:custGeom>
              <a:avLst/>
              <a:gdLst/>
              <a:ahLst/>
              <a:cxnLst/>
              <a:rect r="r" b="b" t="t" l="l"/>
              <a:pathLst>
                <a:path h="51509256" w="35476532">
                  <a:moveTo>
                    <a:pt x="35331750" y="51364477"/>
                  </a:moveTo>
                  <a:lnTo>
                    <a:pt x="35476532" y="51364477"/>
                  </a:lnTo>
                  <a:lnTo>
                    <a:pt x="35476532" y="51509256"/>
                  </a:lnTo>
                  <a:lnTo>
                    <a:pt x="35331750" y="51509256"/>
                  </a:lnTo>
                  <a:lnTo>
                    <a:pt x="35331750" y="51364477"/>
                  </a:lnTo>
                  <a:close/>
                  <a:moveTo>
                    <a:pt x="0" y="144780"/>
                  </a:moveTo>
                  <a:lnTo>
                    <a:pt x="144780" y="144780"/>
                  </a:lnTo>
                  <a:lnTo>
                    <a:pt x="144780" y="51364477"/>
                  </a:lnTo>
                  <a:lnTo>
                    <a:pt x="0" y="51364477"/>
                  </a:lnTo>
                  <a:lnTo>
                    <a:pt x="0" y="144780"/>
                  </a:lnTo>
                  <a:close/>
                  <a:moveTo>
                    <a:pt x="0" y="51364477"/>
                  </a:moveTo>
                  <a:lnTo>
                    <a:pt x="144780" y="51364477"/>
                  </a:lnTo>
                  <a:lnTo>
                    <a:pt x="144780" y="51509256"/>
                  </a:lnTo>
                  <a:lnTo>
                    <a:pt x="0" y="51509256"/>
                  </a:lnTo>
                  <a:lnTo>
                    <a:pt x="0" y="51364477"/>
                  </a:lnTo>
                  <a:close/>
                  <a:moveTo>
                    <a:pt x="35331750" y="144780"/>
                  </a:moveTo>
                  <a:lnTo>
                    <a:pt x="35476532" y="144780"/>
                  </a:lnTo>
                  <a:lnTo>
                    <a:pt x="35476532" y="51364477"/>
                  </a:lnTo>
                  <a:lnTo>
                    <a:pt x="35331750" y="51364477"/>
                  </a:lnTo>
                  <a:lnTo>
                    <a:pt x="35331750" y="144780"/>
                  </a:lnTo>
                  <a:close/>
                  <a:moveTo>
                    <a:pt x="144780" y="51364477"/>
                  </a:moveTo>
                  <a:lnTo>
                    <a:pt x="35331750" y="51364477"/>
                  </a:lnTo>
                  <a:lnTo>
                    <a:pt x="35331750" y="51509256"/>
                  </a:lnTo>
                  <a:lnTo>
                    <a:pt x="144780" y="51509256"/>
                  </a:lnTo>
                  <a:lnTo>
                    <a:pt x="144780" y="51364477"/>
                  </a:lnTo>
                  <a:close/>
                  <a:moveTo>
                    <a:pt x="35331750" y="0"/>
                  </a:moveTo>
                  <a:lnTo>
                    <a:pt x="35476532" y="0"/>
                  </a:lnTo>
                  <a:lnTo>
                    <a:pt x="35476532" y="144780"/>
                  </a:lnTo>
                  <a:lnTo>
                    <a:pt x="35331750" y="144780"/>
                  </a:lnTo>
                  <a:lnTo>
                    <a:pt x="35331750" y="0"/>
                  </a:lnTo>
                  <a:close/>
                  <a:moveTo>
                    <a:pt x="0" y="0"/>
                  </a:moveTo>
                  <a:lnTo>
                    <a:pt x="144780" y="0"/>
                  </a:lnTo>
                  <a:lnTo>
                    <a:pt x="144780" y="144780"/>
                  </a:lnTo>
                  <a:lnTo>
                    <a:pt x="0" y="144780"/>
                  </a:lnTo>
                  <a:lnTo>
                    <a:pt x="0" y="0"/>
                  </a:lnTo>
                  <a:close/>
                  <a:moveTo>
                    <a:pt x="144780" y="0"/>
                  </a:moveTo>
                  <a:lnTo>
                    <a:pt x="35331750" y="0"/>
                  </a:lnTo>
                  <a:lnTo>
                    <a:pt x="35331750" y="144780"/>
                  </a:lnTo>
                  <a:lnTo>
                    <a:pt x="144780" y="144780"/>
                  </a:lnTo>
                  <a:lnTo>
                    <a:pt x="144780" y="0"/>
                  </a:lnTo>
                  <a:close/>
                </a:path>
              </a:pathLst>
            </a:custGeom>
            <a:solidFill>
              <a:srgbClr val="000000"/>
            </a:solidFill>
          </p:spPr>
        </p:sp>
      </p:grpSp>
      <p:sp>
        <p:nvSpPr>
          <p:cNvPr name="TextBox 5" id="5"/>
          <p:cNvSpPr txBox="true"/>
          <p:nvPr/>
        </p:nvSpPr>
        <p:spPr>
          <a:xfrm rot="120175">
            <a:off x="1153152" y="953628"/>
            <a:ext cx="4245137" cy="1000851"/>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GREEN</a:t>
            </a:r>
          </a:p>
        </p:txBody>
      </p:sp>
      <p:sp>
        <p:nvSpPr>
          <p:cNvPr name="TextBox 6" id="6"/>
          <p:cNvSpPr txBox="true"/>
          <p:nvPr/>
        </p:nvSpPr>
        <p:spPr>
          <a:xfrm rot="-118401">
            <a:off x="1371447" y="1598171"/>
            <a:ext cx="4217995" cy="993660"/>
          </a:xfrm>
          <a:prstGeom prst="rect">
            <a:avLst/>
          </a:prstGeom>
        </p:spPr>
        <p:txBody>
          <a:bodyPr anchor="t" rtlCol="false" tIns="0" lIns="0" bIns="0" rIns="0">
            <a:spAutoFit/>
          </a:bodyPr>
          <a:lstStyle/>
          <a:p>
            <a:pPr algn="ctr">
              <a:lnSpc>
                <a:spcPts val="7360"/>
              </a:lnSpc>
            </a:pPr>
            <a:r>
              <a:rPr lang="en-US" sz="7360">
                <a:solidFill>
                  <a:srgbClr val="FDEE00"/>
                </a:solidFill>
                <a:latin typeface="Luckiest Guy"/>
                <a:ea typeface="Luckiest Guy"/>
                <a:cs typeface="Luckiest Guy"/>
                <a:sym typeface="Luckiest Guy"/>
              </a:rPr>
              <a:t>SKILLS:</a:t>
            </a:r>
          </a:p>
        </p:txBody>
      </p:sp>
      <p:grpSp>
        <p:nvGrpSpPr>
          <p:cNvPr name="Group 7" id="7"/>
          <p:cNvGrpSpPr/>
          <p:nvPr/>
        </p:nvGrpSpPr>
        <p:grpSpPr>
          <a:xfrm rot="0">
            <a:off x="1522167" y="2392079"/>
            <a:ext cx="5281833" cy="743922"/>
            <a:chOff x="0" y="0"/>
            <a:chExt cx="62835937" cy="8850152"/>
          </a:xfrm>
        </p:grpSpPr>
        <p:sp>
          <p:nvSpPr>
            <p:cNvPr name="Freeform 8" id="8"/>
            <p:cNvSpPr/>
            <p:nvPr/>
          </p:nvSpPr>
          <p:spPr>
            <a:xfrm flipH="false" flipV="false" rot="0">
              <a:off x="72390" y="72390"/>
              <a:ext cx="62691159" cy="8705372"/>
            </a:xfrm>
            <a:custGeom>
              <a:avLst/>
              <a:gdLst/>
              <a:ahLst/>
              <a:cxnLst/>
              <a:rect r="r" b="b" t="t" l="l"/>
              <a:pathLst>
                <a:path h="8705372" w="62691159">
                  <a:moveTo>
                    <a:pt x="0" y="0"/>
                  </a:moveTo>
                  <a:lnTo>
                    <a:pt x="62691159" y="0"/>
                  </a:lnTo>
                  <a:lnTo>
                    <a:pt x="62691159" y="8705372"/>
                  </a:lnTo>
                  <a:lnTo>
                    <a:pt x="0" y="8705372"/>
                  </a:lnTo>
                  <a:lnTo>
                    <a:pt x="0" y="0"/>
                  </a:lnTo>
                  <a:close/>
                </a:path>
              </a:pathLst>
            </a:custGeom>
            <a:solidFill>
              <a:srgbClr val="FF738E"/>
            </a:solidFill>
          </p:spPr>
        </p:sp>
        <p:sp>
          <p:nvSpPr>
            <p:cNvPr name="Freeform 9" id="9"/>
            <p:cNvSpPr/>
            <p:nvPr/>
          </p:nvSpPr>
          <p:spPr>
            <a:xfrm flipH="false" flipV="false" rot="0">
              <a:off x="0" y="0"/>
              <a:ext cx="62835935" cy="8850152"/>
            </a:xfrm>
            <a:custGeom>
              <a:avLst/>
              <a:gdLst/>
              <a:ahLst/>
              <a:cxnLst/>
              <a:rect r="r" b="b" t="t" l="l"/>
              <a:pathLst>
                <a:path h="8850152" w="62835935">
                  <a:moveTo>
                    <a:pt x="62691156" y="8705372"/>
                  </a:moveTo>
                  <a:lnTo>
                    <a:pt x="62835935" y="8705372"/>
                  </a:lnTo>
                  <a:lnTo>
                    <a:pt x="62835935" y="8850152"/>
                  </a:lnTo>
                  <a:lnTo>
                    <a:pt x="62691156" y="8850152"/>
                  </a:lnTo>
                  <a:lnTo>
                    <a:pt x="62691156" y="8705372"/>
                  </a:lnTo>
                  <a:close/>
                  <a:moveTo>
                    <a:pt x="0" y="144780"/>
                  </a:moveTo>
                  <a:lnTo>
                    <a:pt x="144780" y="144780"/>
                  </a:lnTo>
                  <a:lnTo>
                    <a:pt x="144780" y="8705372"/>
                  </a:lnTo>
                  <a:lnTo>
                    <a:pt x="0" y="8705372"/>
                  </a:lnTo>
                  <a:lnTo>
                    <a:pt x="0" y="144780"/>
                  </a:lnTo>
                  <a:close/>
                  <a:moveTo>
                    <a:pt x="0" y="8705372"/>
                  </a:moveTo>
                  <a:lnTo>
                    <a:pt x="144780" y="8705372"/>
                  </a:lnTo>
                  <a:lnTo>
                    <a:pt x="144780" y="8850152"/>
                  </a:lnTo>
                  <a:lnTo>
                    <a:pt x="0" y="8850152"/>
                  </a:lnTo>
                  <a:lnTo>
                    <a:pt x="0" y="8705372"/>
                  </a:lnTo>
                  <a:close/>
                  <a:moveTo>
                    <a:pt x="62691156" y="144780"/>
                  </a:moveTo>
                  <a:lnTo>
                    <a:pt x="62835935" y="144780"/>
                  </a:lnTo>
                  <a:lnTo>
                    <a:pt x="62835935" y="8705372"/>
                  </a:lnTo>
                  <a:lnTo>
                    <a:pt x="62691156" y="8705372"/>
                  </a:lnTo>
                  <a:lnTo>
                    <a:pt x="62691156" y="144780"/>
                  </a:lnTo>
                  <a:close/>
                  <a:moveTo>
                    <a:pt x="144780" y="8705372"/>
                  </a:moveTo>
                  <a:lnTo>
                    <a:pt x="62691156" y="8705372"/>
                  </a:lnTo>
                  <a:lnTo>
                    <a:pt x="62691156" y="8850152"/>
                  </a:lnTo>
                  <a:lnTo>
                    <a:pt x="144780" y="8850152"/>
                  </a:lnTo>
                  <a:lnTo>
                    <a:pt x="144780" y="870537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0" id="10"/>
          <p:cNvGrpSpPr/>
          <p:nvPr/>
        </p:nvGrpSpPr>
        <p:grpSpPr>
          <a:xfrm rot="0">
            <a:off x="1478614" y="3184899"/>
            <a:ext cx="5370567" cy="805377"/>
            <a:chOff x="0" y="0"/>
            <a:chExt cx="62835937" cy="9422952"/>
          </a:xfrm>
        </p:grpSpPr>
        <p:sp>
          <p:nvSpPr>
            <p:cNvPr name="Freeform 11" id="11"/>
            <p:cNvSpPr/>
            <p:nvPr/>
          </p:nvSpPr>
          <p:spPr>
            <a:xfrm flipH="false" flipV="false" rot="0">
              <a:off x="72390" y="72390"/>
              <a:ext cx="62691159" cy="9278173"/>
            </a:xfrm>
            <a:custGeom>
              <a:avLst/>
              <a:gdLst/>
              <a:ahLst/>
              <a:cxnLst/>
              <a:rect r="r" b="b" t="t" l="l"/>
              <a:pathLst>
                <a:path h="9278173" w="62691159">
                  <a:moveTo>
                    <a:pt x="0" y="0"/>
                  </a:moveTo>
                  <a:lnTo>
                    <a:pt x="62691159" y="0"/>
                  </a:lnTo>
                  <a:lnTo>
                    <a:pt x="62691159" y="9278173"/>
                  </a:lnTo>
                  <a:lnTo>
                    <a:pt x="0" y="9278173"/>
                  </a:lnTo>
                  <a:lnTo>
                    <a:pt x="0" y="0"/>
                  </a:lnTo>
                  <a:close/>
                </a:path>
              </a:pathLst>
            </a:custGeom>
            <a:solidFill>
              <a:srgbClr val="A548FF"/>
            </a:solidFill>
          </p:spPr>
        </p:sp>
        <p:sp>
          <p:nvSpPr>
            <p:cNvPr name="Freeform 12" id="12"/>
            <p:cNvSpPr/>
            <p:nvPr/>
          </p:nvSpPr>
          <p:spPr>
            <a:xfrm flipH="false" flipV="false" rot="0">
              <a:off x="0" y="0"/>
              <a:ext cx="62835935" cy="9422952"/>
            </a:xfrm>
            <a:custGeom>
              <a:avLst/>
              <a:gdLst/>
              <a:ahLst/>
              <a:cxnLst/>
              <a:rect r="r" b="b" t="t" l="l"/>
              <a:pathLst>
                <a:path h="9422952" w="62835935">
                  <a:moveTo>
                    <a:pt x="62691156" y="9278172"/>
                  </a:moveTo>
                  <a:lnTo>
                    <a:pt x="62835935" y="9278172"/>
                  </a:lnTo>
                  <a:lnTo>
                    <a:pt x="62835935" y="9422952"/>
                  </a:lnTo>
                  <a:lnTo>
                    <a:pt x="62691156" y="9422952"/>
                  </a:lnTo>
                  <a:lnTo>
                    <a:pt x="62691156" y="9278172"/>
                  </a:lnTo>
                  <a:close/>
                  <a:moveTo>
                    <a:pt x="0" y="144780"/>
                  </a:moveTo>
                  <a:lnTo>
                    <a:pt x="144780" y="144780"/>
                  </a:lnTo>
                  <a:lnTo>
                    <a:pt x="144780" y="9278172"/>
                  </a:lnTo>
                  <a:lnTo>
                    <a:pt x="0" y="9278172"/>
                  </a:lnTo>
                  <a:lnTo>
                    <a:pt x="0" y="144780"/>
                  </a:lnTo>
                  <a:close/>
                  <a:moveTo>
                    <a:pt x="0" y="9278172"/>
                  </a:moveTo>
                  <a:lnTo>
                    <a:pt x="144780" y="9278172"/>
                  </a:lnTo>
                  <a:lnTo>
                    <a:pt x="144780" y="9422952"/>
                  </a:lnTo>
                  <a:lnTo>
                    <a:pt x="0" y="9422952"/>
                  </a:lnTo>
                  <a:lnTo>
                    <a:pt x="0" y="9278172"/>
                  </a:lnTo>
                  <a:close/>
                  <a:moveTo>
                    <a:pt x="62691156" y="144780"/>
                  </a:moveTo>
                  <a:lnTo>
                    <a:pt x="62835935" y="144780"/>
                  </a:lnTo>
                  <a:lnTo>
                    <a:pt x="62835935" y="9278172"/>
                  </a:lnTo>
                  <a:lnTo>
                    <a:pt x="62691156" y="9278172"/>
                  </a:lnTo>
                  <a:lnTo>
                    <a:pt x="62691156" y="144780"/>
                  </a:lnTo>
                  <a:close/>
                  <a:moveTo>
                    <a:pt x="144780" y="9278172"/>
                  </a:moveTo>
                  <a:lnTo>
                    <a:pt x="62691156" y="9278172"/>
                  </a:lnTo>
                  <a:lnTo>
                    <a:pt x="62691156" y="9422952"/>
                  </a:lnTo>
                  <a:lnTo>
                    <a:pt x="144780" y="9422952"/>
                  </a:lnTo>
                  <a:lnTo>
                    <a:pt x="144780" y="927817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3" id="13"/>
          <p:cNvGrpSpPr/>
          <p:nvPr/>
        </p:nvGrpSpPr>
        <p:grpSpPr>
          <a:xfrm rot="0">
            <a:off x="1531069" y="4066475"/>
            <a:ext cx="5370170" cy="990496"/>
            <a:chOff x="0" y="0"/>
            <a:chExt cx="62835937" cy="11589718"/>
          </a:xfrm>
        </p:grpSpPr>
        <p:sp>
          <p:nvSpPr>
            <p:cNvPr name="Freeform 14" id="14"/>
            <p:cNvSpPr/>
            <p:nvPr/>
          </p:nvSpPr>
          <p:spPr>
            <a:xfrm flipH="false" flipV="false" rot="0">
              <a:off x="72390" y="72390"/>
              <a:ext cx="62691159" cy="11444938"/>
            </a:xfrm>
            <a:custGeom>
              <a:avLst/>
              <a:gdLst/>
              <a:ahLst/>
              <a:cxnLst/>
              <a:rect r="r" b="b" t="t" l="l"/>
              <a:pathLst>
                <a:path h="11444938" w="62691159">
                  <a:moveTo>
                    <a:pt x="0" y="0"/>
                  </a:moveTo>
                  <a:lnTo>
                    <a:pt x="62691159" y="0"/>
                  </a:lnTo>
                  <a:lnTo>
                    <a:pt x="62691159" y="11444938"/>
                  </a:lnTo>
                  <a:lnTo>
                    <a:pt x="0" y="11444938"/>
                  </a:lnTo>
                  <a:lnTo>
                    <a:pt x="0" y="0"/>
                  </a:lnTo>
                  <a:close/>
                </a:path>
              </a:pathLst>
            </a:custGeom>
            <a:solidFill>
              <a:srgbClr val="FFA53B"/>
            </a:solidFill>
          </p:spPr>
        </p:sp>
        <p:sp>
          <p:nvSpPr>
            <p:cNvPr name="Freeform 15" id="15"/>
            <p:cNvSpPr/>
            <p:nvPr/>
          </p:nvSpPr>
          <p:spPr>
            <a:xfrm flipH="false" flipV="false" rot="0">
              <a:off x="0" y="0"/>
              <a:ext cx="62835935" cy="11589718"/>
            </a:xfrm>
            <a:custGeom>
              <a:avLst/>
              <a:gdLst/>
              <a:ahLst/>
              <a:cxnLst/>
              <a:rect r="r" b="b" t="t" l="l"/>
              <a:pathLst>
                <a:path h="11589718" w="62835935">
                  <a:moveTo>
                    <a:pt x="62691156" y="11444938"/>
                  </a:moveTo>
                  <a:lnTo>
                    <a:pt x="62835935" y="11444938"/>
                  </a:lnTo>
                  <a:lnTo>
                    <a:pt x="62835935" y="11589718"/>
                  </a:lnTo>
                  <a:lnTo>
                    <a:pt x="62691156" y="11589718"/>
                  </a:lnTo>
                  <a:lnTo>
                    <a:pt x="62691156" y="11444938"/>
                  </a:lnTo>
                  <a:close/>
                  <a:moveTo>
                    <a:pt x="0" y="144780"/>
                  </a:moveTo>
                  <a:lnTo>
                    <a:pt x="144780" y="144780"/>
                  </a:lnTo>
                  <a:lnTo>
                    <a:pt x="144780" y="11444938"/>
                  </a:lnTo>
                  <a:lnTo>
                    <a:pt x="0" y="11444938"/>
                  </a:lnTo>
                  <a:lnTo>
                    <a:pt x="0" y="144780"/>
                  </a:lnTo>
                  <a:close/>
                  <a:moveTo>
                    <a:pt x="0" y="11444938"/>
                  </a:moveTo>
                  <a:lnTo>
                    <a:pt x="144780" y="11444938"/>
                  </a:lnTo>
                  <a:lnTo>
                    <a:pt x="144780" y="11589718"/>
                  </a:lnTo>
                  <a:lnTo>
                    <a:pt x="0" y="11589718"/>
                  </a:lnTo>
                  <a:lnTo>
                    <a:pt x="0" y="11444938"/>
                  </a:lnTo>
                  <a:close/>
                  <a:moveTo>
                    <a:pt x="62691156" y="144780"/>
                  </a:moveTo>
                  <a:lnTo>
                    <a:pt x="62835935" y="144780"/>
                  </a:lnTo>
                  <a:lnTo>
                    <a:pt x="62835935" y="11444938"/>
                  </a:lnTo>
                  <a:lnTo>
                    <a:pt x="62691156" y="11444938"/>
                  </a:lnTo>
                  <a:lnTo>
                    <a:pt x="62691156" y="144780"/>
                  </a:lnTo>
                  <a:close/>
                  <a:moveTo>
                    <a:pt x="144780" y="11444938"/>
                  </a:moveTo>
                  <a:lnTo>
                    <a:pt x="62691156" y="11444938"/>
                  </a:lnTo>
                  <a:lnTo>
                    <a:pt x="62691156" y="11589718"/>
                  </a:lnTo>
                  <a:lnTo>
                    <a:pt x="144780" y="11589718"/>
                  </a:lnTo>
                  <a:lnTo>
                    <a:pt x="144780" y="1144493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6" id="16"/>
          <p:cNvGrpSpPr/>
          <p:nvPr/>
        </p:nvGrpSpPr>
        <p:grpSpPr>
          <a:xfrm rot="0">
            <a:off x="1531069" y="5105874"/>
            <a:ext cx="5361665" cy="946694"/>
            <a:chOff x="0" y="0"/>
            <a:chExt cx="62835937" cy="11094765"/>
          </a:xfrm>
        </p:grpSpPr>
        <p:sp>
          <p:nvSpPr>
            <p:cNvPr name="Freeform 17" id="17"/>
            <p:cNvSpPr/>
            <p:nvPr/>
          </p:nvSpPr>
          <p:spPr>
            <a:xfrm flipH="false" flipV="false" rot="0">
              <a:off x="72390" y="72390"/>
              <a:ext cx="62691159" cy="10949985"/>
            </a:xfrm>
            <a:custGeom>
              <a:avLst/>
              <a:gdLst/>
              <a:ahLst/>
              <a:cxnLst/>
              <a:rect r="r" b="b" t="t" l="l"/>
              <a:pathLst>
                <a:path h="10949985" w="62691159">
                  <a:moveTo>
                    <a:pt x="0" y="0"/>
                  </a:moveTo>
                  <a:lnTo>
                    <a:pt x="62691159" y="0"/>
                  </a:lnTo>
                  <a:lnTo>
                    <a:pt x="62691159" y="10949985"/>
                  </a:lnTo>
                  <a:lnTo>
                    <a:pt x="0" y="10949985"/>
                  </a:lnTo>
                  <a:lnTo>
                    <a:pt x="0" y="0"/>
                  </a:lnTo>
                  <a:close/>
                </a:path>
              </a:pathLst>
            </a:custGeom>
            <a:solidFill>
              <a:srgbClr val="FFD93B"/>
            </a:solidFill>
          </p:spPr>
        </p:sp>
        <p:sp>
          <p:nvSpPr>
            <p:cNvPr name="Freeform 18" id="18"/>
            <p:cNvSpPr/>
            <p:nvPr/>
          </p:nvSpPr>
          <p:spPr>
            <a:xfrm flipH="false" flipV="false" rot="0">
              <a:off x="0" y="0"/>
              <a:ext cx="62835935" cy="11094765"/>
            </a:xfrm>
            <a:custGeom>
              <a:avLst/>
              <a:gdLst/>
              <a:ahLst/>
              <a:cxnLst/>
              <a:rect r="r" b="b" t="t" l="l"/>
              <a:pathLst>
                <a:path h="11094765" w="62835935">
                  <a:moveTo>
                    <a:pt x="62691156" y="10949985"/>
                  </a:moveTo>
                  <a:lnTo>
                    <a:pt x="62835935" y="10949985"/>
                  </a:lnTo>
                  <a:lnTo>
                    <a:pt x="62835935" y="11094765"/>
                  </a:lnTo>
                  <a:lnTo>
                    <a:pt x="62691156" y="11094765"/>
                  </a:lnTo>
                  <a:lnTo>
                    <a:pt x="62691156"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2691156" y="144780"/>
                  </a:moveTo>
                  <a:lnTo>
                    <a:pt x="62835935" y="144780"/>
                  </a:lnTo>
                  <a:lnTo>
                    <a:pt x="62835935" y="10949985"/>
                  </a:lnTo>
                  <a:lnTo>
                    <a:pt x="62691156" y="10949985"/>
                  </a:lnTo>
                  <a:lnTo>
                    <a:pt x="62691156" y="144780"/>
                  </a:lnTo>
                  <a:close/>
                  <a:moveTo>
                    <a:pt x="144780" y="10949985"/>
                  </a:moveTo>
                  <a:lnTo>
                    <a:pt x="62691156" y="10949985"/>
                  </a:lnTo>
                  <a:lnTo>
                    <a:pt x="62691156" y="11094765"/>
                  </a:lnTo>
                  <a:lnTo>
                    <a:pt x="144780" y="11094765"/>
                  </a:lnTo>
                  <a:lnTo>
                    <a:pt x="144780" y="10949985"/>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9" id="19"/>
          <p:cNvGrpSpPr/>
          <p:nvPr/>
        </p:nvGrpSpPr>
        <p:grpSpPr>
          <a:xfrm rot="0">
            <a:off x="1565271" y="6112354"/>
            <a:ext cx="5361665" cy="799510"/>
            <a:chOff x="0" y="0"/>
            <a:chExt cx="62835937" cy="9369837"/>
          </a:xfrm>
        </p:grpSpPr>
        <p:sp>
          <p:nvSpPr>
            <p:cNvPr name="Freeform 20" id="20"/>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21" id="21"/>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2" id="22"/>
          <p:cNvGrpSpPr/>
          <p:nvPr/>
        </p:nvGrpSpPr>
        <p:grpSpPr>
          <a:xfrm rot="0">
            <a:off x="1582065" y="6933573"/>
            <a:ext cx="5344871" cy="776969"/>
            <a:chOff x="0" y="0"/>
            <a:chExt cx="62835937" cy="9134290"/>
          </a:xfrm>
        </p:grpSpPr>
        <p:sp>
          <p:nvSpPr>
            <p:cNvPr name="Freeform 23" id="23"/>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C1FF72"/>
            </a:solidFill>
          </p:spPr>
        </p:sp>
        <p:sp>
          <p:nvSpPr>
            <p:cNvPr name="Freeform 24" id="24"/>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5" id="25"/>
          <p:cNvGrpSpPr/>
          <p:nvPr/>
        </p:nvGrpSpPr>
        <p:grpSpPr>
          <a:xfrm rot="0">
            <a:off x="1441397" y="7748643"/>
            <a:ext cx="5485539" cy="982829"/>
            <a:chOff x="0" y="0"/>
            <a:chExt cx="64292241" cy="11519067"/>
          </a:xfrm>
        </p:grpSpPr>
        <p:sp>
          <p:nvSpPr>
            <p:cNvPr name="Freeform 26" id="26"/>
            <p:cNvSpPr/>
            <p:nvPr/>
          </p:nvSpPr>
          <p:spPr>
            <a:xfrm flipH="false" flipV="false" rot="0">
              <a:off x="72390" y="72390"/>
              <a:ext cx="64147461" cy="11374287"/>
            </a:xfrm>
            <a:custGeom>
              <a:avLst/>
              <a:gdLst/>
              <a:ahLst/>
              <a:cxnLst/>
              <a:rect r="r" b="b" t="t" l="l"/>
              <a:pathLst>
                <a:path h="11374287" w="64147461">
                  <a:moveTo>
                    <a:pt x="0" y="0"/>
                  </a:moveTo>
                  <a:lnTo>
                    <a:pt x="64147461" y="0"/>
                  </a:lnTo>
                  <a:lnTo>
                    <a:pt x="64147461" y="11374287"/>
                  </a:lnTo>
                  <a:lnTo>
                    <a:pt x="0" y="11374287"/>
                  </a:lnTo>
                  <a:lnTo>
                    <a:pt x="0" y="0"/>
                  </a:lnTo>
                  <a:close/>
                </a:path>
              </a:pathLst>
            </a:custGeom>
            <a:solidFill>
              <a:srgbClr val="55905A"/>
            </a:solidFill>
          </p:spPr>
        </p:sp>
        <p:sp>
          <p:nvSpPr>
            <p:cNvPr name="Freeform 27" id="27"/>
            <p:cNvSpPr/>
            <p:nvPr/>
          </p:nvSpPr>
          <p:spPr>
            <a:xfrm flipH="false" flipV="false" rot="0">
              <a:off x="0" y="0"/>
              <a:ext cx="64292243" cy="11519067"/>
            </a:xfrm>
            <a:custGeom>
              <a:avLst/>
              <a:gdLst/>
              <a:ahLst/>
              <a:cxnLst/>
              <a:rect r="r" b="b" t="t" l="l"/>
              <a:pathLst>
                <a:path h="11519067" w="64292243">
                  <a:moveTo>
                    <a:pt x="64147458" y="11374287"/>
                  </a:moveTo>
                  <a:lnTo>
                    <a:pt x="64292243" y="11374287"/>
                  </a:lnTo>
                  <a:lnTo>
                    <a:pt x="64292243" y="11519067"/>
                  </a:lnTo>
                  <a:lnTo>
                    <a:pt x="64147458" y="11519067"/>
                  </a:lnTo>
                  <a:lnTo>
                    <a:pt x="64147458" y="11374287"/>
                  </a:lnTo>
                  <a:close/>
                  <a:moveTo>
                    <a:pt x="0" y="144780"/>
                  </a:moveTo>
                  <a:lnTo>
                    <a:pt x="144780" y="144780"/>
                  </a:lnTo>
                  <a:lnTo>
                    <a:pt x="144780" y="11374287"/>
                  </a:lnTo>
                  <a:lnTo>
                    <a:pt x="0" y="11374287"/>
                  </a:lnTo>
                  <a:lnTo>
                    <a:pt x="0" y="144780"/>
                  </a:lnTo>
                  <a:close/>
                  <a:moveTo>
                    <a:pt x="0" y="11374287"/>
                  </a:moveTo>
                  <a:lnTo>
                    <a:pt x="144780" y="11374287"/>
                  </a:lnTo>
                  <a:lnTo>
                    <a:pt x="144780" y="11519067"/>
                  </a:lnTo>
                  <a:lnTo>
                    <a:pt x="0" y="11519067"/>
                  </a:lnTo>
                  <a:lnTo>
                    <a:pt x="0" y="11374287"/>
                  </a:lnTo>
                  <a:close/>
                  <a:moveTo>
                    <a:pt x="64147458" y="144780"/>
                  </a:moveTo>
                  <a:lnTo>
                    <a:pt x="64292243" y="144780"/>
                  </a:lnTo>
                  <a:lnTo>
                    <a:pt x="64292243" y="11374287"/>
                  </a:lnTo>
                  <a:lnTo>
                    <a:pt x="64147458" y="11374287"/>
                  </a:lnTo>
                  <a:lnTo>
                    <a:pt x="64147458" y="144780"/>
                  </a:lnTo>
                  <a:close/>
                  <a:moveTo>
                    <a:pt x="144780" y="11374287"/>
                  </a:moveTo>
                  <a:lnTo>
                    <a:pt x="64147458" y="11374287"/>
                  </a:lnTo>
                  <a:lnTo>
                    <a:pt x="64147458" y="11519067"/>
                  </a:lnTo>
                  <a:lnTo>
                    <a:pt x="144780" y="11519067"/>
                  </a:lnTo>
                  <a:lnTo>
                    <a:pt x="144780" y="11374287"/>
                  </a:lnTo>
                  <a:close/>
                  <a:moveTo>
                    <a:pt x="64147458" y="0"/>
                  </a:moveTo>
                  <a:lnTo>
                    <a:pt x="64292243" y="0"/>
                  </a:lnTo>
                  <a:lnTo>
                    <a:pt x="64292243" y="144780"/>
                  </a:lnTo>
                  <a:lnTo>
                    <a:pt x="64147458" y="144780"/>
                  </a:lnTo>
                  <a:lnTo>
                    <a:pt x="64147458" y="0"/>
                  </a:lnTo>
                  <a:close/>
                  <a:moveTo>
                    <a:pt x="0" y="0"/>
                  </a:moveTo>
                  <a:lnTo>
                    <a:pt x="144780" y="0"/>
                  </a:lnTo>
                  <a:lnTo>
                    <a:pt x="144780" y="144780"/>
                  </a:lnTo>
                  <a:lnTo>
                    <a:pt x="0" y="144780"/>
                  </a:lnTo>
                  <a:lnTo>
                    <a:pt x="0" y="0"/>
                  </a:lnTo>
                  <a:close/>
                  <a:moveTo>
                    <a:pt x="144780" y="0"/>
                  </a:moveTo>
                  <a:lnTo>
                    <a:pt x="64147458" y="0"/>
                  </a:lnTo>
                  <a:lnTo>
                    <a:pt x="64147458" y="144780"/>
                  </a:lnTo>
                  <a:lnTo>
                    <a:pt x="144780" y="144780"/>
                  </a:lnTo>
                  <a:lnTo>
                    <a:pt x="144780" y="0"/>
                  </a:lnTo>
                  <a:close/>
                </a:path>
              </a:pathLst>
            </a:custGeom>
            <a:solidFill>
              <a:srgbClr val="000000"/>
            </a:solidFill>
          </p:spPr>
        </p:sp>
      </p:grpSp>
      <p:grpSp>
        <p:nvGrpSpPr>
          <p:cNvPr name="Group 28" id="28"/>
          <p:cNvGrpSpPr/>
          <p:nvPr/>
        </p:nvGrpSpPr>
        <p:grpSpPr>
          <a:xfrm rot="0">
            <a:off x="1573668" y="8769572"/>
            <a:ext cx="5344871" cy="776969"/>
            <a:chOff x="0" y="0"/>
            <a:chExt cx="62835937" cy="9134290"/>
          </a:xfrm>
        </p:grpSpPr>
        <p:sp>
          <p:nvSpPr>
            <p:cNvPr name="Freeform 29" id="29"/>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FF1D25"/>
            </a:solidFill>
          </p:spPr>
        </p:sp>
        <p:sp>
          <p:nvSpPr>
            <p:cNvPr name="Freeform 30" id="30"/>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31" id="31"/>
          <p:cNvSpPr txBox="true"/>
          <p:nvPr/>
        </p:nvSpPr>
        <p:spPr>
          <a:xfrm rot="0">
            <a:off x="1701423" y="2593293"/>
            <a:ext cx="5217116" cy="317708"/>
          </a:xfrm>
          <a:prstGeom prst="rect">
            <a:avLst/>
          </a:prstGeom>
        </p:spPr>
        <p:txBody>
          <a:bodyPr anchor="t" rtlCol="false" tIns="0" lIns="0" bIns="0" rIns="0">
            <a:spAutoFit/>
          </a:bodyPr>
          <a:lstStyle/>
          <a:p>
            <a:pPr algn="ctr">
              <a:lnSpc>
                <a:spcPts val="2380"/>
              </a:lnSpc>
            </a:pPr>
            <a:r>
              <a:rPr lang="en-US" sz="2380">
                <a:solidFill>
                  <a:srgbClr val="000000"/>
                </a:solidFill>
                <a:latin typeface="Luckiest Guy"/>
                <a:ea typeface="Luckiest Guy"/>
                <a:cs typeface="Luckiest Guy"/>
                <a:sym typeface="Luckiest Guy"/>
              </a:rPr>
              <a:t>TIPS &amp; TRICKS FÖR ÅTERVINNING</a:t>
            </a:r>
          </a:p>
        </p:txBody>
      </p:sp>
      <p:sp>
        <p:nvSpPr>
          <p:cNvPr name="TextBox 32" id="32"/>
          <p:cNvSpPr txBox="true"/>
          <p:nvPr/>
        </p:nvSpPr>
        <p:spPr>
          <a:xfrm rot="0">
            <a:off x="1897582" y="3326776"/>
            <a:ext cx="5020957" cy="727785"/>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MINSKA SKRÄP, NEDSKRÄPNING OCH AVFALL</a:t>
            </a:r>
          </a:p>
        </p:txBody>
      </p:sp>
      <p:sp>
        <p:nvSpPr>
          <p:cNvPr name="TextBox 33" id="33"/>
          <p:cNvSpPr txBox="true"/>
          <p:nvPr/>
        </p:nvSpPr>
        <p:spPr>
          <a:xfrm rot="0">
            <a:off x="2076613" y="4443565"/>
            <a:ext cx="5020957" cy="375393"/>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AVFALLSHANTERING</a:t>
            </a:r>
          </a:p>
        </p:txBody>
      </p:sp>
      <p:sp>
        <p:nvSpPr>
          <p:cNvPr name="TextBox 34" id="34"/>
          <p:cNvSpPr txBox="true"/>
          <p:nvPr/>
        </p:nvSpPr>
        <p:spPr>
          <a:xfrm rot="0">
            <a:off x="1905979" y="5439394"/>
            <a:ext cx="5020957" cy="727785"/>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RESURSFÖRBRUKNING</a:t>
            </a:r>
          </a:p>
          <a:p>
            <a:pPr algn="ctr">
              <a:lnSpc>
                <a:spcPts val="2780"/>
              </a:lnSpc>
            </a:pPr>
          </a:p>
        </p:txBody>
      </p:sp>
      <p:sp>
        <p:nvSpPr>
          <p:cNvPr name="TextBox 35" id="35"/>
          <p:cNvSpPr txBox="true"/>
          <p:nvPr/>
        </p:nvSpPr>
        <p:spPr>
          <a:xfrm rot="0">
            <a:off x="2076613" y="6253976"/>
            <a:ext cx="5020957" cy="727785"/>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KONSTNÄRLIGA FÄRDIGHETER OCH BERÄTTARTEKNIK</a:t>
            </a:r>
          </a:p>
        </p:txBody>
      </p:sp>
      <p:sp>
        <p:nvSpPr>
          <p:cNvPr name="TextBox 36" id="36"/>
          <p:cNvSpPr txBox="true"/>
          <p:nvPr/>
        </p:nvSpPr>
        <p:spPr>
          <a:xfrm rot="0">
            <a:off x="1871777" y="7262394"/>
            <a:ext cx="5020957" cy="375393"/>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ANSLUTNING TILL NATUREN</a:t>
            </a:r>
          </a:p>
        </p:txBody>
      </p:sp>
      <p:sp>
        <p:nvSpPr>
          <p:cNvPr name="TextBox 37" id="37"/>
          <p:cNvSpPr txBox="true"/>
          <p:nvPr/>
        </p:nvSpPr>
        <p:spPr>
          <a:xfrm rot="0">
            <a:off x="1828224" y="8096481"/>
            <a:ext cx="5020957" cy="375393"/>
          </a:xfrm>
          <a:prstGeom prst="rect">
            <a:avLst/>
          </a:prstGeom>
        </p:spPr>
        <p:txBody>
          <a:bodyPr anchor="t" rtlCol="false" tIns="0" lIns="0" bIns="0" rIns="0">
            <a:spAutoFit/>
          </a:bodyPr>
          <a:lstStyle/>
          <a:p>
            <a:pPr algn="ctr">
              <a:lnSpc>
                <a:spcPts val="2780"/>
              </a:lnSpc>
            </a:pPr>
            <a:r>
              <a:rPr lang="en-US" sz="2780">
                <a:solidFill>
                  <a:srgbClr val="000000"/>
                </a:solidFill>
                <a:latin typeface="Luckiest Guy"/>
                <a:ea typeface="Luckiest Guy"/>
                <a:cs typeface="Luckiest Guy"/>
                <a:sym typeface="Luckiest Guy"/>
              </a:rPr>
              <a:t>KRITISKT TÄNKANDE</a:t>
            </a:r>
          </a:p>
        </p:txBody>
      </p:sp>
      <p:sp>
        <p:nvSpPr>
          <p:cNvPr name="TextBox 38" id="38"/>
          <p:cNvSpPr txBox="true"/>
          <p:nvPr/>
        </p:nvSpPr>
        <p:spPr>
          <a:xfrm rot="0">
            <a:off x="2076613" y="8986258"/>
            <a:ext cx="4397471" cy="332389"/>
          </a:xfrm>
          <a:prstGeom prst="rect">
            <a:avLst/>
          </a:prstGeom>
        </p:spPr>
        <p:txBody>
          <a:bodyPr anchor="t" rtlCol="false" tIns="0" lIns="0" bIns="0" rIns="0">
            <a:spAutoFit/>
          </a:bodyPr>
          <a:lstStyle/>
          <a:p>
            <a:pPr algn="ctr">
              <a:lnSpc>
                <a:spcPts val="2435"/>
              </a:lnSpc>
            </a:pPr>
            <a:r>
              <a:rPr lang="en-US" sz="2435">
                <a:solidFill>
                  <a:srgbClr val="000000"/>
                </a:solidFill>
                <a:latin typeface="Luckiest Guy"/>
                <a:ea typeface="Luckiest Guy"/>
                <a:cs typeface="Luckiest Guy"/>
                <a:sym typeface="Luckiest Guy"/>
              </a:rPr>
              <a:t>MILJÖSKYDD IDÉER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44065"/>
        </p:xfrm>
        <a:graphic>
          <a:graphicData uri="http://schemas.openxmlformats.org/drawingml/2006/table">
            <a:tbl>
              <a:tblPr/>
              <a:tblGrid>
                <a:gridCol w="2749282"/>
                <a:gridCol w="1770962"/>
                <a:gridCol w="1380416"/>
                <a:gridCol w="863230"/>
              </a:tblGrid>
              <a:tr h="602979">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b="true">
                          <a:solidFill>
                            <a:srgbClr val="000000"/>
                          </a:solidFill>
                          <a:latin typeface="Arimo Bold"/>
                          <a:ea typeface="Arimo Bold"/>
                          <a:cs typeface="Arimo Bold"/>
                          <a:sym typeface="Arimo Bold"/>
                        </a:rPr>
                        <a:t>KLART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Grön temadag</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Måste Ha</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KOSTA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Deltagare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Information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Bärbar dator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490793" y="250038"/>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6057283" y="117191"/>
            <a:ext cx="1210379" cy="1210379"/>
          </a:xfrm>
          <a:custGeom>
            <a:avLst/>
            <a:gdLst/>
            <a:ahLst/>
            <a:cxnLst/>
            <a:rect r="r" b="b" t="t" l="l"/>
            <a:pathLst>
              <a:path h="1210379" w="1210379">
                <a:moveTo>
                  <a:pt x="0" y="0"/>
                </a:moveTo>
                <a:lnTo>
                  <a:pt x="1210378" y="0"/>
                </a:lnTo>
                <a:lnTo>
                  <a:pt x="1210378" y="1210378"/>
                </a:lnTo>
                <a:lnTo>
                  <a:pt x="0" y="1210378"/>
                </a:lnTo>
                <a:lnTo>
                  <a:pt x="0" y="0"/>
                </a:lnTo>
                <a:close/>
              </a:path>
            </a:pathLst>
          </a:custGeom>
          <a:blipFill>
            <a:blip r:embed="rId9"/>
            <a:stretch>
              <a:fillRect l="0" t="0" r="0" b="0"/>
            </a:stretch>
          </a:blipFill>
        </p:spPr>
      </p:sp>
      <p:sp>
        <p:nvSpPr>
          <p:cNvPr name="TextBox 22" id="22"/>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2E59A7"/>
                </a:solidFill>
                <a:latin typeface="Hatton Bold"/>
                <a:ea typeface="Hatton Bold"/>
                <a:cs typeface="Hatton Bold"/>
                <a:sym typeface="Hatton Bold"/>
              </a:rPr>
              <a:t>GRÖNA SKILSER</a:t>
            </a:r>
          </a:p>
        </p:txBody>
      </p:sp>
      <p:sp>
        <p:nvSpPr>
          <p:cNvPr name="TextBox 23" id="23"/>
          <p:cNvSpPr txBox="true"/>
          <p:nvPr/>
        </p:nvSpPr>
        <p:spPr>
          <a:xfrm rot="0">
            <a:off x="2843398" y="698850"/>
            <a:ext cx="1873204" cy="444365"/>
          </a:xfrm>
          <a:prstGeom prst="rect">
            <a:avLst/>
          </a:prstGeom>
        </p:spPr>
        <p:txBody>
          <a:bodyPr anchor="t" rtlCol="false" tIns="0" lIns="0" bIns="0" rIns="0">
            <a:spAutoFit/>
          </a:bodyPr>
          <a:lstStyle/>
          <a:p>
            <a:pPr algn="ctr" marL="0" indent="0" lvl="0">
              <a:lnSpc>
                <a:spcPts val="3628"/>
              </a:lnSpc>
            </a:pPr>
            <a:r>
              <a:rPr lang="en-US" sz="2591" spc="51">
                <a:solidFill>
                  <a:srgbClr val="2E59A7"/>
                </a:solidFill>
                <a:latin typeface="Quicksand"/>
                <a:ea typeface="Quicksand"/>
                <a:cs typeface="Quicksand"/>
                <a:sym typeface="Quicksand"/>
              </a:rPr>
              <a:t>Måste ha</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03771" y="1420493"/>
          <a:ext cx="6763890" cy="7962717"/>
        </p:xfrm>
        <a:graphic>
          <a:graphicData uri="http://schemas.openxmlformats.org/drawingml/2006/table">
            <a:tbl>
              <a:tblPr/>
              <a:tblGrid>
                <a:gridCol w="2749282"/>
                <a:gridCol w="1770962"/>
                <a:gridCol w="1380416"/>
                <a:gridCol w="863230"/>
              </a:tblGrid>
              <a:tr h="61031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TIDSFRIST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49">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Ställ in datum/tid och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66">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Skapa och dela affisch</a:t>
                      </a:r>
                      <a:endParaRPr lang="en-US" sz="1100"/>
                    </a:p>
                    <a:p>
                      <a:pPr algn="ctr" marL="0" indent="0" lvl="0">
                        <a:lnSpc>
                          <a:spcPts val="1260"/>
                        </a:lnSpc>
                        <a:spcBef>
                          <a:spcPct val="0"/>
                        </a:spcBef>
                      </a:pPr>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66">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Registrera volontärer</a:t>
                      </a:r>
                      <a:endParaRPr lang="en-US" sz="1100"/>
                    </a:p>
                    <a:p>
                      <a:pPr algn="ctr" marL="0" indent="0" lvl="0">
                        <a:lnSpc>
                          <a:spcPts val="1260"/>
                        </a:lnSpc>
                        <a:spcBef>
                          <a:spcPct val="0"/>
                        </a:spcBef>
                      </a:pPr>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2E59A7"/>
                </a:solidFill>
                <a:latin typeface="Hatton Semi-Bold"/>
                <a:ea typeface="Hatton Semi-Bold"/>
                <a:cs typeface="Hatton Semi-Bold"/>
                <a:sym typeface="Hatton Semi-Bold"/>
              </a:rPr>
              <a:t>GRÖNA SKILSER</a:t>
            </a:r>
          </a:p>
        </p:txBody>
      </p:sp>
      <p:sp>
        <p:nvSpPr>
          <p:cNvPr name="TextBox 23" id="23"/>
          <p:cNvSpPr txBox="true"/>
          <p:nvPr/>
        </p:nvSpPr>
        <p:spPr>
          <a:xfrm rot="0">
            <a:off x="2843398" y="708375"/>
            <a:ext cx="1873204" cy="385822"/>
          </a:xfrm>
          <a:prstGeom prst="rect">
            <a:avLst/>
          </a:prstGeom>
        </p:spPr>
        <p:txBody>
          <a:bodyPr anchor="t" rtlCol="false" tIns="0" lIns="0" bIns="0" rIns="0">
            <a:spAutoFit/>
          </a:bodyPr>
          <a:lstStyle/>
          <a:p>
            <a:pPr algn="ctr" marL="0" indent="0" lvl="0">
              <a:lnSpc>
                <a:spcPts val="3153"/>
              </a:lnSpc>
            </a:pPr>
            <a:r>
              <a:rPr lang="en-US" sz="2252" spc="45">
                <a:solidFill>
                  <a:srgbClr val="2E59A7"/>
                </a:solidFill>
                <a:latin typeface="Quicksand"/>
                <a:ea typeface="Quicksand"/>
                <a:cs typeface="Quicksand"/>
                <a:sym typeface="Quicksand"/>
              </a:rPr>
              <a:t>Att göra Lista</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446916" y="2821223"/>
            <a:ext cx="3174907" cy="5049553"/>
          </a:xfrm>
          <a:custGeom>
            <a:avLst/>
            <a:gdLst/>
            <a:ahLst/>
            <a:cxnLst/>
            <a:rect r="r" b="b" t="t" l="l"/>
            <a:pathLst>
              <a:path h="5049553" w="3174907">
                <a:moveTo>
                  <a:pt x="0" y="0"/>
                </a:moveTo>
                <a:lnTo>
                  <a:pt x="3174907" y="0"/>
                </a:lnTo>
                <a:lnTo>
                  <a:pt x="3174907" y="5049554"/>
                </a:lnTo>
                <a:lnTo>
                  <a:pt x="0" y="50495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2707" y="186671"/>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6"/>
            <a:stretch>
              <a:fillRect l="0" t="0" r="0" b="0"/>
            </a:stretch>
          </a:blipFill>
        </p:spPr>
      </p:sp>
      <p:sp>
        <p:nvSpPr>
          <p:cNvPr name="Freeform 5" id="5"/>
          <p:cNvSpPr/>
          <p:nvPr/>
        </p:nvSpPr>
        <p:spPr>
          <a:xfrm flipH="false" flipV="false" rot="0">
            <a:off x="5549823" y="7652861"/>
            <a:ext cx="2353120" cy="1494231"/>
          </a:xfrm>
          <a:custGeom>
            <a:avLst/>
            <a:gdLst/>
            <a:ahLst/>
            <a:cxnLst/>
            <a:rect r="r" b="b" t="t" l="l"/>
            <a:pathLst>
              <a:path h="1494231" w="2353120">
                <a:moveTo>
                  <a:pt x="0" y="0"/>
                </a:moveTo>
                <a:lnTo>
                  <a:pt x="2353120" y="0"/>
                </a:lnTo>
                <a:lnTo>
                  <a:pt x="2353120" y="1494231"/>
                </a:lnTo>
                <a:lnTo>
                  <a:pt x="0" y="1494231"/>
                </a:lnTo>
                <a:lnTo>
                  <a:pt x="0" y="0"/>
                </a:lnTo>
                <a:close/>
              </a:path>
            </a:pathLst>
          </a:custGeom>
          <a:blipFill>
            <a:blip r:embed="rId7"/>
            <a:stretch>
              <a:fillRect l="0" t="0" r="0" b="0"/>
            </a:stretch>
          </a:blipFill>
        </p:spPr>
      </p:sp>
      <p:sp>
        <p:nvSpPr>
          <p:cNvPr name="TextBox 6" id="6"/>
          <p:cNvSpPr txBox="true"/>
          <p:nvPr/>
        </p:nvSpPr>
        <p:spPr>
          <a:xfrm rot="0">
            <a:off x="534205" y="8137477"/>
            <a:ext cx="2185516" cy="512634"/>
          </a:xfrm>
          <a:prstGeom prst="rect">
            <a:avLst/>
          </a:prstGeom>
        </p:spPr>
        <p:txBody>
          <a:bodyPr anchor="t" rtlCol="false" tIns="0" lIns="0" bIns="0" rIns="0">
            <a:spAutoFit/>
          </a:bodyPr>
          <a:lstStyle/>
          <a:p>
            <a:pPr algn="ctr">
              <a:lnSpc>
                <a:spcPts val="3784"/>
              </a:lnSpc>
            </a:pPr>
            <a:r>
              <a:rPr lang="en-US" sz="4204">
                <a:solidFill>
                  <a:srgbClr val="FEDE00"/>
                </a:solidFill>
                <a:latin typeface="Gulfs Display"/>
                <a:ea typeface="Gulfs Display"/>
                <a:cs typeface="Gulfs Display"/>
                <a:sym typeface="Gulfs Display"/>
              </a:rPr>
              <a:t>DATUM</a:t>
            </a:r>
          </a:p>
        </p:txBody>
      </p:sp>
      <p:sp>
        <p:nvSpPr>
          <p:cNvPr name="TextBox 7" id="7"/>
          <p:cNvSpPr txBox="true"/>
          <p:nvPr/>
        </p:nvSpPr>
        <p:spPr>
          <a:xfrm rot="0">
            <a:off x="1657566" y="8831429"/>
            <a:ext cx="3403460" cy="528455"/>
          </a:xfrm>
          <a:prstGeom prst="rect">
            <a:avLst/>
          </a:prstGeom>
        </p:spPr>
        <p:txBody>
          <a:bodyPr anchor="t" rtlCol="false" tIns="0" lIns="0" bIns="0" rIns="0">
            <a:spAutoFit/>
          </a:bodyPr>
          <a:lstStyle/>
          <a:p>
            <a:pPr algn="ctr">
              <a:lnSpc>
                <a:spcPts val="3945"/>
              </a:lnSpc>
            </a:pPr>
            <a:r>
              <a:rPr lang="en-US" sz="2818" b="true">
                <a:solidFill>
                  <a:srgbClr val="FFD400"/>
                </a:solidFill>
                <a:latin typeface="Luciole Bold"/>
                <a:ea typeface="Luciole Bold"/>
                <a:cs typeface="Luciole Bold"/>
                <a:sym typeface="Luciole Bold"/>
              </a:rPr>
              <a:t>@Plats</a:t>
            </a:r>
          </a:p>
        </p:txBody>
      </p:sp>
      <p:sp>
        <p:nvSpPr>
          <p:cNvPr name="Freeform 8" id="8"/>
          <p:cNvSpPr/>
          <p:nvPr/>
        </p:nvSpPr>
        <p:spPr>
          <a:xfrm flipH="false" flipV="false" rot="0">
            <a:off x="4351467" y="8399977"/>
            <a:ext cx="2192547" cy="2104845"/>
          </a:xfrm>
          <a:custGeom>
            <a:avLst/>
            <a:gdLst/>
            <a:ahLst/>
            <a:cxnLst/>
            <a:rect r="r" b="b" t="t" l="l"/>
            <a:pathLst>
              <a:path h="2104845" w="2192547">
                <a:moveTo>
                  <a:pt x="0" y="0"/>
                </a:moveTo>
                <a:lnTo>
                  <a:pt x="2192546" y="0"/>
                </a:lnTo>
                <a:lnTo>
                  <a:pt x="2192546" y="2104844"/>
                </a:lnTo>
                <a:lnTo>
                  <a:pt x="0" y="21048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93796" y="2980666"/>
            <a:ext cx="2353120" cy="1494231"/>
            <a:chOff x="0" y="0"/>
            <a:chExt cx="3137493" cy="1992308"/>
          </a:xfrm>
        </p:grpSpPr>
        <p:sp>
          <p:nvSpPr>
            <p:cNvPr name="Freeform 10" id="10"/>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1" id="11"/>
            <p:cNvSpPr/>
            <p:nvPr/>
          </p:nvSpPr>
          <p:spPr>
            <a:xfrm flipH="false" flipV="false" rot="0">
              <a:off x="1035052" y="996154"/>
              <a:ext cx="677783" cy="643894"/>
            </a:xfrm>
            <a:custGeom>
              <a:avLst/>
              <a:gdLst/>
              <a:ahLst/>
              <a:cxnLst/>
              <a:rect r="r" b="b" t="t" l="l"/>
              <a:pathLst>
                <a:path h="643894" w="677783">
                  <a:moveTo>
                    <a:pt x="0" y="0"/>
                  </a:moveTo>
                  <a:lnTo>
                    <a:pt x="677783" y="0"/>
                  </a:lnTo>
                  <a:lnTo>
                    <a:pt x="677783" y="643894"/>
                  </a:lnTo>
                  <a:lnTo>
                    <a:pt x="0" y="6438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 id="12"/>
          <p:cNvGrpSpPr/>
          <p:nvPr/>
        </p:nvGrpSpPr>
        <p:grpSpPr>
          <a:xfrm rot="0">
            <a:off x="5367453" y="3410199"/>
            <a:ext cx="2353120" cy="2129398"/>
            <a:chOff x="0" y="0"/>
            <a:chExt cx="3137493" cy="2839197"/>
          </a:xfrm>
        </p:grpSpPr>
        <p:sp>
          <p:nvSpPr>
            <p:cNvPr name="Freeform 13" id="13"/>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4" id="14"/>
            <p:cNvSpPr/>
            <p:nvPr/>
          </p:nvSpPr>
          <p:spPr>
            <a:xfrm flipH="false" flipV="false" rot="0">
              <a:off x="753745" y="944821"/>
              <a:ext cx="1110578" cy="1894375"/>
            </a:xfrm>
            <a:custGeom>
              <a:avLst/>
              <a:gdLst/>
              <a:ahLst/>
              <a:cxnLst/>
              <a:rect r="r" b="b" t="t" l="l"/>
              <a:pathLst>
                <a:path h="1894375" w="1110578">
                  <a:moveTo>
                    <a:pt x="0" y="0"/>
                  </a:moveTo>
                  <a:lnTo>
                    <a:pt x="1110578" y="0"/>
                  </a:lnTo>
                  <a:lnTo>
                    <a:pt x="1110578" y="1894376"/>
                  </a:lnTo>
                  <a:lnTo>
                    <a:pt x="0" y="18943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1562720" y="367704"/>
            <a:ext cx="5403943" cy="2336265"/>
          </a:xfrm>
          <a:prstGeom prst="rect">
            <a:avLst/>
          </a:prstGeom>
        </p:spPr>
        <p:txBody>
          <a:bodyPr anchor="t" rtlCol="false" tIns="0" lIns="0" bIns="0" rIns="0">
            <a:spAutoFit/>
          </a:bodyPr>
          <a:lstStyle/>
          <a:p>
            <a:pPr algn="ctr">
              <a:lnSpc>
                <a:spcPts val="6257"/>
              </a:lnSpc>
            </a:pPr>
            <a:r>
              <a:rPr lang="en-US" sz="4469">
                <a:solidFill>
                  <a:srgbClr val="15CC1E"/>
                </a:solidFill>
                <a:latin typeface="Waterlily"/>
                <a:ea typeface="Waterlily"/>
                <a:cs typeface="Waterlily"/>
                <a:sym typeface="Waterlily"/>
              </a:rPr>
              <a:t>GRÖNA FÄRDIGHETER</a:t>
            </a:r>
          </a:p>
          <a:p>
            <a:pPr algn="ctr">
              <a:lnSpc>
                <a:spcPts val="6257"/>
              </a:lnSpc>
            </a:pPr>
            <a:r>
              <a:rPr lang="en-US" sz="4469">
                <a:solidFill>
                  <a:srgbClr val="15CC1E"/>
                </a:solidFill>
                <a:latin typeface="Waterlily"/>
                <a:ea typeface="Waterlily"/>
                <a:cs typeface="Waterlily"/>
                <a:sym typeface="Waterlily"/>
              </a:rPr>
              <a:t>VERKSAMHET</a:t>
            </a:r>
          </a:p>
          <a:p>
            <a:pPr algn="ctr">
              <a:lnSpc>
                <a:spcPts val="6257"/>
              </a:lnSpc>
            </a:pPr>
          </a:p>
        </p:txBody>
      </p:sp>
      <p:sp>
        <p:nvSpPr>
          <p:cNvPr name="TextBox 16" id="16"/>
          <p:cNvSpPr txBox="true"/>
          <p:nvPr/>
        </p:nvSpPr>
        <p:spPr>
          <a:xfrm rot="0">
            <a:off x="3359296" y="2410214"/>
            <a:ext cx="4695234" cy="530360"/>
          </a:xfrm>
          <a:prstGeom prst="rect">
            <a:avLst/>
          </a:prstGeom>
        </p:spPr>
        <p:txBody>
          <a:bodyPr anchor="t" rtlCol="false" tIns="0" lIns="0" bIns="0" rIns="0">
            <a:spAutoFit/>
          </a:bodyPr>
          <a:lstStyle/>
          <a:p>
            <a:pPr algn="ctr">
              <a:lnSpc>
                <a:spcPts val="4369"/>
              </a:lnSpc>
            </a:pPr>
            <a:r>
              <a:rPr lang="en-US" sz="3120">
                <a:solidFill>
                  <a:srgbClr val="7EBD43"/>
                </a:solidFill>
                <a:latin typeface="DM Serif Display"/>
                <a:ea typeface="DM Serif Display"/>
                <a:cs typeface="DM Serif Display"/>
                <a:sym typeface="DM Serif Display"/>
              </a:rPr>
              <a:t>ÅTERANVÄNDA</a:t>
            </a:r>
          </a:p>
        </p:txBody>
      </p:sp>
      <p:sp>
        <p:nvSpPr>
          <p:cNvPr name="TextBox 17" id="17"/>
          <p:cNvSpPr txBox="true"/>
          <p:nvPr/>
        </p:nvSpPr>
        <p:spPr>
          <a:xfrm rot="0">
            <a:off x="379633" y="5640105"/>
            <a:ext cx="2527763" cy="638846"/>
          </a:xfrm>
          <a:prstGeom prst="rect">
            <a:avLst/>
          </a:prstGeom>
        </p:spPr>
        <p:txBody>
          <a:bodyPr anchor="t" rtlCol="false" tIns="0" lIns="0" bIns="0" rIns="0">
            <a:spAutoFit/>
          </a:bodyPr>
          <a:lstStyle/>
          <a:p>
            <a:pPr algn="ctr">
              <a:lnSpc>
                <a:spcPts val="5209"/>
              </a:lnSpc>
            </a:pPr>
            <a:r>
              <a:rPr lang="en-US" sz="3720">
                <a:solidFill>
                  <a:srgbClr val="8CAF6D"/>
                </a:solidFill>
                <a:latin typeface="DM Serif Display"/>
                <a:ea typeface="DM Serif Display"/>
                <a:cs typeface="DM Serif Display"/>
                <a:sym typeface="DM Serif Display"/>
              </a:rPr>
              <a:t>ÅTERVINNA</a:t>
            </a:r>
          </a:p>
        </p:txBody>
      </p:sp>
      <p:sp>
        <p:nvSpPr>
          <p:cNvPr name="TextBox 18" id="18"/>
          <p:cNvSpPr txBox="true"/>
          <p:nvPr/>
        </p:nvSpPr>
        <p:spPr>
          <a:xfrm rot="0">
            <a:off x="5187249" y="6358393"/>
            <a:ext cx="1928647" cy="605892"/>
          </a:xfrm>
          <a:prstGeom prst="rect">
            <a:avLst/>
          </a:prstGeom>
        </p:spPr>
        <p:txBody>
          <a:bodyPr anchor="t" rtlCol="false" tIns="0" lIns="0" bIns="0" rIns="0">
            <a:spAutoFit/>
          </a:bodyPr>
          <a:lstStyle/>
          <a:p>
            <a:pPr algn="ctr">
              <a:lnSpc>
                <a:spcPts val="4929"/>
              </a:lnSpc>
            </a:pPr>
            <a:r>
              <a:rPr lang="en-US" sz="3520">
                <a:solidFill>
                  <a:srgbClr val="838B34"/>
                </a:solidFill>
                <a:latin typeface="DM Serif Display"/>
                <a:ea typeface="DM Serif Display"/>
                <a:cs typeface="DM Serif Display"/>
                <a:sym typeface="DM Serif Display"/>
              </a:rPr>
              <a:t>REDUERA</a:t>
            </a:r>
          </a:p>
        </p:txBody>
      </p:sp>
      <p:sp>
        <p:nvSpPr>
          <p:cNvPr name="TextBox 19" id="19"/>
          <p:cNvSpPr txBox="true"/>
          <p:nvPr/>
        </p:nvSpPr>
        <p:spPr>
          <a:xfrm rot="0">
            <a:off x="562101" y="9620511"/>
            <a:ext cx="3769631" cy="315489"/>
          </a:xfrm>
          <a:prstGeom prst="rect">
            <a:avLst/>
          </a:prstGeom>
        </p:spPr>
        <p:txBody>
          <a:bodyPr anchor="t" rtlCol="false" tIns="0" lIns="0" bIns="0" rIns="0">
            <a:spAutoFit/>
          </a:bodyPr>
          <a:lstStyle/>
          <a:p>
            <a:pPr algn="l">
              <a:lnSpc>
                <a:spcPts val="2252"/>
              </a:lnSpc>
            </a:pPr>
            <a:r>
              <a:rPr lang="en-US" b="true" sz="2322" spc="195">
                <a:solidFill>
                  <a:srgbClr val="2540A4"/>
                </a:solidFill>
                <a:latin typeface="Poppins Bold"/>
                <a:ea typeface="Poppins Bold"/>
                <a:cs typeface="Poppins Bold"/>
                <a:sym typeface="Poppins Bold"/>
              </a:rPr>
              <a:t>TID - FRI ENTRE</a:t>
            </a:r>
          </a:p>
        </p:txBody>
      </p:sp>
      <p:sp>
        <p:nvSpPr>
          <p:cNvPr name="TextBox 20" id="20"/>
          <p:cNvSpPr txBox="true"/>
          <p:nvPr/>
        </p:nvSpPr>
        <p:spPr>
          <a:xfrm rot="0">
            <a:off x="2246243" y="2027613"/>
            <a:ext cx="3067513" cy="340082"/>
          </a:xfrm>
          <a:prstGeom prst="rect">
            <a:avLst/>
          </a:prstGeom>
        </p:spPr>
        <p:txBody>
          <a:bodyPr anchor="t" rtlCol="false" tIns="0" lIns="0" bIns="0" rIns="0">
            <a:spAutoFit/>
          </a:bodyPr>
          <a:lstStyle/>
          <a:p>
            <a:pPr algn="ctr">
              <a:lnSpc>
                <a:spcPts val="2778"/>
              </a:lnSpc>
            </a:pPr>
            <a:r>
              <a:rPr lang="en-US" sz="1984">
                <a:solidFill>
                  <a:srgbClr val="2540A4"/>
                </a:solidFill>
                <a:latin typeface="DM Serif Display"/>
                <a:ea typeface="DM Serif Display"/>
                <a:cs typeface="DM Serif Display"/>
                <a:sym typeface="DM Serif Display"/>
              </a:rPr>
              <a:t>På väg mot en hållbar värld</a:t>
            </a:r>
          </a:p>
        </p:txBody>
      </p:sp>
      <p:sp>
        <p:nvSpPr>
          <p:cNvPr name="Freeform 21" id="21"/>
          <p:cNvSpPr/>
          <p:nvPr/>
        </p:nvSpPr>
        <p:spPr>
          <a:xfrm flipH="false" flipV="false" rot="0">
            <a:off x="534205" y="10078875"/>
            <a:ext cx="1605738" cy="357946"/>
          </a:xfrm>
          <a:custGeom>
            <a:avLst/>
            <a:gdLst/>
            <a:ahLst/>
            <a:cxnLst/>
            <a:rect r="r" b="b" t="t" l="l"/>
            <a:pathLst>
              <a:path h="357946" w="1605738">
                <a:moveTo>
                  <a:pt x="0" y="0"/>
                </a:moveTo>
                <a:lnTo>
                  <a:pt x="1605738" y="0"/>
                </a:lnTo>
                <a:lnTo>
                  <a:pt x="1605738" y="357946"/>
                </a:lnTo>
                <a:lnTo>
                  <a:pt x="0" y="357946"/>
                </a:lnTo>
                <a:lnTo>
                  <a:pt x="0" y="0"/>
                </a:lnTo>
                <a:close/>
              </a:path>
            </a:pathLst>
          </a:custGeom>
          <a:blipFill>
            <a:blip r:embed="rId14"/>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57874" t="-1068" r="-57962" b="-1025"/>
            </a:stretch>
          </a:blipFill>
        </p:spPr>
      </p:sp>
      <p:grpSp>
        <p:nvGrpSpPr>
          <p:cNvPr name="Group 3" id="3"/>
          <p:cNvGrpSpPr/>
          <p:nvPr/>
        </p:nvGrpSpPr>
        <p:grpSpPr>
          <a:xfrm rot="0">
            <a:off x="540000" y="2119726"/>
            <a:ext cx="812331" cy="81233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6" id="6"/>
          <p:cNvGrpSpPr/>
          <p:nvPr/>
        </p:nvGrpSpPr>
        <p:grpSpPr>
          <a:xfrm rot="0">
            <a:off x="549496" y="3241136"/>
            <a:ext cx="812331" cy="81233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 id="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9" id="9"/>
          <p:cNvSpPr/>
          <p:nvPr/>
        </p:nvSpPr>
        <p:spPr>
          <a:xfrm flipH="false" flipV="false" rot="0">
            <a:off x="756000" y="2286777"/>
            <a:ext cx="394237" cy="495117"/>
          </a:xfrm>
          <a:custGeom>
            <a:avLst/>
            <a:gdLst/>
            <a:ahLst/>
            <a:cxnLst/>
            <a:rect r="r" b="b" t="t" l="l"/>
            <a:pathLst>
              <a:path h="495117" w="394237">
                <a:moveTo>
                  <a:pt x="0" y="0"/>
                </a:moveTo>
                <a:lnTo>
                  <a:pt x="394237" y="0"/>
                </a:lnTo>
                <a:lnTo>
                  <a:pt x="394237" y="495117"/>
                </a:lnTo>
                <a:lnTo>
                  <a:pt x="0" y="495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40000" y="4362547"/>
            <a:ext cx="812331" cy="81233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13" id="13"/>
          <p:cNvGrpSpPr/>
          <p:nvPr/>
        </p:nvGrpSpPr>
        <p:grpSpPr>
          <a:xfrm rot="0">
            <a:off x="540000" y="5547457"/>
            <a:ext cx="812331" cy="81233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16" id="16"/>
          <p:cNvSpPr/>
          <p:nvPr/>
        </p:nvSpPr>
        <p:spPr>
          <a:xfrm flipH="false" flipV="false" rot="0">
            <a:off x="824981" y="4486887"/>
            <a:ext cx="242370" cy="563651"/>
          </a:xfrm>
          <a:custGeom>
            <a:avLst/>
            <a:gdLst/>
            <a:ahLst/>
            <a:cxnLst/>
            <a:rect r="r" b="b" t="t" l="l"/>
            <a:pathLst>
              <a:path h="563651" w="242370">
                <a:moveTo>
                  <a:pt x="0" y="0"/>
                </a:moveTo>
                <a:lnTo>
                  <a:pt x="242370" y="0"/>
                </a:lnTo>
                <a:lnTo>
                  <a:pt x="242370" y="563651"/>
                </a:lnTo>
                <a:lnTo>
                  <a:pt x="0" y="563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679480" y="5706261"/>
            <a:ext cx="463804" cy="494724"/>
          </a:xfrm>
          <a:custGeom>
            <a:avLst/>
            <a:gdLst/>
            <a:ahLst/>
            <a:cxnLst/>
            <a:rect r="r" b="b" t="t" l="l"/>
            <a:pathLst>
              <a:path h="494724" w="463804">
                <a:moveTo>
                  <a:pt x="0" y="0"/>
                </a:moveTo>
                <a:lnTo>
                  <a:pt x="463804" y="0"/>
                </a:lnTo>
                <a:lnTo>
                  <a:pt x="463804" y="494724"/>
                </a:lnTo>
                <a:lnTo>
                  <a:pt x="0" y="494724"/>
                </a:lnTo>
                <a:lnTo>
                  <a:pt x="0" y="0"/>
                </a:lnTo>
                <a:close/>
              </a:path>
            </a:pathLst>
          </a:custGeom>
          <a:blipFill>
            <a:blip r:embed="rId7"/>
            <a:stretch>
              <a:fillRect l="0" t="0" r="0" b="0"/>
            </a:stretch>
          </a:blipFill>
        </p:spPr>
      </p:sp>
      <p:grpSp>
        <p:nvGrpSpPr>
          <p:cNvPr name="Group 18" id="18"/>
          <p:cNvGrpSpPr/>
          <p:nvPr/>
        </p:nvGrpSpPr>
        <p:grpSpPr>
          <a:xfrm rot="0">
            <a:off x="540000" y="6626488"/>
            <a:ext cx="812331" cy="81233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1" id="21"/>
          <p:cNvSpPr/>
          <p:nvPr/>
        </p:nvSpPr>
        <p:spPr>
          <a:xfrm flipH="false" flipV="false" rot="0">
            <a:off x="710942" y="6781749"/>
            <a:ext cx="470447" cy="501810"/>
          </a:xfrm>
          <a:custGeom>
            <a:avLst/>
            <a:gdLst/>
            <a:ahLst/>
            <a:cxnLst/>
            <a:rect r="r" b="b" t="t" l="l"/>
            <a:pathLst>
              <a:path h="501810" w="470447">
                <a:moveTo>
                  <a:pt x="0" y="0"/>
                </a:moveTo>
                <a:lnTo>
                  <a:pt x="470447" y="0"/>
                </a:lnTo>
                <a:lnTo>
                  <a:pt x="470447" y="501810"/>
                </a:lnTo>
                <a:lnTo>
                  <a:pt x="0" y="5018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2" id="22"/>
          <p:cNvGrpSpPr/>
          <p:nvPr/>
        </p:nvGrpSpPr>
        <p:grpSpPr>
          <a:xfrm rot="0">
            <a:off x="540000" y="7556632"/>
            <a:ext cx="812331" cy="81233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5" id="25"/>
          <p:cNvSpPr/>
          <p:nvPr/>
        </p:nvSpPr>
        <p:spPr>
          <a:xfrm flipH="false" flipV="false" rot="0">
            <a:off x="677091" y="7671906"/>
            <a:ext cx="538149" cy="581783"/>
          </a:xfrm>
          <a:custGeom>
            <a:avLst/>
            <a:gdLst/>
            <a:ahLst/>
            <a:cxnLst/>
            <a:rect r="r" b="b" t="t" l="l"/>
            <a:pathLst>
              <a:path h="581783" w="538149">
                <a:moveTo>
                  <a:pt x="0" y="0"/>
                </a:moveTo>
                <a:lnTo>
                  <a:pt x="538149" y="0"/>
                </a:lnTo>
                <a:lnTo>
                  <a:pt x="538149" y="581782"/>
                </a:lnTo>
                <a:lnTo>
                  <a:pt x="0" y="5817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6" id="26"/>
          <p:cNvGrpSpPr/>
          <p:nvPr/>
        </p:nvGrpSpPr>
        <p:grpSpPr>
          <a:xfrm rot="0">
            <a:off x="3992596" y="4332274"/>
            <a:ext cx="812331" cy="81233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29" id="29"/>
          <p:cNvGrpSpPr/>
          <p:nvPr/>
        </p:nvGrpSpPr>
        <p:grpSpPr>
          <a:xfrm rot="0">
            <a:off x="3992596" y="5748687"/>
            <a:ext cx="812331" cy="812331"/>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1" id="31"/>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2" id="32"/>
          <p:cNvGrpSpPr/>
          <p:nvPr/>
        </p:nvGrpSpPr>
        <p:grpSpPr>
          <a:xfrm rot="0">
            <a:off x="3992596" y="6705275"/>
            <a:ext cx="812331" cy="81233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4" id="3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5" id="35"/>
          <p:cNvGrpSpPr/>
          <p:nvPr/>
        </p:nvGrpSpPr>
        <p:grpSpPr>
          <a:xfrm rot="0">
            <a:off x="3992596" y="7847523"/>
            <a:ext cx="812331" cy="812331"/>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7" id="37"/>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38" id="38"/>
          <p:cNvSpPr/>
          <p:nvPr/>
        </p:nvSpPr>
        <p:spPr>
          <a:xfrm flipH="false" flipV="false" rot="0">
            <a:off x="4172671" y="5953633"/>
            <a:ext cx="452180" cy="402440"/>
          </a:xfrm>
          <a:custGeom>
            <a:avLst/>
            <a:gdLst/>
            <a:ahLst/>
            <a:cxnLst/>
            <a:rect r="r" b="b" t="t" l="l"/>
            <a:pathLst>
              <a:path h="402440" w="452180">
                <a:moveTo>
                  <a:pt x="0" y="0"/>
                </a:moveTo>
                <a:lnTo>
                  <a:pt x="452180" y="0"/>
                </a:lnTo>
                <a:lnTo>
                  <a:pt x="452180" y="402440"/>
                </a:lnTo>
                <a:lnTo>
                  <a:pt x="0" y="4024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9" id="39"/>
          <p:cNvSpPr/>
          <p:nvPr/>
        </p:nvSpPr>
        <p:spPr>
          <a:xfrm flipH="false" flipV="false" rot="0">
            <a:off x="4163924" y="6833115"/>
            <a:ext cx="469675" cy="556652"/>
          </a:xfrm>
          <a:custGeom>
            <a:avLst/>
            <a:gdLst/>
            <a:ahLst/>
            <a:cxnLst/>
            <a:rect r="r" b="b" t="t" l="l"/>
            <a:pathLst>
              <a:path h="556652" w="469675">
                <a:moveTo>
                  <a:pt x="0" y="0"/>
                </a:moveTo>
                <a:lnTo>
                  <a:pt x="469675" y="0"/>
                </a:lnTo>
                <a:lnTo>
                  <a:pt x="469675" y="556652"/>
                </a:lnTo>
                <a:lnTo>
                  <a:pt x="0" y="55665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0" id="40"/>
          <p:cNvSpPr/>
          <p:nvPr/>
        </p:nvSpPr>
        <p:spPr>
          <a:xfrm flipH="false" flipV="false" rot="0">
            <a:off x="4145201" y="8000128"/>
            <a:ext cx="507121" cy="507121"/>
          </a:xfrm>
          <a:custGeom>
            <a:avLst/>
            <a:gdLst/>
            <a:ahLst/>
            <a:cxnLst/>
            <a:rect r="r" b="b" t="t" l="l"/>
            <a:pathLst>
              <a:path h="507121" w="507121">
                <a:moveTo>
                  <a:pt x="0" y="0"/>
                </a:moveTo>
                <a:lnTo>
                  <a:pt x="507121" y="0"/>
                </a:lnTo>
                <a:lnTo>
                  <a:pt x="507121" y="507121"/>
                </a:lnTo>
                <a:lnTo>
                  <a:pt x="0" y="507121"/>
                </a:lnTo>
                <a:lnTo>
                  <a:pt x="0" y="0"/>
                </a:lnTo>
                <a:close/>
              </a:path>
            </a:pathLst>
          </a:custGeom>
          <a:blipFill>
            <a:blip r:embed="rId16"/>
            <a:stretch>
              <a:fillRect l="0" t="0" r="0" b="0"/>
            </a:stretch>
          </a:blipFill>
        </p:spPr>
      </p:sp>
      <p:grpSp>
        <p:nvGrpSpPr>
          <p:cNvPr name="Group 41" id="41"/>
          <p:cNvGrpSpPr/>
          <p:nvPr/>
        </p:nvGrpSpPr>
        <p:grpSpPr>
          <a:xfrm rot="0">
            <a:off x="4008457" y="8957924"/>
            <a:ext cx="812331" cy="812331"/>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3" id="43"/>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44" id="44"/>
          <p:cNvSpPr/>
          <p:nvPr/>
        </p:nvSpPr>
        <p:spPr>
          <a:xfrm flipH="false" flipV="false" rot="0">
            <a:off x="4189096" y="9085661"/>
            <a:ext cx="451054" cy="556857"/>
          </a:xfrm>
          <a:custGeom>
            <a:avLst/>
            <a:gdLst/>
            <a:ahLst/>
            <a:cxnLst/>
            <a:rect r="r" b="b" t="t" l="l"/>
            <a:pathLst>
              <a:path h="556857" w="451054">
                <a:moveTo>
                  <a:pt x="0" y="0"/>
                </a:moveTo>
                <a:lnTo>
                  <a:pt x="451054" y="0"/>
                </a:lnTo>
                <a:lnTo>
                  <a:pt x="451054" y="556857"/>
                </a:lnTo>
                <a:lnTo>
                  <a:pt x="0" y="556857"/>
                </a:lnTo>
                <a:lnTo>
                  <a:pt x="0" y="0"/>
                </a:lnTo>
                <a:close/>
              </a:path>
            </a:pathLst>
          </a:custGeom>
          <a:blipFill>
            <a:blip r:embed="rId17"/>
            <a:stretch>
              <a:fillRect l="0" t="0" r="0" b="0"/>
            </a:stretch>
          </a:blipFill>
        </p:spPr>
      </p:sp>
      <p:sp>
        <p:nvSpPr>
          <p:cNvPr name="Freeform 45" id="45"/>
          <p:cNvSpPr/>
          <p:nvPr/>
        </p:nvSpPr>
        <p:spPr>
          <a:xfrm flipH="false" flipV="false" rot="0">
            <a:off x="3686859" y="672746"/>
            <a:ext cx="4433842" cy="3220078"/>
          </a:xfrm>
          <a:custGeom>
            <a:avLst/>
            <a:gdLst/>
            <a:ahLst/>
            <a:cxnLst/>
            <a:rect r="r" b="b" t="t" l="l"/>
            <a:pathLst>
              <a:path h="3220078" w="4433842">
                <a:moveTo>
                  <a:pt x="0" y="0"/>
                </a:moveTo>
                <a:lnTo>
                  <a:pt x="4433842" y="0"/>
                </a:lnTo>
                <a:lnTo>
                  <a:pt x="4433842" y="3220078"/>
                </a:lnTo>
                <a:lnTo>
                  <a:pt x="0" y="3220078"/>
                </a:lnTo>
                <a:lnTo>
                  <a:pt x="0" y="0"/>
                </a:lnTo>
                <a:close/>
              </a:path>
            </a:pathLst>
          </a:custGeom>
          <a:blipFill>
            <a:blip r:embed="rId18"/>
            <a:stretch>
              <a:fillRect l="0" t="0" r="0" b="0"/>
            </a:stretch>
          </a:blipFill>
        </p:spPr>
      </p:sp>
      <p:sp>
        <p:nvSpPr>
          <p:cNvPr name="Freeform 46" id="46"/>
          <p:cNvSpPr/>
          <p:nvPr/>
        </p:nvSpPr>
        <p:spPr>
          <a:xfrm flipH="false" flipV="false" rot="0">
            <a:off x="3935332" y="2149210"/>
            <a:ext cx="4185369" cy="2076989"/>
          </a:xfrm>
          <a:custGeom>
            <a:avLst/>
            <a:gdLst/>
            <a:ahLst/>
            <a:cxnLst/>
            <a:rect r="r" b="b" t="t" l="l"/>
            <a:pathLst>
              <a:path h="2076989" w="4185369">
                <a:moveTo>
                  <a:pt x="0" y="0"/>
                </a:moveTo>
                <a:lnTo>
                  <a:pt x="4185369" y="0"/>
                </a:lnTo>
                <a:lnTo>
                  <a:pt x="4185369" y="2076989"/>
                </a:lnTo>
                <a:lnTo>
                  <a:pt x="0" y="2076989"/>
                </a:lnTo>
                <a:lnTo>
                  <a:pt x="0" y="0"/>
                </a:lnTo>
                <a:close/>
              </a:path>
            </a:pathLst>
          </a:custGeom>
          <a:blipFill>
            <a:blip r:embed="rId19"/>
            <a:stretch>
              <a:fillRect l="0" t="0" r="0" b="0"/>
            </a:stretch>
          </a:blipFill>
        </p:spPr>
      </p:sp>
      <p:grpSp>
        <p:nvGrpSpPr>
          <p:cNvPr name="Group 47" id="47"/>
          <p:cNvGrpSpPr/>
          <p:nvPr/>
        </p:nvGrpSpPr>
        <p:grpSpPr>
          <a:xfrm rot="0">
            <a:off x="549496" y="8645489"/>
            <a:ext cx="812331" cy="812331"/>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9" id="49"/>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50" id="50"/>
          <p:cNvSpPr/>
          <p:nvPr/>
        </p:nvSpPr>
        <p:spPr>
          <a:xfrm flipH="false" flipV="false" rot="-1800000">
            <a:off x="690459" y="8878901"/>
            <a:ext cx="566405" cy="345507"/>
          </a:xfrm>
          <a:custGeom>
            <a:avLst/>
            <a:gdLst/>
            <a:ahLst/>
            <a:cxnLst/>
            <a:rect r="r" b="b" t="t" l="l"/>
            <a:pathLst>
              <a:path h="345507" w="566405">
                <a:moveTo>
                  <a:pt x="0" y="0"/>
                </a:moveTo>
                <a:lnTo>
                  <a:pt x="566405" y="0"/>
                </a:lnTo>
                <a:lnTo>
                  <a:pt x="566405" y="345507"/>
                </a:lnTo>
                <a:lnTo>
                  <a:pt x="0" y="3455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1" id="51"/>
          <p:cNvSpPr/>
          <p:nvPr/>
        </p:nvSpPr>
        <p:spPr>
          <a:xfrm flipH="false" flipV="false" rot="0">
            <a:off x="651605" y="3330090"/>
            <a:ext cx="491679" cy="634424"/>
          </a:xfrm>
          <a:custGeom>
            <a:avLst/>
            <a:gdLst/>
            <a:ahLst/>
            <a:cxnLst/>
            <a:rect r="r" b="b" t="t" l="l"/>
            <a:pathLst>
              <a:path h="634424" w="491679">
                <a:moveTo>
                  <a:pt x="0" y="0"/>
                </a:moveTo>
                <a:lnTo>
                  <a:pt x="491679" y="0"/>
                </a:lnTo>
                <a:lnTo>
                  <a:pt x="491679" y="634424"/>
                </a:lnTo>
                <a:lnTo>
                  <a:pt x="0" y="63442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52" id="52"/>
          <p:cNvSpPr/>
          <p:nvPr/>
        </p:nvSpPr>
        <p:spPr>
          <a:xfrm flipH="false" flipV="false" rot="0">
            <a:off x="4189096" y="4466060"/>
            <a:ext cx="427888" cy="560330"/>
          </a:xfrm>
          <a:custGeom>
            <a:avLst/>
            <a:gdLst/>
            <a:ahLst/>
            <a:cxnLst/>
            <a:rect r="r" b="b" t="t" l="l"/>
            <a:pathLst>
              <a:path h="560330" w="427888">
                <a:moveTo>
                  <a:pt x="0" y="0"/>
                </a:moveTo>
                <a:lnTo>
                  <a:pt x="427888" y="0"/>
                </a:lnTo>
                <a:lnTo>
                  <a:pt x="427888" y="560330"/>
                </a:lnTo>
                <a:lnTo>
                  <a:pt x="0" y="56033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53" id="53"/>
          <p:cNvSpPr txBox="true"/>
          <p:nvPr/>
        </p:nvSpPr>
        <p:spPr>
          <a:xfrm rot="0">
            <a:off x="1495611" y="4322736"/>
            <a:ext cx="2053510" cy="38795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DIY Cleaning &amp; Beauty Products</a:t>
            </a:r>
          </a:p>
        </p:txBody>
      </p:sp>
      <p:sp>
        <p:nvSpPr>
          <p:cNvPr name="TextBox 54" id="54"/>
          <p:cNvSpPr txBox="true"/>
          <p:nvPr/>
        </p:nvSpPr>
        <p:spPr>
          <a:xfrm rot="0">
            <a:off x="1495611" y="5421123"/>
            <a:ext cx="2103251" cy="232126"/>
          </a:xfrm>
          <a:prstGeom prst="rect">
            <a:avLst/>
          </a:prstGeom>
        </p:spPr>
        <p:txBody>
          <a:bodyPr anchor="t" rtlCol="false" tIns="0" lIns="0" bIns="0" rIns="0">
            <a:spAutoFit/>
          </a:bodyPr>
          <a:lstStyle/>
          <a:p>
            <a:pPr algn="l">
              <a:lnSpc>
                <a:spcPts val="1539"/>
              </a:lnSpc>
            </a:pPr>
            <a:r>
              <a:rPr lang="en-US" sz="1399">
                <a:solidFill>
                  <a:srgbClr val="334731"/>
                </a:solidFill>
                <a:latin typeface="Chunk Five"/>
                <a:ea typeface="Chunk Five"/>
                <a:cs typeface="Chunk Five"/>
                <a:sym typeface="Chunk Five"/>
              </a:rPr>
              <a:t>Hållbar trädgård</a:t>
            </a:r>
          </a:p>
        </p:txBody>
      </p:sp>
      <p:sp>
        <p:nvSpPr>
          <p:cNvPr name="TextBox 55" id="55"/>
          <p:cNvSpPr txBox="true"/>
          <p:nvPr/>
        </p:nvSpPr>
        <p:spPr>
          <a:xfrm rot="0">
            <a:off x="540000" y="1241641"/>
            <a:ext cx="4717425" cy="495317"/>
          </a:xfrm>
          <a:prstGeom prst="rect">
            <a:avLst/>
          </a:prstGeom>
        </p:spPr>
        <p:txBody>
          <a:bodyPr anchor="t" rtlCol="false" tIns="0" lIns="0" bIns="0" rIns="0">
            <a:spAutoFit/>
          </a:bodyPr>
          <a:lstStyle/>
          <a:p>
            <a:pPr algn="l">
              <a:lnSpc>
                <a:spcPts val="3300"/>
              </a:lnSpc>
            </a:pPr>
            <a:r>
              <a:rPr lang="en-US" sz="3000">
                <a:solidFill>
                  <a:srgbClr val="334731"/>
                </a:solidFill>
                <a:latin typeface="Chunk Five"/>
                <a:ea typeface="Chunk Five"/>
                <a:cs typeface="Chunk Five"/>
                <a:sym typeface="Chunk Five"/>
              </a:rPr>
              <a:t>Hållbar praxis</a:t>
            </a:r>
          </a:p>
        </p:txBody>
      </p:sp>
      <p:sp>
        <p:nvSpPr>
          <p:cNvPr name="TextBox 56" id="56"/>
          <p:cNvSpPr txBox="true"/>
          <p:nvPr/>
        </p:nvSpPr>
        <p:spPr>
          <a:xfrm rot="0">
            <a:off x="1495611" y="2095179"/>
            <a:ext cx="2296846"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Undvik engångsartiklar</a:t>
            </a:r>
          </a:p>
        </p:txBody>
      </p:sp>
      <p:sp>
        <p:nvSpPr>
          <p:cNvPr name="TextBox 57" id="57"/>
          <p:cNvSpPr txBox="true"/>
          <p:nvPr/>
        </p:nvSpPr>
        <p:spPr>
          <a:xfrm rot="0">
            <a:off x="1495611" y="3277194"/>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Minska matavfall</a:t>
            </a:r>
          </a:p>
        </p:txBody>
      </p:sp>
      <p:sp>
        <p:nvSpPr>
          <p:cNvPr name="TextBox 58" id="58"/>
          <p:cNvSpPr txBox="true"/>
          <p:nvPr/>
        </p:nvSpPr>
        <p:spPr>
          <a:xfrm rot="0">
            <a:off x="1495611" y="2306951"/>
            <a:ext cx="2000587" cy="817471"/>
          </a:xfrm>
          <a:prstGeom prst="rect">
            <a:avLst/>
          </a:prstGeom>
        </p:spPr>
        <p:txBody>
          <a:bodyPr anchor="t" rtlCol="false" tIns="0" lIns="0" bIns="0" rIns="0">
            <a:spAutoFit/>
          </a:bodyPr>
          <a:lstStyle/>
          <a:p>
            <a:pPr algn="l">
              <a:lnSpc>
                <a:spcPts val="1075"/>
              </a:lnSpc>
            </a:pPr>
            <a:r>
              <a:rPr lang="en-US" sz="978">
                <a:solidFill>
                  <a:srgbClr val="334731"/>
                </a:solidFill>
                <a:latin typeface="Barlow SemiCondensed"/>
                <a:ea typeface="Barlow SemiCondensed"/>
                <a:cs typeface="Barlow SemiCondensed"/>
                <a:sym typeface="Barlow SemiCondensed"/>
              </a:rPr>
              <a:t>Använd återanvändbara föremål och undvik papper, frigolit, plast och andra engångsprodukter. Använd istället återvinningsbara föremål som kan användas om och om igen. Undvik också produkter som är farliga för vår planet.</a:t>
            </a:r>
          </a:p>
        </p:txBody>
      </p:sp>
      <p:sp>
        <p:nvSpPr>
          <p:cNvPr name="TextBox 59" id="59"/>
          <p:cNvSpPr txBox="true"/>
          <p:nvPr/>
        </p:nvSpPr>
        <p:spPr>
          <a:xfrm rot="0">
            <a:off x="4957899" y="4348663"/>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KOMPOSTERING</a:t>
            </a:r>
          </a:p>
        </p:txBody>
      </p:sp>
      <p:sp>
        <p:nvSpPr>
          <p:cNvPr name="TextBox 60" id="60"/>
          <p:cNvSpPr txBox="true"/>
          <p:nvPr/>
        </p:nvSpPr>
        <p:spPr>
          <a:xfrm rot="0">
            <a:off x="1495611" y="3499761"/>
            <a:ext cx="2296846" cy="711991"/>
          </a:xfrm>
          <a:prstGeom prst="rect">
            <a:avLst/>
          </a:prstGeom>
        </p:spPr>
        <p:txBody>
          <a:bodyPr anchor="t" rtlCol="false" tIns="0" lIns="0" bIns="0" rIns="0">
            <a:spAutoFit/>
          </a:bodyPr>
          <a:lstStyle/>
          <a:p>
            <a:pPr algn="l">
              <a:lnSpc>
                <a:spcPts val="1136"/>
              </a:lnSpc>
            </a:pPr>
            <a:r>
              <a:rPr lang="en-US" sz="1032">
                <a:solidFill>
                  <a:srgbClr val="334731"/>
                </a:solidFill>
                <a:latin typeface="Barlow SemiCondensed"/>
                <a:ea typeface="Barlow SemiCondensed"/>
                <a:cs typeface="Barlow SemiCondensed"/>
                <a:sym typeface="Barlow SemiCondensed"/>
              </a:rPr>
              <a:t>Minska matsvinnet genom att förvara livsmedel på rätt sätt, kompostera, skapa måltidsplaner, frysa in och vara kreativ med rester, inte handla för mycket och köpa fula produkter eller produkter med kort datum.</a:t>
            </a:r>
          </a:p>
        </p:txBody>
      </p:sp>
      <p:sp>
        <p:nvSpPr>
          <p:cNvPr name="TextBox 61" id="61"/>
          <p:cNvSpPr txBox="true"/>
          <p:nvPr/>
        </p:nvSpPr>
        <p:spPr>
          <a:xfrm rot="0">
            <a:off x="1503218" y="4747965"/>
            <a:ext cx="2053510" cy="717931"/>
          </a:xfrm>
          <a:prstGeom prst="rect">
            <a:avLst/>
          </a:prstGeom>
        </p:spPr>
        <p:txBody>
          <a:bodyPr anchor="t" rtlCol="false" tIns="0" lIns="0" bIns="0" rIns="0">
            <a:spAutoFit/>
          </a:bodyPr>
          <a:lstStyle/>
          <a:p>
            <a:pPr algn="l">
              <a:lnSpc>
                <a:spcPts val="1132"/>
              </a:lnSpc>
            </a:pPr>
            <a:r>
              <a:rPr lang="en-US" sz="1029">
                <a:solidFill>
                  <a:srgbClr val="334731"/>
                </a:solidFill>
                <a:latin typeface="Barlow SemiCondensed"/>
                <a:ea typeface="Barlow SemiCondensed"/>
                <a:cs typeface="Barlow SemiCondensed"/>
                <a:sym typeface="Barlow SemiCondensed"/>
              </a:rPr>
              <a:t>Att göra egna rengörings- och skönhetsprodukter är inte bara enkelt utan också billigare, kemikaliefritt, giftfritt och säkrare för dig och vår planet.</a:t>
            </a:r>
          </a:p>
        </p:txBody>
      </p:sp>
      <p:sp>
        <p:nvSpPr>
          <p:cNvPr name="TextBox 62" id="62"/>
          <p:cNvSpPr txBox="true"/>
          <p:nvPr/>
        </p:nvSpPr>
        <p:spPr>
          <a:xfrm rot="0">
            <a:off x="1495611" y="5662741"/>
            <a:ext cx="2191248"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Spara vatten, använd kompost, återanvänd regnvatten, kompostera, plantera träd, använd torktåliga växter och gräs. Det är också bra och hållbart att odla det man äter.</a:t>
            </a:r>
          </a:p>
        </p:txBody>
      </p:sp>
      <p:sp>
        <p:nvSpPr>
          <p:cNvPr name="TextBox 63" id="63"/>
          <p:cNvSpPr txBox="true"/>
          <p:nvPr/>
        </p:nvSpPr>
        <p:spPr>
          <a:xfrm rot="0">
            <a:off x="1503218" y="6460974"/>
            <a:ext cx="2053510" cy="38795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Miljövänlig förpackning</a:t>
            </a:r>
          </a:p>
        </p:txBody>
      </p:sp>
      <p:sp>
        <p:nvSpPr>
          <p:cNvPr name="TextBox 64" id="64"/>
          <p:cNvSpPr txBox="true"/>
          <p:nvPr/>
        </p:nvSpPr>
        <p:spPr>
          <a:xfrm rot="0">
            <a:off x="1495611" y="6887059"/>
            <a:ext cx="2284389"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Var medveten om vilka förpackningar och material du använder. Använd komposterbara förpackningar, skicka i bulk och använd material som kan återanvändas eller återvinnas.</a:t>
            </a:r>
          </a:p>
        </p:txBody>
      </p:sp>
      <p:sp>
        <p:nvSpPr>
          <p:cNvPr name="TextBox 65" id="65"/>
          <p:cNvSpPr txBox="true"/>
          <p:nvPr/>
        </p:nvSpPr>
        <p:spPr>
          <a:xfrm rot="0">
            <a:off x="1495611" y="7603995"/>
            <a:ext cx="2103251" cy="232126"/>
          </a:xfrm>
          <a:prstGeom prst="rect">
            <a:avLst/>
          </a:prstGeom>
        </p:spPr>
        <p:txBody>
          <a:bodyPr anchor="t" rtlCol="false" tIns="0" lIns="0" bIns="0" rIns="0">
            <a:spAutoFit/>
          </a:bodyPr>
          <a:lstStyle/>
          <a:p>
            <a:pPr algn="l">
              <a:lnSpc>
                <a:spcPts val="1539"/>
              </a:lnSpc>
            </a:pPr>
            <a:r>
              <a:rPr lang="en-US" sz="1399">
                <a:solidFill>
                  <a:srgbClr val="334731"/>
                </a:solidFill>
                <a:latin typeface="Chunk Five"/>
                <a:ea typeface="Chunk Five"/>
                <a:cs typeface="Chunk Five"/>
                <a:sym typeface="Chunk Five"/>
              </a:rPr>
              <a:t>Återvinn korrekt</a:t>
            </a:r>
          </a:p>
        </p:txBody>
      </p:sp>
      <p:sp>
        <p:nvSpPr>
          <p:cNvPr name="TextBox 66" id="66"/>
          <p:cNvSpPr txBox="true"/>
          <p:nvPr/>
        </p:nvSpPr>
        <p:spPr>
          <a:xfrm rot="0">
            <a:off x="1495611" y="7848263"/>
            <a:ext cx="2053510"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Se till att avfallet är rent, tomt och torrt före återvinning, Kombinera liknande material, Känn till dina plaster, Var medveten om återvinningsmetoder i ditt närområde.</a:t>
            </a:r>
          </a:p>
        </p:txBody>
      </p:sp>
      <p:sp>
        <p:nvSpPr>
          <p:cNvPr name="TextBox 67" id="67"/>
          <p:cNvSpPr txBox="true"/>
          <p:nvPr/>
        </p:nvSpPr>
        <p:spPr>
          <a:xfrm rot="0">
            <a:off x="5001261" y="4559451"/>
            <a:ext cx="2558739" cy="11468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Köp en gnagresistent soptunna. Välj den bästa platsen som ger utrymme för dränering och maskar. Använd rätt saker: grönsaksskal, fruktavfall, tepåsar, växt- och gräsklipp, strimlad kartong/tidningspapper och äggskal. Balansera brunt och grönt. Låt det luftas ordentligt och tillsätt kaffesump och andra mikrober som kan påskynda nedbrytningsprocessen.</a:t>
            </a:r>
          </a:p>
        </p:txBody>
      </p:sp>
      <p:sp>
        <p:nvSpPr>
          <p:cNvPr name="TextBox 68" id="68"/>
          <p:cNvSpPr txBox="true"/>
          <p:nvPr/>
        </p:nvSpPr>
        <p:spPr>
          <a:xfrm rot="0">
            <a:off x="4957899" y="5962816"/>
            <a:ext cx="2602101" cy="5753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Använd det du har, köp inte för mycket och överväg att hyra, köpa begagnat eller göra det själv. Köp bättre: hållbart, tillverkat på ett etiskt sätt, lätt att reparera och hållbart.</a:t>
            </a:r>
          </a:p>
        </p:txBody>
      </p:sp>
      <p:sp>
        <p:nvSpPr>
          <p:cNvPr name="TextBox 69" id="69"/>
          <p:cNvSpPr txBox="true"/>
          <p:nvPr/>
        </p:nvSpPr>
        <p:spPr>
          <a:xfrm rot="0">
            <a:off x="4957899" y="5741519"/>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Köp mindre, köp bättre</a:t>
            </a:r>
          </a:p>
        </p:txBody>
      </p:sp>
      <p:sp>
        <p:nvSpPr>
          <p:cNvPr name="TextBox 70" id="70"/>
          <p:cNvSpPr txBox="true"/>
          <p:nvPr/>
        </p:nvSpPr>
        <p:spPr>
          <a:xfrm rot="0">
            <a:off x="4957899" y="6709707"/>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Använd vatten klokt</a:t>
            </a:r>
          </a:p>
        </p:txBody>
      </p:sp>
      <p:sp>
        <p:nvSpPr>
          <p:cNvPr name="TextBox 71" id="71"/>
          <p:cNvSpPr txBox="true"/>
          <p:nvPr/>
        </p:nvSpPr>
        <p:spPr>
          <a:xfrm rot="0">
            <a:off x="4957899" y="6928782"/>
            <a:ext cx="2506469" cy="100393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Åtgärda läckor och återanvänd regn- eller badvatten i trädgården. Kör fulla maskiner i tvätt- och diskmaskiner, stäng av vattnet när du borstar tänderna och tvålar in dig, och rengör kranar och luftare från sediment och ansamlingar. Använd hink för att tvätta bilen. Förkorta tiden i duschen.</a:t>
            </a:r>
          </a:p>
        </p:txBody>
      </p:sp>
      <p:sp>
        <p:nvSpPr>
          <p:cNvPr name="TextBox 72" id="72"/>
          <p:cNvSpPr txBox="true"/>
          <p:nvPr/>
        </p:nvSpPr>
        <p:spPr>
          <a:xfrm rot="0">
            <a:off x="4954138" y="8239739"/>
            <a:ext cx="2510230"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Stäng av och dra ut kontakten till lampor och apparater när de inte används. Använd LED-lampor. Stäng dörrar. hantera värme och kyla, isolera ordentligt använd solenergi undvik att använda torktumlare</a:t>
            </a:r>
          </a:p>
        </p:txBody>
      </p:sp>
      <p:sp>
        <p:nvSpPr>
          <p:cNvPr name="TextBox 73" id="73"/>
          <p:cNvSpPr txBox="true"/>
          <p:nvPr/>
        </p:nvSpPr>
        <p:spPr>
          <a:xfrm rot="0">
            <a:off x="4910083" y="7975588"/>
            <a:ext cx="2602101"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Minska energianvändningen</a:t>
            </a:r>
          </a:p>
        </p:txBody>
      </p:sp>
      <p:sp>
        <p:nvSpPr>
          <p:cNvPr name="TextBox 74" id="74"/>
          <p:cNvSpPr txBox="true"/>
          <p:nvPr/>
        </p:nvSpPr>
        <p:spPr>
          <a:xfrm rot="0">
            <a:off x="1495611" y="8863945"/>
            <a:ext cx="2191248" cy="14325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Att köpa, investera, äta och stödja lokalt istället för online eller stora lådbutiker hjälper till att vara mer hållbar och hjälpa miljön och den lokala ekonomin. Besök Bondens marknad, köp och ge bort lokala konstverk och inredning, ät på lokala restauranger, delta i lokala kurser och evenemang, tagga lokala företag på sociala medier, lämna recensioner och anlita mindre företag</a:t>
            </a:r>
          </a:p>
        </p:txBody>
      </p:sp>
      <p:sp>
        <p:nvSpPr>
          <p:cNvPr name="TextBox 75" id="75"/>
          <p:cNvSpPr txBox="true"/>
          <p:nvPr/>
        </p:nvSpPr>
        <p:spPr>
          <a:xfrm rot="0">
            <a:off x="1495611" y="8642648"/>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Stöd lokalt</a:t>
            </a:r>
          </a:p>
        </p:txBody>
      </p:sp>
      <p:sp>
        <p:nvSpPr>
          <p:cNvPr name="TextBox 76" id="76"/>
          <p:cNvSpPr txBox="true"/>
          <p:nvPr/>
        </p:nvSpPr>
        <p:spPr>
          <a:xfrm rot="0">
            <a:off x="4957899" y="9081749"/>
            <a:ext cx="2053510" cy="211756"/>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Gå bilfri</a:t>
            </a:r>
          </a:p>
        </p:txBody>
      </p:sp>
      <p:sp>
        <p:nvSpPr>
          <p:cNvPr name="TextBox 77" id="77"/>
          <p:cNvSpPr txBox="true"/>
          <p:nvPr/>
        </p:nvSpPr>
        <p:spPr>
          <a:xfrm rot="0">
            <a:off x="4957899" y="9350655"/>
            <a:ext cx="2415845"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Att gå är det mest hållbara transportsättet och är bra för hälsan.  Cykling är också ett bra alternativ. Om dessa två alternativ inte finns tillgängliga är kollektivtrafik det näst bästa alternativet.</a:t>
            </a:r>
          </a:p>
        </p:txBody>
      </p:sp>
      <p:sp>
        <p:nvSpPr>
          <p:cNvPr name="TextBox 78" id="78"/>
          <p:cNvSpPr txBox="true"/>
          <p:nvPr/>
        </p:nvSpPr>
        <p:spPr>
          <a:xfrm rot="0">
            <a:off x="540000" y="690778"/>
            <a:ext cx="7457245" cy="490789"/>
          </a:xfrm>
          <a:prstGeom prst="rect">
            <a:avLst/>
          </a:prstGeom>
        </p:spPr>
        <p:txBody>
          <a:bodyPr anchor="t" rtlCol="false" tIns="0" lIns="0" bIns="0" rIns="0">
            <a:spAutoFit/>
          </a:bodyPr>
          <a:lstStyle/>
          <a:p>
            <a:pPr algn="l">
              <a:lnSpc>
                <a:spcPts val="3740"/>
              </a:lnSpc>
            </a:pPr>
            <a:r>
              <a:rPr lang="en-US" sz="3400">
                <a:solidFill>
                  <a:srgbClr val="334731"/>
                </a:solidFill>
                <a:latin typeface="Trend Sans Four"/>
                <a:ea typeface="Trend Sans Four"/>
                <a:cs typeface="Trend Sans Four"/>
                <a:sym typeface="Trend Sans Four"/>
              </a:rPr>
              <a:t>TIPS FÖR HEMMABOENDE</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CE4B8"/>
        </a:solidFill>
      </p:bgPr>
    </p:bg>
    <p:spTree>
      <p:nvGrpSpPr>
        <p:cNvPr id="1" name=""/>
        <p:cNvGrpSpPr/>
        <p:nvPr/>
      </p:nvGrpSpPr>
      <p:grpSpPr>
        <a:xfrm>
          <a:off x="0" y="0"/>
          <a:ext cx="0" cy="0"/>
          <a:chOff x="0" y="0"/>
          <a:chExt cx="0" cy="0"/>
        </a:xfrm>
      </p:grpSpPr>
      <p:grpSp>
        <p:nvGrpSpPr>
          <p:cNvPr name="Group 2" id="2"/>
          <p:cNvGrpSpPr/>
          <p:nvPr/>
        </p:nvGrpSpPr>
        <p:grpSpPr>
          <a:xfrm rot="0">
            <a:off x="1248273" y="1795383"/>
            <a:ext cx="3686573" cy="465157"/>
            <a:chOff x="0" y="0"/>
            <a:chExt cx="1321184" cy="166702"/>
          </a:xfrm>
        </p:grpSpPr>
        <p:sp>
          <p:nvSpPr>
            <p:cNvPr name="Freeform 3" id="3"/>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 id="4"/>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Inget matavfall</a:t>
              </a:r>
            </a:p>
          </p:txBody>
        </p:sp>
      </p:grpSp>
      <p:grpSp>
        <p:nvGrpSpPr>
          <p:cNvPr name="Group 5" id="5"/>
          <p:cNvGrpSpPr/>
          <p:nvPr/>
        </p:nvGrpSpPr>
        <p:grpSpPr>
          <a:xfrm rot="0">
            <a:off x="1276307" y="2740387"/>
            <a:ext cx="3686573" cy="465157"/>
            <a:chOff x="0" y="0"/>
            <a:chExt cx="1321184" cy="166702"/>
          </a:xfrm>
        </p:grpSpPr>
        <p:sp>
          <p:nvSpPr>
            <p:cNvPr name="Freeform 6" id="6"/>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7" id="7"/>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Starta en Kompost</a:t>
              </a:r>
            </a:p>
          </p:txBody>
        </p:sp>
      </p:grpSp>
      <p:sp>
        <p:nvSpPr>
          <p:cNvPr name="Freeform 8" id="8"/>
          <p:cNvSpPr/>
          <p:nvPr/>
        </p:nvSpPr>
        <p:spPr>
          <a:xfrm flipH="false" flipV="false" rot="0">
            <a:off x="843698" y="1647261"/>
            <a:ext cx="809149" cy="790943"/>
          </a:xfrm>
          <a:custGeom>
            <a:avLst/>
            <a:gdLst/>
            <a:ahLst/>
            <a:cxnLst/>
            <a:rect r="r" b="b" t="t" l="l"/>
            <a:pathLst>
              <a:path h="790943" w="809149">
                <a:moveTo>
                  <a:pt x="0" y="0"/>
                </a:moveTo>
                <a:lnTo>
                  <a:pt x="809149" y="0"/>
                </a:lnTo>
                <a:lnTo>
                  <a:pt x="809149" y="790943"/>
                </a:lnTo>
                <a:lnTo>
                  <a:pt x="0" y="790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92781" y="250487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248273" y="3585498"/>
            <a:ext cx="3686573" cy="465157"/>
            <a:chOff x="0" y="0"/>
            <a:chExt cx="1321184" cy="166702"/>
          </a:xfrm>
        </p:grpSpPr>
        <p:sp>
          <p:nvSpPr>
            <p:cNvPr name="Freeform 11" id="1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2" id="1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Gå och rulla-dagen</a:t>
              </a:r>
            </a:p>
          </p:txBody>
        </p:sp>
      </p:grpSp>
      <p:sp>
        <p:nvSpPr>
          <p:cNvPr name="Freeform 13" id="13"/>
          <p:cNvSpPr/>
          <p:nvPr/>
        </p:nvSpPr>
        <p:spPr>
          <a:xfrm flipH="false" flipV="false" rot="0">
            <a:off x="899767" y="3376994"/>
            <a:ext cx="753080" cy="736135"/>
          </a:xfrm>
          <a:custGeom>
            <a:avLst/>
            <a:gdLst/>
            <a:ahLst/>
            <a:cxnLst/>
            <a:rect r="r" b="b" t="t" l="l"/>
            <a:pathLst>
              <a:path h="736135" w="753080">
                <a:moveTo>
                  <a:pt x="0" y="0"/>
                </a:moveTo>
                <a:lnTo>
                  <a:pt x="753080" y="0"/>
                </a:lnTo>
                <a:lnTo>
                  <a:pt x="753080" y="736135"/>
                </a:lnTo>
                <a:lnTo>
                  <a:pt x="0" y="7361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1360512" y="4446504"/>
            <a:ext cx="3574333" cy="465157"/>
            <a:chOff x="0" y="0"/>
            <a:chExt cx="1280960" cy="166702"/>
          </a:xfrm>
        </p:grpSpPr>
        <p:sp>
          <p:nvSpPr>
            <p:cNvPr name="Freeform 15" id="15"/>
            <p:cNvSpPr/>
            <p:nvPr/>
          </p:nvSpPr>
          <p:spPr>
            <a:xfrm flipH="false" flipV="false" rot="0">
              <a:off x="0" y="0"/>
              <a:ext cx="1280960" cy="166702"/>
            </a:xfrm>
            <a:custGeom>
              <a:avLst/>
              <a:gdLst/>
              <a:ahLst/>
              <a:cxnLst/>
              <a:rect r="r" b="b" t="t" l="l"/>
              <a:pathLst>
                <a:path h="166702" w="1280960">
                  <a:moveTo>
                    <a:pt x="80141" y="0"/>
                  </a:moveTo>
                  <a:lnTo>
                    <a:pt x="1200819" y="0"/>
                  </a:lnTo>
                  <a:cubicBezTo>
                    <a:pt x="1222074" y="0"/>
                    <a:pt x="1242458" y="8443"/>
                    <a:pt x="1257488" y="23473"/>
                  </a:cubicBezTo>
                  <a:cubicBezTo>
                    <a:pt x="1272517" y="38502"/>
                    <a:pt x="1280960" y="58886"/>
                    <a:pt x="1280960" y="80141"/>
                  </a:cubicBezTo>
                  <a:lnTo>
                    <a:pt x="1280960" y="86561"/>
                  </a:lnTo>
                  <a:cubicBezTo>
                    <a:pt x="1280960" y="130821"/>
                    <a:pt x="1245080" y="166702"/>
                    <a:pt x="1200819" y="166702"/>
                  </a:cubicBezTo>
                  <a:lnTo>
                    <a:pt x="80141" y="166702"/>
                  </a:lnTo>
                  <a:cubicBezTo>
                    <a:pt x="58886" y="166702"/>
                    <a:pt x="38502" y="158258"/>
                    <a:pt x="23473" y="143229"/>
                  </a:cubicBezTo>
                  <a:cubicBezTo>
                    <a:pt x="8443" y="128200"/>
                    <a:pt x="0" y="107815"/>
                    <a:pt x="0" y="86561"/>
                  </a:cubicBezTo>
                  <a:lnTo>
                    <a:pt x="0" y="80141"/>
                  </a:lnTo>
                  <a:cubicBezTo>
                    <a:pt x="0" y="58886"/>
                    <a:pt x="8443" y="38502"/>
                    <a:pt x="23473" y="23473"/>
                  </a:cubicBezTo>
                  <a:cubicBezTo>
                    <a:pt x="38502" y="8443"/>
                    <a:pt x="58886" y="0"/>
                    <a:pt x="80141" y="0"/>
                  </a:cubicBezTo>
                  <a:close/>
                </a:path>
              </a:pathLst>
            </a:custGeom>
            <a:solidFill>
              <a:srgbClr val="FFF6E4"/>
            </a:solidFill>
          </p:spPr>
        </p:sp>
        <p:sp>
          <p:nvSpPr>
            <p:cNvPr name="TextBox 16" id="16"/>
            <p:cNvSpPr txBox="true"/>
            <p:nvPr/>
          </p:nvSpPr>
          <p:spPr>
            <a:xfrm>
              <a:off x="0" y="-28575"/>
              <a:ext cx="1280960"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Odling av en trädgård för pollinatörer</a:t>
              </a:r>
            </a:p>
          </p:txBody>
        </p:sp>
      </p:grpSp>
      <p:grpSp>
        <p:nvGrpSpPr>
          <p:cNvPr name="Group 17" id="17"/>
          <p:cNvGrpSpPr/>
          <p:nvPr/>
        </p:nvGrpSpPr>
        <p:grpSpPr>
          <a:xfrm rot="0">
            <a:off x="1248273" y="5382353"/>
            <a:ext cx="3686573" cy="465157"/>
            <a:chOff x="0" y="0"/>
            <a:chExt cx="1321184" cy="166702"/>
          </a:xfrm>
        </p:grpSpPr>
        <p:sp>
          <p:nvSpPr>
            <p:cNvPr name="Freeform 18" id="18"/>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9" id="19"/>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Plocka upp skräp dag</a:t>
              </a:r>
            </a:p>
          </p:txBody>
        </p:sp>
      </p:grpSp>
      <p:grpSp>
        <p:nvGrpSpPr>
          <p:cNvPr name="Group 20" id="20"/>
          <p:cNvGrpSpPr/>
          <p:nvPr/>
        </p:nvGrpSpPr>
        <p:grpSpPr>
          <a:xfrm rot="0">
            <a:off x="1248273" y="6264579"/>
            <a:ext cx="3686573" cy="465157"/>
            <a:chOff x="0" y="0"/>
            <a:chExt cx="1321184" cy="166702"/>
          </a:xfrm>
        </p:grpSpPr>
        <p:sp>
          <p:nvSpPr>
            <p:cNvPr name="Freeform 21" id="2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2" id="2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Plantera ett träd</a:t>
              </a:r>
            </a:p>
          </p:txBody>
        </p:sp>
      </p:grpSp>
      <p:grpSp>
        <p:nvGrpSpPr>
          <p:cNvPr name="Group 23" id="23"/>
          <p:cNvGrpSpPr/>
          <p:nvPr/>
        </p:nvGrpSpPr>
        <p:grpSpPr>
          <a:xfrm rot="0">
            <a:off x="1248273" y="7063902"/>
            <a:ext cx="3686573" cy="465157"/>
            <a:chOff x="0" y="0"/>
            <a:chExt cx="1321184" cy="166702"/>
          </a:xfrm>
        </p:grpSpPr>
        <p:sp>
          <p:nvSpPr>
            <p:cNvPr name="Freeform 24" id="24"/>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5" id="25"/>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Släckningsdagen</a:t>
              </a:r>
            </a:p>
          </p:txBody>
        </p:sp>
      </p:grpSp>
      <p:sp>
        <p:nvSpPr>
          <p:cNvPr name="Freeform 26" id="26"/>
          <p:cNvSpPr/>
          <p:nvPr/>
        </p:nvSpPr>
        <p:spPr>
          <a:xfrm flipH="false" flipV="false" rot="0">
            <a:off x="1116359" y="10045196"/>
            <a:ext cx="1367093" cy="1351143"/>
          </a:xfrm>
          <a:custGeom>
            <a:avLst/>
            <a:gdLst/>
            <a:ahLst/>
            <a:cxnLst/>
            <a:rect r="r" b="b" t="t" l="l"/>
            <a:pathLst>
              <a:path h="1351143" w="1367093">
                <a:moveTo>
                  <a:pt x="0" y="0"/>
                </a:moveTo>
                <a:lnTo>
                  <a:pt x="1367092" y="0"/>
                </a:lnTo>
                <a:lnTo>
                  <a:pt x="1367092"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930484" y="9744033"/>
            <a:ext cx="1558168" cy="1539989"/>
          </a:xfrm>
          <a:custGeom>
            <a:avLst/>
            <a:gdLst/>
            <a:ahLst/>
            <a:cxnLst/>
            <a:rect r="r" b="b" t="t" l="l"/>
            <a:pathLst>
              <a:path h="1539989" w="1558168">
                <a:moveTo>
                  <a:pt x="0" y="0"/>
                </a:moveTo>
                <a:lnTo>
                  <a:pt x="1558168" y="0"/>
                </a:lnTo>
                <a:lnTo>
                  <a:pt x="1558168" y="1539989"/>
                </a:lnTo>
                <a:lnTo>
                  <a:pt x="0" y="15399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49981"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true" flipV="false" rot="0">
            <a:off x="3786828" y="9909876"/>
            <a:ext cx="1367093" cy="1351143"/>
          </a:xfrm>
          <a:custGeom>
            <a:avLst/>
            <a:gdLst/>
            <a:ahLst/>
            <a:cxnLst/>
            <a:rect r="r" b="b" t="t" l="l"/>
            <a:pathLst>
              <a:path h="1351143" w="1367093">
                <a:moveTo>
                  <a:pt x="1367092" y="0"/>
                </a:moveTo>
                <a:lnTo>
                  <a:pt x="0" y="0"/>
                </a:lnTo>
                <a:lnTo>
                  <a:pt x="0" y="1351144"/>
                </a:lnTo>
                <a:lnTo>
                  <a:pt x="1367092" y="1351144"/>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true" flipV="false" rot="0">
            <a:off x="2483451" y="10180721"/>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1" id="31"/>
          <p:cNvGrpSpPr/>
          <p:nvPr/>
        </p:nvGrpSpPr>
        <p:grpSpPr>
          <a:xfrm rot="0">
            <a:off x="-560851" y="-1081546"/>
            <a:ext cx="8467007" cy="1344075"/>
            <a:chOff x="0" y="0"/>
            <a:chExt cx="3034384" cy="481686"/>
          </a:xfrm>
        </p:grpSpPr>
        <p:sp>
          <p:nvSpPr>
            <p:cNvPr name="Freeform 32" id="32"/>
            <p:cNvSpPr/>
            <p:nvPr/>
          </p:nvSpPr>
          <p:spPr>
            <a:xfrm flipH="false" flipV="false" rot="0">
              <a:off x="0" y="0"/>
              <a:ext cx="3034384" cy="481686"/>
            </a:xfrm>
            <a:custGeom>
              <a:avLst/>
              <a:gdLst/>
              <a:ahLst/>
              <a:cxnLst/>
              <a:rect r="r" b="b" t="t" l="l"/>
              <a:pathLst>
                <a:path h="481686" w="3034384">
                  <a:moveTo>
                    <a:pt x="0" y="0"/>
                  </a:moveTo>
                  <a:lnTo>
                    <a:pt x="3034384" y="0"/>
                  </a:lnTo>
                  <a:lnTo>
                    <a:pt x="3034384" y="481686"/>
                  </a:lnTo>
                  <a:lnTo>
                    <a:pt x="0" y="481686"/>
                  </a:lnTo>
                  <a:close/>
                </a:path>
              </a:pathLst>
            </a:custGeom>
            <a:solidFill>
              <a:srgbClr val="66B600"/>
            </a:solidFill>
          </p:spPr>
        </p:sp>
        <p:sp>
          <p:nvSpPr>
            <p:cNvPr name="TextBox 33" id="33"/>
            <p:cNvSpPr txBox="true"/>
            <p:nvPr/>
          </p:nvSpPr>
          <p:spPr>
            <a:xfrm>
              <a:off x="0" y="-28575"/>
              <a:ext cx="3034384" cy="510261"/>
            </a:xfrm>
            <a:prstGeom prst="rect">
              <a:avLst/>
            </a:prstGeom>
          </p:spPr>
          <p:txBody>
            <a:bodyPr anchor="ctr" rtlCol="false" tIns="50800" lIns="50800" bIns="50800" rIns="50800"/>
            <a:lstStyle/>
            <a:p>
              <a:pPr algn="ctr">
                <a:lnSpc>
                  <a:spcPts val="1960"/>
                </a:lnSpc>
              </a:pPr>
            </a:p>
          </p:txBody>
        </p:sp>
      </p:grpSp>
      <p:sp>
        <p:nvSpPr>
          <p:cNvPr name="Freeform 34" id="34"/>
          <p:cNvSpPr/>
          <p:nvPr/>
        </p:nvSpPr>
        <p:spPr>
          <a:xfrm flipH="false" flipV="false" rot="5982958">
            <a:off x="-1417469" y="-1016638"/>
            <a:ext cx="2159465" cy="2134271"/>
          </a:xfrm>
          <a:custGeom>
            <a:avLst/>
            <a:gdLst/>
            <a:ahLst/>
            <a:cxnLst/>
            <a:rect r="r" b="b" t="t" l="l"/>
            <a:pathLst>
              <a:path h="2134271" w="2159465">
                <a:moveTo>
                  <a:pt x="0" y="0"/>
                </a:moveTo>
                <a:lnTo>
                  <a:pt x="2159464" y="0"/>
                </a:lnTo>
                <a:lnTo>
                  <a:pt x="2159464" y="2134270"/>
                </a:lnTo>
                <a:lnTo>
                  <a:pt x="0" y="213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true" flipV="false" rot="-6454856">
            <a:off x="6225975" y="-960458"/>
            <a:ext cx="2668049" cy="2636922"/>
          </a:xfrm>
          <a:custGeom>
            <a:avLst/>
            <a:gdLst/>
            <a:ahLst/>
            <a:cxnLst/>
            <a:rect r="r" b="b" t="t" l="l"/>
            <a:pathLst>
              <a:path h="2636922" w="2668049">
                <a:moveTo>
                  <a:pt x="2668050" y="0"/>
                </a:moveTo>
                <a:lnTo>
                  <a:pt x="0" y="0"/>
                </a:lnTo>
                <a:lnTo>
                  <a:pt x="0" y="2636922"/>
                </a:lnTo>
                <a:lnTo>
                  <a:pt x="2668050" y="2636922"/>
                </a:lnTo>
                <a:lnTo>
                  <a:pt x="266805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249624" y="10585448"/>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991070" y="10585448"/>
            <a:ext cx="1984817" cy="541690"/>
          </a:xfrm>
          <a:custGeom>
            <a:avLst/>
            <a:gdLst/>
            <a:ahLst/>
            <a:cxnLst/>
            <a:rect r="r" b="b" t="t" l="l"/>
            <a:pathLst>
              <a:path h="541690" w="1984817">
                <a:moveTo>
                  <a:pt x="0" y="0"/>
                </a:moveTo>
                <a:lnTo>
                  <a:pt x="1984818" y="0"/>
                </a:lnTo>
                <a:lnTo>
                  <a:pt x="1984818" y="541690"/>
                </a:lnTo>
                <a:lnTo>
                  <a:pt x="0" y="5416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5153920" y="1757899"/>
            <a:ext cx="522602" cy="4977161"/>
          </a:xfrm>
          <a:custGeom>
            <a:avLst/>
            <a:gdLst/>
            <a:ahLst/>
            <a:cxnLst/>
            <a:rect r="r" b="b" t="t" l="l"/>
            <a:pathLst>
              <a:path h="4977161" w="522602">
                <a:moveTo>
                  <a:pt x="0" y="0"/>
                </a:moveTo>
                <a:lnTo>
                  <a:pt x="522602" y="0"/>
                </a:lnTo>
                <a:lnTo>
                  <a:pt x="522602" y="4977161"/>
                </a:lnTo>
                <a:lnTo>
                  <a:pt x="0" y="49771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0">
            <a:off x="5132978" y="6993546"/>
            <a:ext cx="543544" cy="5176609"/>
          </a:xfrm>
          <a:custGeom>
            <a:avLst/>
            <a:gdLst/>
            <a:ahLst/>
            <a:cxnLst/>
            <a:rect r="r" b="b" t="t" l="l"/>
            <a:pathLst>
              <a:path h="5176609" w="543544">
                <a:moveTo>
                  <a:pt x="0" y="0"/>
                </a:moveTo>
                <a:lnTo>
                  <a:pt x="543544" y="0"/>
                </a:lnTo>
                <a:lnTo>
                  <a:pt x="543544" y="5176609"/>
                </a:lnTo>
                <a:lnTo>
                  <a:pt x="0" y="51766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1248273" y="7948159"/>
            <a:ext cx="3686573" cy="465157"/>
            <a:chOff x="0" y="0"/>
            <a:chExt cx="1321184" cy="166702"/>
          </a:xfrm>
        </p:grpSpPr>
        <p:sp>
          <p:nvSpPr>
            <p:cNvPr name="Freeform 41" id="4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2" id="4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Köttfri dag</a:t>
              </a:r>
            </a:p>
          </p:txBody>
        </p:sp>
      </p:grpSp>
      <p:grpSp>
        <p:nvGrpSpPr>
          <p:cNvPr name="Group 43" id="43"/>
          <p:cNvGrpSpPr/>
          <p:nvPr/>
        </p:nvGrpSpPr>
        <p:grpSpPr>
          <a:xfrm rot="0">
            <a:off x="1331003" y="8877653"/>
            <a:ext cx="3724823" cy="465157"/>
            <a:chOff x="0" y="0"/>
            <a:chExt cx="1334892" cy="166702"/>
          </a:xfrm>
        </p:grpSpPr>
        <p:sp>
          <p:nvSpPr>
            <p:cNvPr name="Freeform 44" id="44"/>
            <p:cNvSpPr/>
            <p:nvPr/>
          </p:nvSpPr>
          <p:spPr>
            <a:xfrm flipH="false" flipV="false" rot="0">
              <a:off x="0" y="0"/>
              <a:ext cx="1334892" cy="166702"/>
            </a:xfrm>
            <a:custGeom>
              <a:avLst/>
              <a:gdLst/>
              <a:ahLst/>
              <a:cxnLst/>
              <a:rect r="r" b="b" t="t" l="l"/>
              <a:pathLst>
                <a:path h="166702" w="1334892">
                  <a:moveTo>
                    <a:pt x="76903" y="0"/>
                  </a:moveTo>
                  <a:lnTo>
                    <a:pt x="1257989" y="0"/>
                  </a:lnTo>
                  <a:cubicBezTo>
                    <a:pt x="1300462" y="0"/>
                    <a:pt x="1334892" y="34431"/>
                    <a:pt x="1334892" y="76903"/>
                  </a:cubicBezTo>
                  <a:lnTo>
                    <a:pt x="1334892" y="89798"/>
                  </a:lnTo>
                  <a:cubicBezTo>
                    <a:pt x="1334892" y="132271"/>
                    <a:pt x="1300462" y="166702"/>
                    <a:pt x="1257989" y="166702"/>
                  </a:cubicBezTo>
                  <a:lnTo>
                    <a:pt x="76903" y="166702"/>
                  </a:lnTo>
                  <a:cubicBezTo>
                    <a:pt x="34431" y="166702"/>
                    <a:pt x="0" y="132271"/>
                    <a:pt x="0" y="89798"/>
                  </a:cubicBezTo>
                  <a:lnTo>
                    <a:pt x="0" y="76903"/>
                  </a:lnTo>
                  <a:cubicBezTo>
                    <a:pt x="0" y="34431"/>
                    <a:pt x="34431" y="0"/>
                    <a:pt x="76903" y="0"/>
                  </a:cubicBezTo>
                  <a:close/>
                </a:path>
              </a:pathLst>
            </a:custGeom>
            <a:solidFill>
              <a:srgbClr val="FFF6E4"/>
            </a:solidFill>
          </p:spPr>
        </p:sp>
        <p:sp>
          <p:nvSpPr>
            <p:cNvPr name="TextBox 45" id="45"/>
            <p:cNvSpPr txBox="true"/>
            <p:nvPr/>
          </p:nvSpPr>
          <p:spPr>
            <a:xfrm>
              <a:off x="0" y="-28575"/>
              <a:ext cx="1334892"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Ingen Plast Dag</a:t>
              </a:r>
            </a:p>
          </p:txBody>
        </p:sp>
      </p:grpSp>
      <p:grpSp>
        <p:nvGrpSpPr>
          <p:cNvPr name="Group 46" id="46"/>
          <p:cNvGrpSpPr/>
          <p:nvPr/>
        </p:nvGrpSpPr>
        <p:grpSpPr>
          <a:xfrm rot="0">
            <a:off x="1512188" y="9733339"/>
            <a:ext cx="3357725" cy="439987"/>
            <a:chOff x="0" y="0"/>
            <a:chExt cx="1203333" cy="157681"/>
          </a:xfrm>
        </p:grpSpPr>
        <p:sp>
          <p:nvSpPr>
            <p:cNvPr name="Freeform 47" id="47"/>
            <p:cNvSpPr/>
            <p:nvPr/>
          </p:nvSpPr>
          <p:spPr>
            <a:xfrm flipH="false" flipV="false" rot="0">
              <a:off x="0" y="0"/>
              <a:ext cx="1203333" cy="157681"/>
            </a:xfrm>
            <a:custGeom>
              <a:avLst/>
              <a:gdLst/>
              <a:ahLst/>
              <a:cxnLst/>
              <a:rect r="r" b="b" t="t" l="l"/>
              <a:pathLst>
                <a:path h="157681" w="1203333">
                  <a:moveTo>
                    <a:pt x="78841" y="0"/>
                  </a:moveTo>
                  <a:lnTo>
                    <a:pt x="1124492" y="0"/>
                  </a:lnTo>
                  <a:cubicBezTo>
                    <a:pt x="1168035" y="0"/>
                    <a:pt x="1203333" y="35298"/>
                    <a:pt x="1203333" y="78841"/>
                  </a:cubicBezTo>
                  <a:lnTo>
                    <a:pt x="1203333" y="78841"/>
                  </a:lnTo>
                  <a:cubicBezTo>
                    <a:pt x="1203333" y="99751"/>
                    <a:pt x="1195027" y="119804"/>
                    <a:pt x="1180241" y="134589"/>
                  </a:cubicBezTo>
                  <a:cubicBezTo>
                    <a:pt x="1165456" y="149375"/>
                    <a:pt x="1145402" y="157681"/>
                    <a:pt x="1124492" y="157681"/>
                  </a:cubicBezTo>
                  <a:lnTo>
                    <a:pt x="78841" y="157681"/>
                  </a:lnTo>
                  <a:cubicBezTo>
                    <a:pt x="35298" y="157681"/>
                    <a:pt x="0" y="122383"/>
                    <a:pt x="0" y="78841"/>
                  </a:cubicBezTo>
                  <a:lnTo>
                    <a:pt x="0" y="78841"/>
                  </a:lnTo>
                  <a:cubicBezTo>
                    <a:pt x="0" y="35298"/>
                    <a:pt x="35298" y="0"/>
                    <a:pt x="78841" y="0"/>
                  </a:cubicBezTo>
                  <a:close/>
                </a:path>
              </a:pathLst>
            </a:custGeom>
            <a:solidFill>
              <a:srgbClr val="FFF6E4"/>
            </a:solidFill>
          </p:spPr>
        </p:sp>
        <p:sp>
          <p:nvSpPr>
            <p:cNvPr name="TextBox 48" id="48"/>
            <p:cNvSpPr txBox="true"/>
            <p:nvPr/>
          </p:nvSpPr>
          <p:spPr>
            <a:xfrm>
              <a:off x="0" y="-38100"/>
              <a:ext cx="1203333" cy="195781"/>
            </a:xfrm>
            <a:prstGeom prst="rect">
              <a:avLst/>
            </a:prstGeom>
          </p:spPr>
          <p:txBody>
            <a:bodyPr anchor="ctr" rtlCol="false" tIns="50800" lIns="50800" bIns="50800" rIns="50800"/>
            <a:lstStyle/>
            <a:p>
              <a:pPr algn="ctr">
                <a:lnSpc>
                  <a:spcPts val="1820"/>
                </a:lnSpc>
              </a:pPr>
              <a:r>
                <a:rPr lang="en-US" sz="1300">
                  <a:solidFill>
                    <a:srgbClr val="000000"/>
                  </a:solidFill>
                  <a:latin typeface="Open Sans Light"/>
                  <a:ea typeface="Open Sans Light"/>
                  <a:cs typeface="Open Sans Light"/>
                  <a:sym typeface="Open Sans Light"/>
                </a:rPr>
                <a:t>Köp lokalt producerade produkter</a:t>
              </a:r>
            </a:p>
          </p:txBody>
        </p:sp>
      </p:grpSp>
      <p:sp>
        <p:nvSpPr>
          <p:cNvPr name="Freeform 49" id="49"/>
          <p:cNvSpPr/>
          <p:nvPr/>
        </p:nvSpPr>
        <p:spPr>
          <a:xfrm flipH="false" flipV="false" rot="0">
            <a:off x="899767" y="4246479"/>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0">
            <a:off x="892781" y="525552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899767" y="6131844"/>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980479" y="692499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1011720" y="7801313"/>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039839" y="867762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1011720" y="9581850"/>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919425" y="1732383"/>
            <a:ext cx="657695" cy="620699"/>
          </a:xfrm>
          <a:custGeom>
            <a:avLst/>
            <a:gdLst/>
            <a:ahLst/>
            <a:cxnLst/>
            <a:rect r="r" b="b" t="t" l="l"/>
            <a:pathLst>
              <a:path h="620699" w="657695">
                <a:moveTo>
                  <a:pt x="0" y="0"/>
                </a:moveTo>
                <a:lnTo>
                  <a:pt x="657695" y="0"/>
                </a:lnTo>
                <a:lnTo>
                  <a:pt x="657695" y="620700"/>
                </a:lnTo>
                <a:lnTo>
                  <a:pt x="0" y="6207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7" id="57"/>
          <p:cNvSpPr/>
          <p:nvPr/>
        </p:nvSpPr>
        <p:spPr>
          <a:xfrm flipH="false" flipV="false" rot="0">
            <a:off x="919425" y="2507804"/>
            <a:ext cx="682549" cy="592965"/>
          </a:xfrm>
          <a:custGeom>
            <a:avLst/>
            <a:gdLst/>
            <a:ahLst/>
            <a:cxnLst/>
            <a:rect r="r" b="b" t="t" l="l"/>
            <a:pathLst>
              <a:path h="592965" w="682549">
                <a:moveTo>
                  <a:pt x="0" y="0"/>
                </a:moveTo>
                <a:lnTo>
                  <a:pt x="682550" y="0"/>
                </a:lnTo>
                <a:lnTo>
                  <a:pt x="682550" y="592965"/>
                </a:lnTo>
                <a:lnTo>
                  <a:pt x="0" y="592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8" id="58"/>
          <p:cNvSpPr/>
          <p:nvPr/>
        </p:nvSpPr>
        <p:spPr>
          <a:xfrm flipH="false" flipV="false" rot="0">
            <a:off x="1017677" y="3471144"/>
            <a:ext cx="559443" cy="441960"/>
          </a:xfrm>
          <a:custGeom>
            <a:avLst/>
            <a:gdLst/>
            <a:ahLst/>
            <a:cxnLst/>
            <a:rect r="r" b="b" t="t" l="l"/>
            <a:pathLst>
              <a:path h="441960" w="559443">
                <a:moveTo>
                  <a:pt x="0" y="0"/>
                </a:moveTo>
                <a:lnTo>
                  <a:pt x="559443" y="0"/>
                </a:lnTo>
                <a:lnTo>
                  <a:pt x="559443" y="441960"/>
                </a:lnTo>
                <a:lnTo>
                  <a:pt x="0" y="4419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9" id="59"/>
          <p:cNvSpPr/>
          <p:nvPr/>
        </p:nvSpPr>
        <p:spPr>
          <a:xfrm flipH="false" flipV="false" rot="0">
            <a:off x="1022652" y="4371691"/>
            <a:ext cx="514298" cy="464738"/>
          </a:xfrm>
          <a:custGeom>
            <a:avLst/>
            <a:gdLst/>
            <a:ahLst/>
            <a:cxnLst/>
            <a:rect r="r" b="b" t="t" l="l"/>
            <a:pathLst>
              <a:path h="464738" w="514298">
                <a:moveTo>
                  <a:pt x="0" y="0"/>
                </a:moveTo>
                <a:lnTo>
                  <a:pt x="514297" y="0"/>
                </a:lnTo>
                <a:lnTo>
                  <a:pt x="514297" y="464738"/>
                </a:lnTo>
                <a:lnTo>
                  <a:pt x="0" y="46473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0" id="60"/>
          <p:cNvSpPr/>
          <p:nvPr/>
        </p:nvSpPr>
        <p:spPr>
          <a:xfrm flipH="false" flipV="false" rot="0">
            <a:off x="883096" y="5340144"/>
            <a:ext cx="653853" cy="534525"/>
          </a:xfrm>
          <a:custGeom>
            <a:avLst/>
            <a:gdLst/>
            <a:ahLst/>
            <a:cxnLst/>
            <a:rect r="r" b="b" t="t" l="l"/>
            <a:pathLst>
              <a:path h="534525" w="653853">
                <a:moveTo>
                  <a:pt x="0" y="0"/>
                </a:moveTo>
                <a:lnTo>
                  <a:pt x="653853" y="0"/>
                </a:lnTo>
                <a:lnTo>
                  <a:pt x="653853" y="534525"/>
                </a:lnTo>
                <a:lnTo>
                  <a:pt x="0" y="534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1" id="61"/>
          <p:cNvSpPr/>
          <p:nvPr/>
        </p:nvSpPr>
        <p:spPr>
          <a:xfrm flipH="false" flipV="false" rot="0">
            <a:off x="1082609" y="6236619"/>
            <a:ext cx="429580" cy="536975"/>
          </a:xfrm>
          <a:custGeom>
            <a:avLst/>
            <a:gdLst/>
            <a:ahLst/>
            <a:cxnLst/>
            <a:rect r="r" b="b" t="t" l="l"/>
            <a:pathLst>
              <a:path h="536975" w="429580">
                <a:moveTo>
                  <a:pt x="0" y="0"/>
                </a:moveTo>
                <a:lnTo>
                  <a:pt x="429579" y="0"/>
                </a:lnTo>
                <a:lnTo>
                  <a:pt x="429579" y="536975"/>
                </a:lnTo>
                <a:lnTo>
                  <a:pt x="0" y="536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2" id="62"/>
          <p:cNvSpPr/>
          <p:nvPr/>
        </p:nvSpPr>
        <p:spPr>
          <a:xfrm flipH="false" flipV="false" rot="0">
            <a:off x="1116359" y="6941484"/>
            <a:ext cx="422142" cy="609591"/>
          </a:xfrm>
          <a:custGeom>
            <a:avLst/>
            <a:gdLst/>
            <a:ahLst/>
            <a:cxnLst/>
            <a:rect r="r" b="b" t="t" l="l"/>
            <a:pathLst>
              <a:path h="609591" w="422142">
                <a:moveTo>
                  <a:pt x="0" y="0"/>
                </a:moveTo>
                <a:lnTo>
                  <a:pt x="422142" y="0"/>
                </a:lnTo>
                <a:lnTo>
                  <a:pt x="422142" y="609591"/>
                </a:lnTo>
                <a:lnTo>
                  <a:pt x="0" y="60959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63" id="63"/>
          <p:cNvSpPr/>
          <p:nvPr/>
        </p:nvSpPr>
        <p:spPr>
          <a:xfrm flipH="false" flipV="false" rot="0">
            <a:off x="1054581" y="7858463"/>
            <a:ext cx="611862" cy="611862"/>
          </a:xfrm>
          <a:custGeom>
            <a:avLst/>
            <a:gdLst/>
            <a:ahLst/>
            <a:cxnLst/>
            <a:rect r="r" b="b" t="t" l="l"/>
            <a:pathLst>
              <a:path h="611862" w="611862">
                <a:moveTo>
                  <a:pt x="0" y="0"/>
                </a:moveTo>
                <a:lnTo>
                  <a:pt x="611862" y="0"/>
                </a:lnTo>
                <a:lnTo>
                  <a:pt x="611862" y="611863"/>
                </a:lnTo>
                <a:lnTo>
                  <a:pt x="0" y="6118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64" id="64"/>
          <p:cNvSpPr/>
          <p:nvPr/>
        </p:nvSpPr>
        <p:spPr>
          <a:xfrm flipH="false" flipV="false" rot="0">
            <a:off x="1164975" y="8800786"/>
            <a:ext cx="487872" cy="523890"/>
          </a:xfrm>
          <a:custGeom>
            <a:avLst/>
            <a:gdLst/>
            <a:ahLst/>
            <a:cxnLst/>
            <a:rect r="r" b="b" t="t" l="l"/>
            <a:pathLst>
              <a:path h="523890" w="487872">
                <a:moveTo>
                  <a:pt x="0" y="0"/>
                </a:moveTo>
                <a:lnTo>
                  <a:pt x="487872" y="0"/>
                </a:lnTo>
                <a:lnTo>
                  <a:pt x="487872" y="523889"/>
                </a:lnTo>
                <a:lnTo>
                  <a:pt x="0" y="52388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65" id="65"/>
          <p:cNvSpPr/>
          <p:nvPr/>
        </p:nvSpPr>
        <p:spPr>
          <a:xfrm flipH="false" flipV="false" rot="0">
            <a:off x="1189630" y="9753968"/>
            <a:ext cx="348871" cy="426753"/>
          </a:xfrm>
          <a:custGeom>
            <a:avLst/>
            <a:gdLst/>
            <a:ahLst/>
            <a:cxnLst/>
            <a:rect r="r" b="b" t="t" l="l"/>
            <a:pathLst>
              <a:path h="426753" w="348871">
                <a:moveTo>
                  <a:pt x="0" y="0"/>
                </a:moveTo>
                <a:lnTo>
                  <a:pt x="348871" y="0"/>
                </a:lnTo>
                <a:lnTo>
                  <a:pt x="348871" y="426753"/>
                </a:lnTo>
                <a:lnTo>
                  <a:pt x="0" y="426753"/>
                </a:lnTo>
                <a:lnTo>
                  <a:pt x="0" y="0"/>
                </a:lnTo>
                <a:close/>
              </a:path>
            </a:pathLst>
          </a:custGeom>
          <a:blipFill>
            <a:blip r:embed="rId28"/>
            <a:stretch>
              <a:fillRect l="0" t="0" r="0" b="0"/>
            </a:stretch>
          </a:blipFill>
        </p:spPr>
      </p:sp>
      <p:sp>
        <p:nvSpPr>
          <p:cNvPr name="TextBox 66" id="66"/>
          <p:cNvSpPr txBox="true"/>
          <p:nvPr/>
        </p:nvSpPr>
        <p:spPr>
          <a:xfrm rot="0">
            <a:off x="714161" y="355209"/>
            <a:ext cx="5916983" cy="1220993"/>
          </a:xfrm>
          <a:prstGeom prst="rect">
            <a:avLst/>
          </a:prstGeom>
        </p:spPr>
        <p:txBody>
          <a:bodyPr anchor="t" rtlCol="false" tIns="0" lIns="0" bIns="0" rIns="0">
            <a:spAutoFit/>
          </a:bodyPr>
          <a:lstStyle/>
          <a:p>
            <a:pPr algn="ctr">
              <a:lnSpc>
                <a:spcPts val="4790"/>
              </a:lnSpc>
            </a:pPr>
            <a:r>
              <a:rPr lang="en-US" b="true" sz="4477">
                <a:solidFill>
                  <a:srgbClr val="000000"/>
                </a:solidFill>
                <a:latin typeface="Atma Semi-Bold"/>
                <a:ea typeface="Atma Semi-Bold"/>
                <a:cs typeface="Atma Semi-Bold"/>
                <a:sym typeface="Atma Semi-Bold"/>
              </a:rPr>
              <a:t>Grönt initiativ checklista</a:t>
            </a:r>
          </a:p>
        </p:txBody>
      </p:sp>
      <p:sp>
        <p:nvSpPr>
          <p:cNvPr name="Freeform 67" id="67"/>
          <p:cNvSpPr/>
          <p:nvPr/>
        </p:nvSpPr>
        <p:spPr>
          <a:xfrm flipH="false" flipV="false" rot="0">
            <a:off x="801386" y="288534"/>
            <a:ext cx="727176" cy="920477"/>
          </a:xfrm>
          <a:custGeom>
            <a:avLst/>
            <a:gdLst/>
            <a:ahLst/>
            <a:cxnLst/>
            <a:rect r="r" b="b" t="t" l="l"/>
            <a:pathLst>
              <a:path h="920477" w="727176">
                <a:moveTo>
                  <a:pt x="0" y="0"/>
                </a:moveTo>
                <a:lnTo>
                  <a:pt x="727177" y="0"/>
                </a:lnTo>
                <a:lnTo>
                  <a:pt x="727177" y="920476"/>
                </a:lnTo>
                <a:lnTo>
                  <a:pt x="0" y="920476"/>
                </a:lnTo>
                <a:lnTo>
                  <a:pt x="0" y="0"/>
                </a:lnTo>
                <a:close/>
              </a:path>
            </a:pathLst>
          </a:custGeom>
          <a:blipFill>
            <a:blip r:embed="rId29"/>
            <a:stretch>
              <a:fillRect l="0" t="0" r="0" b="0"/>
            </a:stretch>
          </a:blipFill>
        </p:spPr>
      </p:sp>
      <p:grpSp>
        <p:nvGrpSpPr>
          <p:cNvPr name="Group 68" id="68"/>
          <p:cNvGrpSpPr/>
          <p:nvPr/>
        </p:nvGrpSpPr>
        <p:grpSpPr>
          <a:xfrm rot="0">
            <a:off x="1659834" y="964611"/>
            <a:ext cx="697422" cy="697422"/>
            <a:chOff x="0" y="0"/>
            <a:chExt cx="929896" cy="929896"/>
          </a:xfrm>
        </p:grpSpPr>
        <p:sp>
          <p:nvSpPr>
            <p:cNvPr name="Freeform 69" id="69"/>
            <p:cNvSpPr/>
            <p:nvPr/>
          </p:nvSpPr>
          <p:spPr>
            <a:xfrm flipH="false" flipV="false" rot="0">
              <a:off x="0" y="0"/>
              <a:ext cx="929896" cy="929896"/>
            </a:xfrm>
            <a:custGeom>
              <a:avLst/>
              <a:gdLst/>
              <a:ahLst/>
              <a:cxnLst/>
              <a:rect r="r" b="b" t="t" l="l"/>
              <a:pathLst>
                <a:path h="929896" w="929896">
                  <a:moveTo>
                    <a:pt x="0" y="0"/>
                  </a:moveTo>
                  <a:lnTo>
                    <a:pt x="929896" y="0"/>
                  </a:lnTo>
                  <a:lnTo>
                    <a:pt x="929896" y="929896"/>
                  </a:lnTo>
                  <a:lnTo>
                    <a:pt x="0" y="929896"/>
                  </a:lnTo>
                  <a:lnTo>
                    <a:pt x="0" y="0"/>
                  </a:lnTo>
                  <a:close/>
                </a:path>
              </a:pathLst>
            </a:custGeom>
            <a:blipFill>
              <a:blip r:embed="rId30"/>
              <a:stretch>
                <a:fillRect l="0" t="0" r="0" b="0"/>
              </a:stretch>
            </a:blipFill>
          </p:spPr>
        </p:sp>
        <p:sp>
          <p:nvSpPr>
            <p:cNvPr name="Freeform 70" id="70"/>
            <p:cNvSpPr/>
            <p:nvPr/>
          </p:nvSpPr>
          <p:spPr>
            <a:xfrm flipH="false" flipV="false" rot="0">
              <a:off x="311780" y="505649"/>
              <a:ext cx="316435" cy="283641"/>
            </a:xfrm>
            <a:custGeom>
              <a:avLst/>
              <a:gdLst/>
              <a:ahLst/>
              <a:cxnLst/>
              <a:rect r="r" b="b" t="t" l="l"/>
              <a:pathLst>
                <a:path h="283641" w="316435">
                  <a:moveTo>
                    <a:pt x="0" y="0"/>
                  </a:moveTo>
                  <a:lnTo>
                    <a:pt x="316435" y="0"/>
                  </a:lnTo>
                  <a:lnTo>
                    <a:pt x="316435" y="283641"/>
                  </a:lnTo>
                  <a:lnTo>
                    <a:pt x="0" y="28364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grpSp>
      <p:sp>
        <p:nvSpPr>
          <p:cNvPr name="Freeform 71" id="71"/>
          <p:cNvSpPr/>
          <p:nvPr/>
        </p:nvSpPr>
        <p:spPr>
          <a:xfrm flipH="true" flipV="false" rot="0">
            <a:off x="4690263" y="10045196"/>
            <a:ext cx="1367093" cy="1351143"/>
          </a:xfrm>
          <a:custGeom>
            <a:avLst/>
            <a:gdLst/>
            <a:ahLst/>
            <a:cxnLst/>
            <a:rect r="r" b="b" t="t" l="l"/>
            <a:pathLst>
              <a:path h="1351143" w="1367093">
                <a:moveTo>
                  <a:pt x="1367092" y="0"/>
                </a:moveTo>
                <a:lnTo>
                  <a:pt x="0" y="0"/>
                </a:lnTo>
                <a:lnTo>
                  <a:pt x="0" y="1351143"/>
                </a:lnTo>
                <a:lnTo>
                  <a:pt x="1367092" y="1351143"/>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false" rot="0">
            <a:off x="5404750" y="9838456"/>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3" id="73"/>
          <p:cNvSpPr/>
          <p:nvPr/>
        </p:nvSpPr>
        <p:spPr>
          <a:xfrm flipH="false" flipV="false" rot="0">
            <a:off x="3850544" y="10469255"/>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4" id="74"/>
          <p:cNvSpPr/>
          <p:nvPr/>
        </p:nvSpPr>
        <p:spPr>
          <a:xfrm flipH="false" flipV="false" rot="0">
            <a:off x="2969226"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5" id="75"/>
          <p:cNvSpPr/>
          <p:nvPr/>
        </p:nvSpPr>
        <p:spPr>
          <a:xfrm flipH="true" flipV="false" rot="0">
            <a:off x="6356357" y="10122625"/>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6" id="76"/>
          <p:cNvSpPr/>
          <p:nvPr/>
        </p:nvSpPr>
        <p:spPr>
          <a:xfrm flipH="false" flipV="false" rot="0">
            <a:off x="6159600" y="10259720"/>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3"/>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0">
            <a:off x="1855480" y="1815853"/>
            <a:ext cx="1589951" cy="1150547"/>
          </a:xfrm>
          <a:custGeom>
            <a:avLst/>
            <a:gdLst/>
            <a:ahLst/>
            <a:cxnLst/>
            <a:rect r="r" b="b" t="t" l="l"/>
            <a:pathLst>
              <a:path h="1150547" w="1589951">
                <a:moveTo>
                  <a:pt x="0" y="0"/>
                </a:moveTo>
                <a:lnTo>
                  <a:pt x="1589951" y="0"/>
                </a:lnTo>
                <a:lnTo>
                  <a:pt x="1589951" y="1150546"/>
                </a:lnTo>
                <a:lnTo>
                  <a:pt x="0" y="11505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79644" y="1900551"/>
            <a:ext cx="1039202" cy="1065848"/>
          </a:xfrm>
          <a:custGeom>
            <a:avLst/>
            <a:gdLst/>
            <a:ahLst/>
            <a:cxnLst/>
            <a:rect r="r" b="b" t="t" l="l"/>
            <a:pathLst>
              <a:path h="1065848" w="1039202">
                <a:moveTo>
                  <a:pt x="0" y="0"/>
                </a:moveTo>
                <a:lnTo>
                  <a:pt x="1039202" y="0"/>
                </a:lnTo>
                <a:lnTo>
                  <a:pt x="1039202" y="1065848"/>
                </a:lnTo>
                <a:lnTo>
                  <a:pt x="0" y="1065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9245" y="3480749"/>
            <a:ext cx="1102625" cy="1130898"/>
          </a:xfrm>
          <a:custGeom>
            <a:avLst/>
            <a:gdLst/>
            <a:ahLst/>
            <a:cxnLst/>
            <a:rect r="r" b="b" t="t" l="l"/>
            <a:pathLst>
              <a:path h="1130898" w="1102625">
                <a:moveTo>
                  <a:pt x="0" y="0"/>
                </a:moveTo>
                <a:lnTo>
                  <a:pt x="1102625" y="0"/>
                </a:lnTo>
                <a:lnTo>
                  <a:pt x="1102625" y="1130898"/>
                </a:lnTo>
                <a:lnTo>
                  <a:pt x="0" y="11308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05844" y="5129946"/>
            <a:ext cx="1085568" cy="1113403"/>
          </a:xfrm>
          <a:custGeom>
            <a:avLst/>
            <a:gdLst/>
            <a:ahLst/>
            <a:cxnLst/>
            <a:rect r="r" b="b" t="t" l="l"/>
            <a:pathLst>
              <a:path h="1113403" w="1085568">
                <a:moveTo>
                  <a:pt x="0" y="0"/>
                </a:moveTo>
                <a:lnTo>
                  <a:pt x="1085568" y="0"/>
                </a:lnTo>
                <a:lnTo>
                  <a:pt x="1085568" y="1113403"/>
                </a:lnTo>
                <a:lnTo>
                  <a:pt x="0" y="11134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05844" y="8280529"/>
            <a:ext cx="1135676" cy="1164298"/>
          </a:xfrm>
          <a:custGeom>
            <a:avLst/>
            <a:gdLst/>
            <a:ahLst/>
            <a:cxnLst/>
            <a:rect r="r" b="b" t="t" l="l"/>
            <a:pathLst>
              <a:path h="1164298" w="1135676">
                <a:moveTo>
                  <a:pt x="0" y="0"/>
                </a:moveTo>
                <a:lnTo>
                  <a:pt x="1135676" y="0"/>
                </a:lnTo>
                <a:lnTo>
                  <a:pt x="1135676" y="1164297"/>
                </a:lnTo>
                <a:lnTo>
                  <a:pt x="0" y="11642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041751" y="6757699"/>
            <a:ext cx="1045842" cy="1072200"/>
          </a:xfrm>
          <a:custGeom>
            <a:avLst/>
            <a:gdLst/>
            <a:ahLst/>
            <a:cxnLst/>
            <a:rect r="r" b="b" t="t" l="l"/>
            <a:pathLst>
              <a:path h="1072200" w="1045842">
                <a:moveTo>
                  <a:pt x="0" y="0"/>
                </a:moveTo>
                <a:lnTo>
                  <a:pt x="1045842" y="0"/>
                </a:lnTo>
                <a:lnTo>
                  <a:pt x="1045842" y="1072200"/>
                </a:lnTo>
                <a:lnTo>
                  <a:pt x="0" y="10722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2570733" y="3754488"/>
            <a:ext cx="1280863" cy="755709"/>
          </a:xfrm>
          <a:custGeom>
            <a:avLst/>
            <a:gdLst/>
            <a:ahLst/>
            <a:cxnLst/>
            <a:rect r="r" b="b" t="t" l="l"/>
            <a:pathLst>
              <a:path h="755709" w="1280863">
                <a:moveTo>
                  <a:pt x="0" y="0"/>
                </a:moveTo>
                <a:lnTo>
                  <a:pt x="1280863" y="0"/>
                </a:lnTo>
                <a:lnTo>
                  <a:pt x="1280863" y="755709"/>
                </a:lnTo>
                <a:lnTo>
                  <a:pt x="0" y="75570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2241380" y="5287708"/>
            <a:ext cx="818151" cy="743494"/>
          </a:xfrm>
          <a:custGeom>
            <a:avLst/>
            <a:gdLst/>
            <a:ahLst/>
            <a:cxnLst/>
            <a:rect r="r" b="b" t="t" l="l"/>
            <a:pathLst>
              <a:path h="743494" w="818151">
                <a:moveTo>
                  <a:pt x="0" y="0"/>
                </a:moveTo>
                <a:lnTo>
                  <a:pt x="818151" y="0"/>
                </a:lnTo>
                <a:lnTo>
                  <a:pt x="818151" y="743495"/>
                </a:lnTo>
                <a:lnTo>
                  <a:pt x="0" y="743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2396348" y="6959118"/>
            <a:ext cx="1262201" cy="959273"/>
          </a:xfrm>
          <a:custGeom>
            <a:avLst/>
            <a:gdLst/>
            <a:ahLst/>
            <a:cxnLst/>
            <a:rect r="r" b="b" t="t" l="l"/>
            <a:pathLst>
              <a:path h="959273" w="1262201">
                <a:moveTo>
                  <a:pt x="0" y="0"/>
                </a:moveTo>
                <a:lnTo>
                  <a:pt x="1262201" y="0"/>
                </a:lnTo>
                <a:lnTo>
                  <a:pt x="1262201" y="959273"/>
                </a:lnTo>
                <a:lnTo>
                  <a:pt x="0" y="95927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2116102" y="8371601"/>
            <a:ext cx="1570441" cy="1370209"/>
          </a:xfrm>
          <a:custGeom>
            <a:avLst/>
            <a:gdLst/>
            <a:ahLst/>
            <a:cxnLst/>
            <a:rect r="r" b="b" t="t" l="l"/>
            <a:pathLst>
              <a:path h="1370209" w="1570441">
                <a:moveTo>
                  <a:pt x="0" y="0"/>
                </a:moveTo>
                <a:lnTo>
                  <a:pt x="1570440" y="0"/>
                </a:lnTo>
                <a:lnTo>
                  <a:pt x="1570440" y="1370209"/>
                </a:lnTo>
                <a:lnTo>
                  <a:pt x="0" y="13702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1741460" y="850311"/>
            <a:ext cx="5212755" cy="321430"/>
          </a:xfrm>
          <a:prstGeom prst="rect">
            <a:avLst/>
          </a:prstGeom>
        </p:spPr>
        <p:txBody>
          <a:bodyPr anchor="t" rtlCol="false" tIns="0" lIns="0" bIns="0" rIns="0">
            <a:spAutoFit/>
          </a:bodyPr>
          <a:lstStyle/>
          <a:p>
            <a:pPr algn="ctr" marL="0" indent="0" lvl="0">
              <a:lnSpc>
                <a:spcPts val="2482"/>
              </a:lnSpc>
              <a:spcBef>
                <a:spcPct val="0"/>
              </a:spcBef>
            </a:pPr>
            <a:r>
              <a:rPr lang="en-US" sz="2178">
                <a:solidFill>
                  <a:srgbClr val="6A8248"/>
                </a:solidFill>
                <a:latin typeface="Peace Sans"/>
                <a:ea typeface="Peace Sans"/>
                <a:cs typeface="Peace Sans"/>
                <a:sym typeface="Peace Sans"/>
              </a:rPr>
              <a:t>MINSKA, ÅTERANVÄND, ÅTERVINN</a:t>
            </a:r>
          </a:p>
        </p:txBody>
      </p:sp>
      <p:sp>
        <p:nvSpPr>
          <p:cNvPr name="TextBox 13" id="13"/>
          <p:cNvSpPr txBox="true"/>
          <p:nvPr/>
        </p:nvSpPr>
        <p:spPr>
          <a:xfrm rot="0">
            <a:off x="3262901" y="2419701"/>
            <a:ext cx="3036263" cy="233691"/>
          </a:xfrm>
          <a:prstGeom prst="rect">
            <a:avLst/>
          </a:prstGeom>
        </p:spPr>
        <p:txBody>
          <a:bodyPr anchor="t" rtlCol="false" tIns="0" lIns="0" bIns="0" rIns="0">
            <a:spAutoFit/>
          </a:bodyPr>
          <a:lstStyle/>
          <a:p>
            <a:pPr algn="ctr" marL="0" indent="0" lvl="0">
              <a:lnSpc>
                <a:spcPts val="1783"/>
              </a:lnSpc>
            </a:pPr>
            <a:r>
              <a:rPr lang="en-US" sz="1273">
                <a:solidFill>
                  <a:srgbClr val="000000"/>
                </a:solidFill>
                <a:latin typeface="Calibri (MS)"/>
                <a:ea typeface="Calibri (MS)"/>
                <a:cs typeface="Calibri (MS)"/>
                <a:sym typeface="Calibri (MS)"/>
              </a:rPr>
              <a:t>Gå igenom ditt skräp.  </a:t>
            </a:r>
          </a:p>
        </p:txBody>
      </p:sp>
      <p:sp>
        <p:nvSpPr>
          <p:cNvPr name="TextBox 14" id="14"/>
          <p:cNvSpPr txBox="true"/>
          <p:nvPr/>
        </p:nvSpPr>
        <p:spPr>
          <a:xfrm rot="0">
            <a:off x="4114948" y="4084718"/>
            <a:ext cx="2550945" cy="452110"/>
          </a:xfrm>
          <a:prstGeom prst="rect">
            <a:avLst/>
          </a:prstGeom>
        </p:spPr>
        <p:txBody>
          <a:bodyPr anchor="t" rtlCol="false" tIns="0" lIns="0" bIns="0" rIns="0">
            <a:spAutoFit/>
          </a:bodyPr>
          <a:lstStyle/>
          <a:p>
            <a:pPr algn="ctr" marL="0" indent="0" lvl="0">
              <a:lnSpc>
                <a:spcPts val="1783"/>
              </a:lnSpc>
            </a:pPr>
            <a:r>
              <a:rPr lang="en-US" sz="1273">
                <a:solidFill>
                  <a:srgbClr val="000000"/>
                </a:solidFill>
                <a:latin typeface="Calibri (MS)"/>
                <a:ea typeface="Calibri (MS)"/>
                <a:cs typeface="Calibri (MS)"/>
                <a:sym typeface="Calibri (MS)"/>
              </a:rPr>
              <a:t>Hitta föremål som du kan återanvända eller återvinna</a:t>
            </a:r>
          </a:p>
        </p:txBody>
      </p:sp>
      <p:sp>
        <p:nvSpPr>
          <p:cNvPr name="TextBox 15" id="15"/>
          <p:cNvSpPr txBox="true"/>
          <p:nvPr/>
        </p:nvSpPr>
        <p:spPr>
          <a:xfrm rot="0">
            <a:off x="3445431" y="5358375"/>
            <a:ext cx="3587622" cy="453818"/>
          </a:xfrm>
          <a:prstGeom prst="rect">
            <a:avLst/>
          </a:prstGeom>
        </p:spPr>
        <p:txBody>
          <a:bodyPr anchor="t" rtlCol="false" tIns="0" lIns="0" bIns="0" rIns="0">
            <a:spAutoFit/>
          </a:bodyPr>
          <a:lstStyle/>
          <a:p>
            <a:pPr algn="l" marL="0" indent="0" lvl="0">
              <a:lnSpc>
                <a:spcPts val="1765"/>
              </a:lnSpc>
            </a:pPr>
            <a:r>
              <a:rPr lang="en-US" sz="1260">
                <a:solidFill>
                  <a:srgbClr val="000000"/>
                </a:solidFill>
                <a:latin typeface="Calibri (MS)"/>
                <a:ea typeface="Calibri (MS)"/>
                <a:cs typeface="Calibri (MS)"/>
                <a:sym typeface="Calibri (MS)"/>
              </a:rPr>
              <a:t>Skriv ner alla föremål och användningsområden för varje föremål</a:t>
            </a:r>
          </a:p>
        </p:txBody>
      </p:sp>
      <p:sp>
        <p:nvSpPr>
          <p:cNvPr name="TextBox 16" id="16"/>
          <p:cNvSpPr txBox="true"/>
          <p:nvPr/>
        </p:nvSpPr>
        <p:spPr>
          <a:xfrm rot="0">
            <a:off x="3967304" y="7331105"/>
            <a:ext cx="2550945" cy="233691"/>
          </a:xfrm>
          <a:prstGeom prst="rect">
            <a:avLst/>
          </a:prstGeom>
        </p:spPr>
        <p:txBody>
          <a:bodyPr anchor="t" rtlCol="false" tIns="0" lIns="0" bIns="0" rIns="0">
            <a:spAutoFit/>
          </a:bodyPr>
          <a:lstStyle/>
          <a:p>
            <a:pPr algn="ctr" marL="0" indent="0" lvl="0">
              <a:lnSpc>
                <a:spcPts val="1783"/>
              </a:lnSpc>
            </a:pPr>
            <a:r>
              <a:rPr lang="en-US" sz="1273">
                <a:solidFill>
                  <a:srgbClr val="000000"/>
                </a:solidFill>
                <a:latin typeface="Calibri (MS)"/>
                <a:ea typeface="Calibri (MS)"/>
                <a:cs typeface="Calibri (MS)"/>
                <a:sym typeface="Calibri (MS)"/>
              </a:rPr>
              <a:t>Diskutera listan med hela gruppen</a:t>
            </a:r>
          </a:p>
        </p:txBody>
      </p:sp>
      <p:sp>
        <p:nvSpPr>
          <p:cNvPr name="TextBox 17" id="17"/>
          <p:cNvSpPr txBox="true"/>
          <p:nvPr/>
        </p:nvSpPr>
        <p:spPr>
          <a:xfrm rot="0">
            <a:off x="4058017" y="8991403"/>
            <a:ext cx="2550945" cy="234381"/>
          </a:xfrm>
          <a:prstGeom prst="rect">
            <a:avLst/>
          </a:prstGeom>
        </p:spPr>
        <p:txBody>
          <a:bodyPr anchor="t" rtlCol="false" tIns="0" lIns="0" bIns="0" rIns="0">
            <a:spAutoFit/>
          </a:bodyPr>
          <a:lstStyle/>
          <a:p>
            <a:pPr algn="l" marL="0" indent="0" lvl="0">
              <a:lnSpc>
                <a:spcPts val="1783"/>
              </a:lnSpc>
            </a:pPr>
            <a:r>
              <a:rPr lang="en-US" sz="1273">
                <a:solidFill>
                  <a:srgbClr val="000000"/>
                </a:solidFill>
                <a:latin typeface="Calibri (MS)"/>
                <a:ea typeface="Calibri (MS)"/>
                <a:cs typeface="Calibri (MS)"/>
                <a:sym typeface="Calibri (MS)"/>
              </a:rPr>
              <a:t>Hur kan vi förbättra</a:t>
            </a:r>
          </a:p>
        </p:txBody>
      </p:sp>
      <p:sp>
        <p:nvSpPr>
          <p:cNvPr name="Freeform 18" id="18"/>
          <p:cNvSpPr/>
          <p:nvPr/>
        </p:nvSpPr>
        <p:spPr>
          <a:xfrm flipH="false" flipV="false" rot="0">
            <a:off x="85409" y="0"/>
            <a:ext cx="1341183" cy="1697700"/>
          </a:xfrm>
          <a:custGeom>
            <a:avLst/>
            <a:gdLst/>
            <a:ahLst/>
            <a:cxnLst/>
            <a:rect r="r" b="b" t="t" l="l"/>
            <a:pathLst>
              <a:path h="1697700" w="1341183">
                <a:moveTo>
                  <a:pt x="0" y="0"/>
                </a:moveTo>
                <a:lnTo>
                  <a:pt x="1341182" y="0"/>
                </a:lnTo>
                <a:lnTo>
                  <a:pt x="1341182" y="1697700"/>
                </a:lnTo>
                <a:lnTo>
                  <a:pt x="0" y="1697700"/>
                </a:lnTo>
                <a:lnTo>
                  <a:pt x="0" y="0"/>
                </a:lnTo>
                <a:close/>
              </a:path>
            </a:pathLst>
          </a:custGeom>
          <a:blipFill>
            <a:blip r:embed="rId22"/>
            <a:stretch>
              <a:fillRect l="0" t="0" r="0" b="0"/>
            </a:stretch>
          </a:blipFill>
        </p:spPr>
      </p:sp>
      <p:grpSp>
        <p:nvGrpSpPr>
          <p:cNvPr name="Group 19" id="19"/>
          <p:cNvGrpSpPr/>
          <p:nvPr/>
        </p:nvGrpSpPr>
        <p:grpSpPr>
          <a:xfrm rot="0">
            <a:off x="3274074" y="35780"/>
            <a:ext cx="1134205" cy="720220"/>
            <a:chOff x="0" y="0"/>
            <a:chExt cx="1512274" cy="960294"/>
          </a:xfrm>
        </p:grpSpPr>
        <p:sp>
          <p:nvSpPr>
            <p:cNvPr name="Freeform 20" id="20"/>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23"/>
              <a:stretch>
                <a:fillRect l="0" t="0" r="0" b="0"/>
              </a:stretch>
            </a:blipFill>
          </p:spPr>
        </p:sp>
        <p:sp>
          <p:nvSpPr>
            <p:cNvPr name="Freeform 21" id="21"/>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Freeform 22" id="2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26"/>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3DEE4"/>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2033686" y="2454143"/>
            <a:ext cx="746093" cy="746093"/>
          </a:xfrm>
          <a:custGeom>
            <a:avLst/>
            <a:gdLst/>
            <a:ahLst/>
            <a:cxnLst/>
            <a:rect r="r" b="b" t="t" l="l"/>
            <a:pathLst>
              <a:path h="746093" w="746093">
                <a:moveTo>
                  <a:pt x="0" y="0"/>
                </a:moveTo>
                <a:lnTo>
                  <a:pt x="746092" y="0"/>
                </a:lnTo>
                <a:lnTo>
                  <a:pt x="746092" y="746092"/>
                </a:lnTo>
                <a:lnTo>
                  <a:pt x="0" y="7460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69452" y="2557102"/>
            <a:ext cx="658466" cy="610728"/>
          </a:xfrm>
          <a:custGeom>
            <a:avLst/>
            <a:gdLst/>
            <a:ahLst/>
            <a:cxnLst/>
            <a:rect r="r" b="b" t="t" l="l"/>
            <a:pathLst>
              <a:path h="610728" w="658466">
                <a:moveTo>
                  <a:pt x="0" y="0"/>
                </a:moveTo>
                <a:lnTo>
                  <a:pt x="658466" y="0"/>
                </a:lnTo>
                <a:lnTo>
                  <a:pt x="658466" y="610727"/>
                </a:lnTo>
                <a:lnTo>
                  <a:pt x="0" y="6107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166042" y="2506118"/>
            <a:ext cx="590647" cy="712696"/>
          </a:xfrm>
          <a:custGeom>
            <a:avLst/>
            <a:gdLst/>
            <a:ahLst/>
            <a:cxnLst/>
            <a:rect r="r" b="b" t="t" l="l"/>
            <a:pathLst>
              <a:path h="712696" w="590647">
                <a:moveTo>
                  <a:pt x="0" y="0"/>
                </a:moveTo>
                <a:lnTo>
                  <a:pt x="590646" y="0"/>
                </a:lnTo>
                <a:lnTo>
                  <a:pt x="590646" y="712695"/>
                </a:lnTo>
                <a:lnTo>
                  <a:pt x="0" y="712695"/>
                </a:lnTo>
                <a:lnTo>
                  <a:pt x="0" y="0"/>
                </a:lnTo>
                <a:close/>
              </a:path>
            </a:pathLst>
          </a:custGeom>
          <a:blipFill>
            <a:blip r:embed="rId7"/>
            <a:stretch>
              <a:fillRect l="0" t="0" r="0" b="0"/>
            </a:stretch>
          </a:blipFill>
        </p:spPr>
      </p:sp>
      <p:sp>
        <p:nvSpPr>
          <p:cNvPr name="Freeform 6" id="6"/>
          <p:cNvSpPr/>
          <p:nvPr/>
        </p:nvSpPr>
        <p:spPr>
          <a:xfrm flipH="false" flipV="false" rot="0">
            <a:off x="600006" y="2536162"/>
            <a:ext cx="1027727" cy="652607"/>
          </a:xfrm>
          <a:custGeom>
            <a:avLst/>
            <a:gdLst/>
            <a:ahLst/>
            <a:cxnLst/>
            <a:rect r="r" b="b" t="t" l="l"/>
            <a:pathLst>
              <a:path h="652607" w="1027727">
                <a:moveTo>
                  <a:pt x="0" y="0"/>
                </a:moveTo>
                <a:lnTo>
                  <a:pt x="1027727" y="0"/>
                </a:lnTo>
                <a:lnTo>
                  <a:pt x="1027727" y="652607"/>
                </a:lnTo>
                <a:lnTo>
                  <a:pt x="0" y="65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83751" y="3484044"/>
            <a:ext cx="773036" cy="961787"/>
          </a:xfrm>
          <a:custGeom>
            <a:avLst/>
            <a:gdLst/>
            <a:ahLst/>
            <a:cxnLst/>
            <a:rect r="r" b="b" t="t" l="l"/>
            <a:pathLst>
              <a:path h="961787" w="773036">
                <a:moveTo>
                  <a:pt x="0" y="0"/>
                </a:moveTo>
                <a:lnTo>
                  <a:pt x="773037" y="0"/>
                </a:lnTo>
                <a:lnTo>
                  <a:pt x="773037" y="961787"/>
                </a:lnTo>
                <a:lnTo>
                  <a:pt x="0" y="9617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335794" y="2568874"/>
            <a:ext cx="547563" cy="631361"/>
          </a:xfrm>
          <a:custGeom>
            <a:avLst/>
            <a:gdLst/>
            <a:ahLst/>
            <a:cxnLst/>
            <a:rect r="r" b="b" t="t" l="l"/>
            <a:pathLst>
              <a:path h="631361" w="547563">
                <a:moveTo>
                  <a:pt x="0" y="0"/>
                </a:moveTo>
                <a:lnTo>
                  <a:pt x="547563" y="0"/>
                </a:lnTo>
                <a:lnTo>
                  <a:pt x="547563" y="631361"/>
                </a:lnTo>
                <a:lnTo>
                  <a:pt x="0" y="6313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627733" y="3572017"/>
            <a:ext cx="544195" cy="785841"/>
          </a:xfrm>
          <a:custGeom>
            <a:avLst/>
            <a:gdLst/>
            <a:ahLst/>
            <a:cxnLst/>
            <a:rect r="r" b="b" t="t" l="l"/>
            <a:pathLst>
              <a:path h="785841" w="544195">
                <a:moveTo>
                  <a:pt x="0" y="0"/>
                </a:moveTo>
                <a:lnTo>
                  <a:pt x="544195" y="0"/>
                </a:lnTo>
                <a:lnTo>
                  <a:pt x="544195" y="785841"/>
                </a:lnTo>
                <a:lnTo>
                  <a:pt x="0" y="7858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5414560" y="3710096"/>
            <a:ext cx="636745" cy="735735"/>
          </a:xfrm>
          <a:custGeom>
            <a:avLst/>
            <a:gdLst/>
            <a:ahLst/>
            <a:cxnLst/>
            <a:rect r="r" b="b" t="t" l="l"/>
            <a:pathLst>
              <a:path h="735735" w="636745">
                <a:moveTo>
                  <a:pt x="0" y="0"/>
                </a:moveTo>
                <a:lnTo>
                  <a:pt x="636746" y="0"/>
                </a:lnTo>
                <a:lnTo>
                  <a:pt x="636746" y="735735"/>
                </a:lnTo>
                <a:lnTo>
                  <a:pt x="0" y="7357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3461365" y="3593296"/>
            <a:ext cx="637270" cy="852535"/>
          </a:xfrm>
          <a:custGeom>
            <a:avLst/>
            <a:gdLst/>
            <a:ahLst/>
            <a:cxnLst/>
            <a:rect r="r" b="b" t="t" l="l"/>
            <a:pathLst>
              <a:path h="852535" w="637270">
                <a:moveTo>
                  <a:pt x="0" y="0"/>
                </a:moveTo>
                <a:lnTo>
                  <a:pt x="637270" y="0"/>
                </a:lnTo>
                <a:lnTo>
                  <a:pt x="637270" y="852535"/>
                </a:lnTo>
                <a:lnTo>
                  <a:pt x="0" y="852535"/>
                </a:lnTo>
                <a:lnTo>
                  <a:pt x="0" y="0"/>
                </a:lnTo>
                <a:close/>
              </a:path>
            </a:pathLst>
          </a:custGeom>
          <a:blipFill>
            <a:blip r:embed="rId18"/>
            <a:stretch>
              <a:fillRect l="0" t="0" r="0" b="0"/>
            </a:stretch>
          </a:blipFill>
        </p:spPr>
      </p:sp>
      <p:sp>
        <p:nvSpPr>
          <p:cNvPr name="Freeform 12" id="12"/>
          <p:cNvSpPr/>
          <p:nvPr/>
        </p:nvSpPr>
        <p:spPr>
          <a:xfrm flipH="false" flipV="false" rot="0">
            <a:off x="4270085" y="3846587"/>
            <a:ext cx="751387" cy="523153"/>
          </a:xfrm>
          <a:custGeom>
            <a:avLst/>
            <a:gdLst/>
            <a:ahLst/>
            <a:cxnLst/>
            <a:rect r="r" b="b" t="t" l="l"/>
            <a:pathLst>
              <a:path h="523153" w="751387">
                <a:moveTo>
                  <a:pt x="0" y="0"/>
                </a:moveTo>
                <a:lnTo>
                  <a:pt x="751387" y="0"/>
                </a:lnTo>
                <a:lnTo>
                  <a:pt x="751387" y="523153"/>
                </a:lnTo>
                <a:lnTo>
                  <a:pt x="0" y="5231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6388182" y="2536162"/>
            <a:ext cx="478498" cy="741857"/>
          </a:xfrm>
          <a:custGeom>
            <a:avLst/>
            <a:gdLst/>
            <a:ahLst/>
            <a:cxnLst/>
            <a:rect r="r" b="b" t="t" l="l"/>
            <a:pathLst>
              <a:path h="741857" w="478498">
                <a:moveTo>
                  <a:pt x="0" y="0"/>
                </a:moveTo>
                <a:lnTo>
                  <a:pt x="478497" y="0"/>
                </a:lnTo>
                <a:lnTo>
                  <a:pt x="478497" y="741857"/>
                </a:lnTo>
                <a:lnTo>
                  <a:pt x="0" y="74185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1022278" y="5017331"/>
            <a:ext cx="5664252" cy="4942060"/>
          </a:xfrm>
          <a:custGeom>
            <a:avLst/>
            <a:gdLst/>
            <a:ahLst/>
            <a:cxnLst/>
            <a:rect r="r" b="b" t="t" l="l"/>
            <a:pathLst>
              <a:path h="4942060" w="5664252">
                <a:moveTo>
                  <a:pt x="0" y="0"/>
                </a:moveTo>
                <a:lnTo>
                  <a:pt x="5664252" y="0"/>
                </a:lnTo>
                <a:lnTo>
                  <a:pt x="5664252" y="4942059"/>
                </a:lnTo>
                <a:lnTo>
                  <a:pt x="0" y="494205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2519140" y="3786954"/>
            <a:ext cx="595013" cy="595013"/>
          </a:xfrm>
          <a:custGeom>
            <a:avLst/>
            <a:gdLst/>
            <a:ahLst/>
            <a:cxnLst/>
            <a:rect r="r" b="b" t="t" l="l"/>
            <a:pathLst>
              <a:path h="595013" w="595013">
                <a:moveTo>
                  <a:pt x="0" y="0"/>
                </a:moveTo>
                <a:lnTo>
                  <a:pt x="595013" y="0"/>
                </a:lnTo>
                <a:lnTo>
                  <a:pt x="595013" y="595013"/>
                </a:lnTo>
                <a:lnTo>
                  <a:pt x="0" y="59501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6444394" y="3670997"/>
            <a:ext cx="484271" cy="774834"/>
          </a:xfrm>
          <a:custGeom>
            <a:avLst/>
            <a:gdLst/>
            <a:ahLst/>
            <a:cxnLst/>
            <a:rect r="r" b="b" t="t" l="l"/>
            <a:pathLst>
              <a:path h="774834" w="484271">
                <a:moveTo>
                  <a:pt x="0" y="0"/>
                </a:moveTo>
                <a:lnTo>
                  <a:pt x="484272" y="0"/>
                </a:lnTo>
                <a:lnTo>
                  <a:pt x="484272" y="774834"/>
                </a:lnTo>
                <a:lnTo>
                  <a:pt x="0" y="77483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17" id="17"/>
          <p:cNvSpPr txBox="true"/>
          <p:nvPr/>
        </p:nvSpPr>
        <p:spPr>
          <a:xfrm rot="0">
            <a:off x="1627715" y="520390"/>
            <a:ext cx="5222585" cy="490269"/>
          </a:xfrm>
          <a:prstGeom prst="rect">
            <a:avLst/>
          </a:prstGeom>
        </p:spPr>
        <p:txBody>
          <a:bodyPr anchor="t" rtlCol="false" tIns="0" lIns="0" bIns="0" rIns="0">
            <a:spAutoFit/>
          </a:bodyPr>
          <a:lstStyle/>
          <a:p>
            <a:pPr algn="ctr">
              <a:lnSpc>
                <a:spcPts val="3858"/>
              </a:lnSpc>
              <a:spcBef>
                <a:spcPct val="0"/>
              </a:spcBef>
            </a:pPr>
            <a:r>
              <a:rPr lang="en-US" sz="3384">
                <a:solidFill>
                  <a:srgbClr val="000000"/>
                </a:solidFill>
                <a:latin typeface="Peace Sans"/>
                <a:ea typeface="Peace Sans"/>
                <a:cs typeface="Peace Sans"/>
                <a:sym typeface="Peace Sans"/>
              </a:rPr>
              <a:t>FÖRNYBAR ELLER INTE</a:t>
            </a:r>
          </a:p>
        </p:txBody>
      </p:sp>
      <p:sp>
        <p:nvSpPr>
          <p:cNvPr name="TextBox 18" id="18"/>
          <p:cNvSpPr txBox="true"/>
          <p:nvPr/>
        </p:nvSpPr>
        <p:spPr>
          <a:xfrm rot="0">
            <a:off x="1411310" y="1942033"/>
            <a:ext cx="5179063" cy="185310"/>
          </a:xfrm>
          <a:prstGeom prst="rect">
            <a:avLst/>
          </a:prstGeom>
        </p:spPr>
        <p:txBody>
          <a:bodyPr anchor="t" rtlCol="false" tIns="0" lIns="0" bIns="0" rIns="0">
            <a:spAutoFit/>
          </a:bodyPr>
          <a:lstStyle/>
          <a:p>
            <a:pPr algn="ctr">
              <a:lnSpc>
                <a:spcPts val="1403"/>
              </a:lnSpc>
              <a:spcBef>
                <a:spcPct val="0"/>
              </a:spcBef>
            </a:pPr>
            <a:r>
              <a:rPr lang="en-US" sz="1231">
                <a:solidFill>
                  <a:srgbClr val="000000"/>
                </a:solidFill>
                <a:latin typeface="Peace Sans"/>
                <a:ea typeface="Peace Sans"/>
                <a:cs typeface="Peace Sans"/>
                <a:sym typeface="Peace Sans"/>
              </a:rPr>
              <a:t>SORTERA ARTIKLAR TILL FÖRNYBARA ELLER ICKE FÖRNYBARA</a:t>
            </a:r>
          </a:p>
        </p:txBody>
      </p:sp>
      <p:sp>
        <p:nvSpPr>
          <p:cNvPr name="TextBox 19" id="19"/>
          <p:cNvSpPr txBox="true"/>
          <p:nvPr/>
        </p:nvSpPr>
        <p:spPr>
          <a:xfrm rot="0">
            <a:off x="2027392" y="5248707"/>
            <a:ext cx="1073720" cy="204111"/>
          </a:xfrm>
          <a:prstGeom prst="rect">
            <a:avLst/>
          </a:prstGeom>
        </p:spPr>
        <p:txBody>
          <a:bodyPr anchor="t" rtlCol="false" tIns="0" lIns="0" bIns="0" rIns="0">
            <a:spAutoFit/>
          </a:bodyPr>
          <a:lstStyle/>
          <a:p>
            <a:pPr algn="ctr">
              <a:lnSpc>
                <a:spcPts val="1618"/>
              </a:lnSpc>
              <a:spcBef>
                <a:spcPct val="0"/>
              </a:spcBef>
            </a:pPr>
            <a:r>
              <a:rPr lang="en-US" sz="1419">
                <a:solidFill>
                  <a:srgbClr val="000000"/>
                </a:solidFill>
                <a:latin typeface="Peace Sans"/>
                <a:ea typeface="Peace Sans"/>
                <a:cs typeface="Peace Sans"/>
                <a:sym typeface="Peace Sans"/>
              </a:rPr>
              <a:t>FÖRNYBAR</a:t>
            </a:r>
          </a:p>
        </p:txBody>
      </p:sp>
      <p:sp>
        <p:nvSpPr>
          <p:cNvPr name="TextBox 20" id="20"/>
          <p:cNvSpPr txBox="true"/>
          <p:nvPr/>
        </p:nvSpPr>
        <p:spPr>
          <a:xfrm rot="0">
            <a:off x="4239007" y="5248707"/>
            <a:ext cx="1975234" cy="188795"/>
          </a:xfrm>
          <a:prstGeom prst="rect">
            <a:avLst/>
          </a:prstGeom>
        </p:spPr>
        <p:txBody>
          <a:bodyPr anchor="t" rtlCol="false" tIns="0" lIns="0" bIns="0" rIns="0">
            <a:spAutoFit/>
          </a:bodyPr>
          <a:lstStyle/>
          <a:p>
            <a:pPr algn="ctr">
              <a:lnSpc>
                <a:spcPts val="1502"/>
              </a:lnSpc>
              <a:spcBef>
                <a:spcPct val="0"/>
              </a:spcBef>
            </a:pPr>
            <a:r>
              <a:rPr lang="en-US" sz="1317">
                <a:solidFill>
                  <a:srgbClr val="000000"/>
                </a:solidFill>
                <a:latin typeface="Peace Sans"/>
                <a:ea typeface="Peace Sans"/>
                <a:cs typeface="Peace Sans"/>
                <a:sym typeface="Peace Sans"/>
              </a:rPr>
              <a:t>EJ FÖRNYBAR </a:t>
            </a:r>
          </a:p>
        </p:txBody>
      </p:sp>
      <p:grpSp>
        <p:nvGrpSpPr>
          <p:cNvPr name="Group 21" id="21"/>
          <p:cNvGrpSpPr/>
          <p:nvPr/>
        </p:nvGrpSpPr>
        <p:grpSpPr>
          <a:xfrm rot="0">
            <a:off x="3272128" y="1052445"/>
            <a:ext cx="1117461" cy="709587"/>
            <a:chOff x="0" y="0"/>
            <a:chExt cx="1489947" cy="946117"/>
          </a:xfrm>
        </p:grpSpPr>
        <p:sp>
          <p:nvSpPr>
            <p:cNvPr name="Freeform 22" id="22"/>
            <p:cNvSpPr/>
            <p:nvPr/>
          </p:nvSpPr>
          <p:spPr>
            <a:xfrm flipH="false" flipV="false" rot="0">
              <a:off x="0" y="0"/>
              <a:ext cx="1489947" cy="946117"/>
            </a:xfrm>
            <a:custGeom>
              <a:avLst/>
              <a:gdLst/>
              <a:ahLst/>
              <a:cxnLst/>
              <a:rect r="r" b="b" t="t" l="l"/>
              <a:pathLst>
                <a:path h="946117" w="1489947">
                  <a:moveTo>
                    <a:pt x="0" y="0"/>
                  </a:moveTo>
                  <a:lnTo>
                    <a:pt x="1489947" y="0"/>
                  </a:lnTo>
                  <a:lnTo>
                    <a:pt x="1489947" y="946117"/>
                  </a:lnTo>
                  <a:lnTo>
                    <a:pt x="0" y="946117"/>
                  </a:lnTo>
                  <a:lnTo>
                    <a:pt x="0" y="0"/>
                  </a:lnTo>
                  <a:close/>
                </a:path>
              </a:pathLst>
            </a:custGeom>
            <a:blipFill>
              <a:blip r:embed="rId29"/>
              <a:stretch>
                <a:fillRect l="0" t="0" r="0" b="0"/>
              </a:stretch>
            </a:blipFill>
          </p:spPr>
        </p:sp>
        <p:sp>
          <p:nvSpPr>
            <p:cNvPr name="Freeform 23" id="23"/>
            <p:cNvSpPr/>
            <p:nvPr/>
          </p:nvSpPr>
          <p:spPr>
            <a:xfrm flipH="false" flipV="false" rot="0">
              <a:off x="495804" y="445816"/>
              <a:ext cx="282979" cy="274490"/>
            </a:xfrm>
            <a:custGeom>
              <a:avLst/>
              <a:gdLst/>
              <a:ahLst/>
              <a:cxnLst/>
              <a:rect r="r" b="b" t="t" l="l"/>
              <a:pathLst>
                <a:path h="274490" w="282979">
                  <a:moveTo>
                    <a:pt x="0" y="0"/>
                  </a:moveTo>
                  <a:lnTo>
                    <a:pt x="282979" y="0"/>
                  </a:lnTo>
                  <a:lnTo>
                    <a:pt x="282979" y="274490"/>
                  </a:lnTo>
                  <a:lnTo>
                    <a:pt x="0" y="27449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sp>
        <p:nvSpPr>
          <p:cNvPr name="Freeform 24" id="24"/>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2"/>
            <a:stretch>
              <a:fillRect l="0" t="0" r="0"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CF49F"/>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671069" y="4200733"/>
            <a:ext cx="6535917" cy="5735267"/>
          </a:xfrm>
          <a:custGeom>
            <a:avLst/>
            <a:gdLst/>
            <a:ahLst/>
            <a:cxnLst/>
            <a:rect r="r" b="b" t="t" l="l"/>
            <a:pathLst>
              <a:path h="5735267" w="6535917">
                <a:moveTo>
                  <a:pt x="0" y="0"/>
                </a:moveTo>
                <a:lnTo>
                  <a:pt x="6535917" y="0"/>
                </a:lnTo>
                <a:lnTo>
                  <a:pt x="6535917" y="5735267"/>
                </a:lnTo>
                <a:lnTo>
                  <a:pt x="0" y="573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55985" y="1678134"/>
            <a:ext cx="286785" cy="1137538"/>
          </a:xfrm>
          <a:custGeom>
            <a:avLst/>
            <a:gdLst/>
            <a:ahLst/>
            <a:cxnLst/>
            <a:rect r="r" b="b" t="t" l="l"/>
            <a:pathLst>
              <a:path h="1137538" w="286785">
                <a:moveTo>
                  <a:pt x="0" y="0"/>
                </a:moveTo>
                <a:lnTo>
                  <a:pt x="286785" y="0"/>
                </a:lnTo>
                <a:lnTo>
                  <a:pt x="286785" y="1137538"/>
                </a:lnTo>
                <a:lnTo>
                  <a:pt x="0" y="1137538"/>
                </a:lnTo>
                <a:lnTo>
                  <a:pt x="0" y="0"/>
                </a:lnTo>
                <a:close/>
              </a:path>
            </a:pathLst>
          </a:custGeom>
          <a:blipFill>
            <a:blip r:embed="rId5"/>
            <a:stretch>
              <a:fillRect l="0" t="0" r="-9574" b="0"/>
            </a:stretch>
          </a:blipFill>
        </p:spPr>
      </p:sp>
      <p:sp>
        <p:nvSpPr>
          <p:cNvPr name="Freeform 5" id="5"/>
          <p:cNvSpPr/>
          <p:nvPr/>
        </p:nvSpPr>
        <p:spPr>
          <a:xfrm flipH="false" flipV="false" rot="0">
            <a:off x="1350497" y="1959584"/>
            <a:ext cx="801706" cy="717527"/>
          </a:xfrm>
          <a:custGeom>
            <a:avLst/>
            <a:gdLst/>
            <a:ahLst/>
            <a:cxnLst/>
            <a:rect r="r" b="b" t="t" l="l"/>
            <a:pathLst>
              <a:path h="717527" w="801706">
                <a:moveTo>
                  <a:pt x="0" y="0"/>
                </a:moveTo>
                <a:lnTo>
                  <a:pt x="801706" y="0"/>
                </a:lnTo>
                <a:lnTo>
                  <a:pt x="801706" y="717527"/>
                </a:lnTo>
                <a:lnTo>
                  <a:pt x="0" y="7175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484901" y="1953798"/>
            <a:ext cx="657768" cy="663574"/>
          </a:xfrm>
          <a:custGeom>
            <a:avLst/>
            <a:gdLst/>
            <a:ahLst/>
            <a:cxnLst/>
            <a:rect r="r" b="b" t="t" l="l"/>
            <a:pathLst>
              <a:path h="663574" w="657768">
                <a:moveTo>
                  <a:pt x="0" y="0"/>
                </a:moveTo>
                <a:lnTo>
                  <a:pt x="657768" y="0"/>
                </a:lnTo>
                <a:lnTo>
                  <a:pt x="657768" y="663574"/>
                </a:lnTo>
                <a:lnTo>
                  <a:pt x="0" y="6635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430900" y="2033968"/>
            <a:ext cx="833513" cy="503233"/>
          </a:xfrm>
          <a:custGeom>
            <a:avLst/>
            <a:gdLst/>
            <a:ahLst/>
            <a:cxnLst/>
            <a:rect r="r" b="b" t="t" l="l"/>
            <a:pathLst>
              <a:path h="503233" w="833513">
                <a:moveTo>
                  <a:pt x="0" y="0"/>
                </a:moveTo>
                <a:lnTo>
                  <a:pt x="833513" y="0"/>
                </a:lnTo>
                <a:lnTo>
                  <a:pt x="833513" y="503234"/>
                </a:lnTo>
                <a:lnTo>
                  <a:pt x="0" y="503234"/>
                </a:lnTo>
                <a:lnTo>
                  <a:pt x="0" y="0"/>
                </a:lnTo>
                <a:close/>
              </a:path>
            </a:pathLst>
          </a:custGeom>
          <a:blipFill>
            <a:blip r:embed="rId10"/>
            <a:stretch>
              <a:fillRect l="0" t="0" r="0" b="0"/>
            </a:stretch>
          </a:blipFill>
        </p:spPr>
      </p:sp>
      <p:sp>
        <p:nvSpPr>
          <p:cNvPr name="Freeform 8" id="8"/>
          <p:cNvSpPr/>
          <p:nvPr/>
        </p:nvSpPr>
        <p:spPr>
          <a:xfrm flipH="false" flipV="false" rot="0">
            <a:off x="4554869" y="2062130"/>
            <a:ext cx="599340" cy="512436"/>
          </a:xfrm>
          <a:custGeom>
            <a:avLst/>
            <a:gdLst/>
            <a:ahLst/>
            <a:cxnLst/>
            <a:rect r="r" b="b" t="t" l="l"/>
            <a:pathLst>
              <a:path h="512436" w="599340">
                <a:moveTo>
                  <a:pt x="0" y="0"/>
                </a:moveTo>
                <a:lnTo>
                  <a:pt x="599340" y="0"/>
                </a:lnTo>
                <a:lnTo>
                  <a:pt x="599340" y="512436"/>
                </a:lnTo>
                <a:lnTo>
                  <a:pt x="0" y="5124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50854" y="3452387"/>
            <a:ext cx="766506" cy="604582"/>
          </a:xfrm>
          <a:custGeom>
            <a:avLst/>
            <a:gdLst/>
            <a:ahLst/>
            <a:cxnLst/>
            <a:rect r="r" b="b" t="t" l="l"/>
            <a:pathLst>
              <a:path h="604582" w="766506">
                <a:moveTo>
                  <a:pt x="0" y="0"/>
                </a:moveTo>
                <a:lnTo>
                  <a:pt x="766506" y="0"/>
                </a:lnTo>
                <a:lnTo>
                  <a:pt x="766506" y="604581"/>
                </a:lnTo>
                <a:lnTo>
                  <a:pt x="0" y="6045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671511" y="3564497"/>
            <a:ext cx="813391" cy="492471"/>
          </a:xfrm>
          <a:custGeom>
            <a:avLst/>
            <a:gdLst/>
            <a:ahLst/>
            <a:cxnLst/>
            <a:rect r="r" b="b" t="t" l="l"/>
            <a:pathLst>
              <a:path h="492471" w="813391">
                <a:moveTo>
                  <a:pt x="0" y="0"/>
                </a:moveTo>
                <a:lnTo>
                  <a:pt x="813390" y="0"/>
                </a:lnTo>
                <a:lnTo>
                  <a:pt x="813390" y="492471"/>
                </a:lnTo>
                <a:lnTo>
                  <a:pt x="0" y="4924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2765375" y="3482767"/>
            <a:ext cx="657185" cy="543821"/>
          </a:xfrm>
          <a:custGeom>
            <a:avLst/>
            <a:gdLst/>
            <a:ahLst/>
            <a:cxnLst/>
            <a:rect r="r" b="b" t="t" l="l"/>
            <a:pathLst>
              <a:path h="543821" w="657185">
                <a:moveTo>
                  <a:pt x="0" y="0"/>
                </a:moveTo>
                <a:lnTo>
                  <a:pt x="657185" y="0"/>
                </a:lnTo>
                <a:lnTo>
                  <a:pt x="657185" y="543821"/>
                </a:lnTo>
                <a:lnTo>
                  <a:pt x="0" y="5438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3574960" y="3525825"/>
            <a:ext cx="529364" cy="542243"/>
          </a:xfrm>
          <a:custGeom>
            <a:avLst/>
            <a:gdLst/>
            <a:ahLst/>
            <a:cxnLst/>
            <a:rect r="r" b="b" t="t" l="l"/>
            <a:pathLst>
              <a:path h="542243" w="529364">
                <a:moveTo>
                  <a:pt x="0" y="0"/>
                </a:moveTo>
                <a:lnTo>
                  <a:pt x="529364" y="0"/>
                </a:lnTo>
                <a:lnTo>
                  <a:pt x="529364" y="542242"/>
                </a:lnTo>
                <a:lnTo>
                  <a:pt x="0" y="54224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4380549" y="3587736"/>
            <a:ext cx="530486" cy="480331"/>
          </a:xfrm>
          <a:custGeom>
            <a:avLst/>
            <a:gdLst/>
            <a:ahLst/>
            <a:cxnLst/>
            <a:rect r="r" b="b" t="t" l="l"/>
            <a:pathLst>
              <a:path h="480331" w="530486">
                <a:moveTo>
                  <a:pt x="0" y="0"/>
                </a:moveTo>
                <a:lnTo>
                  <a:pt x="530487" y="0"/>
                </a:lnTo>
                <a:lnTo>
                  <a:pt x="530487" y="480331"/>
                </a:lnTo>
                <a:lnTo>
                  <a:pt x="0" y="48033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5512989" y="2002299"/>
            <a:ext cx="672452" cy="489209"/>
          </a:xfrm>
          <a:custGeom>
            <a:avLst/>
            <a:gdLst/>
            <a:ahLst/>
            <a:cxnLst/>
            <a:rect r="r" b="b" t="t" l="l"/>
            <a:pathLst>
              <a:path h="489209" w="672452">
                <a:moveTo>
                  <a:pt x="0" y="0"/>
                </a:moveTo>
                <a:lnTo>
                  <a:pt x="672452" y="0"/>
                </a:lnTo>
                <a:lnTo>
                  <a:pt x="672452" y="489209"/>
                </a:lnTo>
                <a:lnTo>
                  <a:pt x="0" y="489209"/>
                </a:lnTo>
                <a:lnTo>
                  <a:pt x="0" y="0"/>
                </a:lnTo>
                <a:close/>
              </a:path>
            </a:pathLst>
          </a:custGeom>
          <a:blipFill>
            <a:blip r:embed="rId23"/>
            <a:stretch>
              <a:fillRect l="0" t="0" r="0" b="0"/>
            </a:stretch>
          </a:blipFill>
        </p:spPr>
      </p:sp>
      <p:sp>
        <p:nvSpPr>
          <p:cNvPr name="Freeform 15" id="15"/>
          <p:cNvSpPr/>
          <p:nvPr/>
        </p:nvSpPr>
        <p:spPr>
          <a:xfrm flipH="false" flipV="false" rot="0">
            <a:off x="5112151" y="3622155"/>
            <a:ext cx="634751" cy="445913"/>
          </a:xfrm>
          <a:custGeom>
            <a:avLst/>
            <a:gdLst/>
            <a:ahLst/>
            <a:cxnLst/>
            <a:rect r="r" b="b" t="t" l="l"/>
            <a:pathLst>
              <a:path h="445913" w="634751">
                <a:moveTo>
                  <a:pt x="0" y="0"/>
                </a:moveTo>
                <a:lnTo>
                  <a:pt x="634751" y="0"/>
                </a:lnTo>
                <a:lnTo>
                  <a:pt x="634751" y="445912"/>
                </a:lnTo>
                <a:lnTo>
                  <a:pt x="0" y="445912"/>
                </a:lnTo>
                <a:lnTo>
                  <a:pt x="0" y="0"/>
                </a:lnTo>
                <a:close/>
              </a:path>
            </a:pathLst>
          </a:custGeom>
          <a:blipFill>
            <a:blip r:embed="rId24"/>
            <a:stretch>
              <a:fillRect l="0" t="0" r="0" b="0"/>
            </a:stretch>
          </a:blipFill>
        </p:spPr>
      </p:sp>
      <p:sp>
        <p:nvSpPr>
          <p:cNvPr name="Freeform 16" id="16"/>
          <p:cNvSpPr/>
          <p:nvPr/>
        </p:nvSpPr>
        <p:spPr>
          <a:xfrm flipH="false" flipV="false" rot="0">
            <a:off x="6497473" y="2002299"/>
            <a:ext cx="371908" cy="607197"/>
          </a:xfrm>
          <a:custGeom>
            <a:avLst/>
            <a:gdLst/>
            <a:ahLst/>
            <a:cxnLst/>
            <a:rect r="r" b="b" t="t" l="l"/>
            <a:pathLst>
              <a:path h="607197" w="371908">
                <a:moveTo>
                  <a:pt x="0" y="0"/>
                </a:moveTo>
                <a:lnTo>
                  <a:pt x="371908" y="0"/>
                </a:lnTo>
                <a:lnTo>
                  <a:pt x="371908" y="607196"/>
                </a:lnTo>
                <a:lnTo>
                  <a:pt x="0" y="6071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5971899" y="3506860"/>
            <a:ext cx="296058" cy="550108"/>
          </a:xfrm>
          <a:custGeom>
            <a:avLst/>
            <a:gdLst/>
            <a:ahLst/>
            <a:cxnLst/>
            <a:rect r="r" b="b" t="t" l="l"/>
            <a:pathLst>
              <a:path h="550108" w="296058">
                <a:moveTo>
                  <a:pt x="0" y="0"/>
                </a:moveTo>
                <a:lnTo>
                  <a:pt x="296058" y="0"/>
                </a:lnTo>
                <a:lnTo>
                  <a:pt x="296058" y="550108"/>
                </a:lnTo>
                <a:lnTo>
                  <a:pt x="0" y="55010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1517360" y="2809481"/>
            <a:ext cx="313192" cy="543340"/>
          </a:xfrm>
          <a:custGeom>
            <a:avLst/>
            <a:gdLst/>
            <a:ahLst/>
            <a:cxnLst/>
            <a:rect r="r" b="b" t="t" l="l"/>
            <a:pathLst>
              <a:path h="543340" w="313192">
                <a:moveTo>
                  <a:pt x="0" y="0"/>
                </a:moveTo>
                <a:lnTo>
                  <a:pt x="313192" y="0"/>
                </a:lnTo>
                <a:lnTo>
                  <a:pt x="313192" y="543340"/>
                </a:lnTo>
                <a:lnTo>
                  <a:pt x="0" y="543340"/>
                </a:lnTo>
                <a:lnTo>
                  <a:pt x="0" y="0"/>
                </a:lnTo>
                <a:close/>
              </a:path>
            </a:pathLst>
          </a:custGeom>
          <a:blipFill>
            <a:blip r:embed="rId29"/>
            <a:stretch>
              <a:fillRect l="0" t="0" r="0" b="0"/>
            </a:stretch>
          </a:blipFill>
        </p:spPr>
      </p:sp>
      <p:sp>
        <p:nvSpPr>
          <p:cNvPr name="Freeform 19" id="19"/>
          <p:cNvSpPr/>
          <p:nvPr/>
        </p:nvSpPr>
        <p:spPr>
          <a:xfrm flipH="false" flipV="false" rot="0">
            <a:off x="2078206" y="2790944"/>
            <a:ext cx="574491" cy="537149"/>
          </a:xfrm>
          <a:custGeom>
            <a:avLst/>
            <a:gdLst/>
            <a:ahLst/>
            <a:cxnLst/>
            <a:rect r="r" b="b" t="t" l="l"/>
            <a:pathLst>
              <a:path h="537149" w="574491">
                <a:moveTo>
                  <a:pt x="0" y="0"/>
                </a:moveTo>
                <a:lnTo>
                  <a:pt x="574491" y="0"/>
                </a:lnTo>
                <a:lnTo>
                  <a:pt x="574491" y="537149"/>
                </a:lnTo>
                <a:lnTo>
                  <a:pt x="0" y="537149"/>
                </a:lnTo>
                <a:lnTo>
                  <a:pt x="0" y="0"/>
                </a:lnTo>
                <a:close/>
              </a:path>
            </a:pathLst>
          </a:custGeom>
          <a:blipFill>
            <a:blip r:embed="rId30"/>
            <a:stretch>
              <a:fillRect l="0" t="0" r="0" b="0"/>
            </a:stretch>
          </a:blipFill>
        </p:spPr>
      </p:sp>
      <p:sp>
        <p:nvSpPr>
          <p:cNvPr name="Freeform 20" id="20"/>
          <p:cNvSpPr/>
          <p:nvPr/>
        </p:nvSpPr>
        <p:spPr>
          <a:xfrm flipH="false" flipV="false" rot="0">
            <a:off x="2937860" y="2856275"/>
            <a:ext cx="594497" cy="406487"/>
          </a:xfrm>
          <a:custGeom>
            <a:avLst/>
            <a:gdLst/>
            <a:ahLst/>
            <a:cxnLst/>
            <a:rect r="r" b="b" t="t" l="l"/>
            <a:pathLst>
              <a:path h="406487" w="594497">
                <a:moveTo>
                  <a:pt x="0" y="0"/>
                </a:moveTo>
                <a:lnTo>
                  <a:pt x="594497" y="0"/>
                </a:lnTo>
                <a:lnTo>
                  <a:pt x="594497" y="406488"/>
                </a:lnTo>
                <a:lnTo>
                  <a:pt x="0" y="406488"/>
                </a:lnTo>
                <a:lnTo>
                  <a:pt x="0" y="0"/>
                </a:lnTo>
                <a:close/>
              </a:path>
            </a:pathLst>
          </a:custGeom>
          <a:blipFill>
            <a:blip r:embed="rId31"/>
            <a:stretch>
              <a:fillRect l="0" t="0" r="0" b="0"/>
            </a:stretch>
          </a:blipFill>
        </p:spPr>
      </p:sp>
      <p:sp>
        <p:nvSpPr>
          <p:cNvPr name="Freeform 21" id="21"/>
          <p:cNvSpPr/>
          <p:nvPr/>
        </p:nvSpPr>
        <p:spPr>
          <a:xfrm flipH="false" flipV="false" rot="0">
            <a:off x="3694286" y="2800629"/>
            <a:ext cx="306741" cy="462134"/>
          </a:xfrm>
          <a:custGeom>
            <a:avLst/>
            <a:gdLst/>
            <a:ahLst/>
            <a:cxnLst/>
            <a:rect r="r" b="b" t="t" l="l"/>
            <a:pathLst>
              <a:path h="462134" w="306741">
                <a:moveTo>
                  <a:pt x="0" y="0"/>
                </a:moveTo>
                <a:lnTo>
                  <a:pt x="306741" y="0"/>
                </a:lnTo>
                <a:lnTo>
                  <a:pt x="306741" y="462134"/>
                </a:lnTo>
                <a:lnTo>
                  <a:pt x="0" y="462134"/>
                </a:lnTo>
                <a:lnTo>
                  <a:pt x="0" y="0"/>
                </a:lnTo>
                <a:close/>
              </a:path>
            </a:pathLst>
          </a:custGeom>
          <a:blipFill>
            <a:blip r:embed="rId32"/>
            <a:stretch>
              <a:fillRect l="0" t="0" r="0" b="0"/>
            </a:stretch>
          </a:blipFill>
        </p:spPr>
      </p:sp>
      <p:sp>
        <p:nvSpPr>
          <p:cNvPr name="Freeform 22" id="22"/>
          <p:cNvSpPr/>
          <p:nvPr/>
        </p:nvSpPr>
        <p:spPr>
          <a:xfrm flipH="false" flipV="false" rot="0">
            <a:off x="4248824" y="2826925"/>
            <a:ext cx="612088" cy="465187"/>
          </a:xfrm>
          <a:custGeom>
            <a:avLst/>
            <a:gdLst/>
            <a:ahLst/>
            <a:cxnLst/>
            <a:rect r="r" b="b" t="t" l="l"/>
            <a:pathLst>
              <a:path h="465187" w="612088">
                <a:moveTo>
                  <a:pt x="0" y="0"/>
                </a:moveTo>
                <a:lnTo>
                  <a:pt x="612089" y="0"/>
                </a:lnTo>
                <a:lnTo>
                  <a:pt x="612089" y="465187"/>
                </a:lnTo>
                <a:lnTo>
                  <a:pt x="0" y="46518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3" id="23"/>
          <p:cNvSpPr/>
          <p:nvPr/>
        </p:nvSpPr>
        <p:spPr>
          <a:xfrm flipH="false" flipV="false" rot="0">
            <a:off x="5108563" y="2934643"/>
            <a:ext cx="638339" cy="357470"/>
          </a:xfrm>
          <a:custGeom>
            <a:avLst/>
            <a:gdLst/>
            <a:ahLst/>
            <a:cxnLst/>
            <a:rect r="r" b="b" t="t" l="l"/>
            <a:pathLst>
              <a:path h="357470" w="638339">
                <a:moveTo>
                  <a:pt x="0" y="0"/>
                </a:moveTo>
                <a:lnTo>
                  <a:pt x="638339" y="0"/>
                </a:lnTo>
                <a:lnTo>
                  <a:pt x="638339" y="357469"/>
                </a:lnTo>
                <a:lnTo>
                  <a:pt x="0" y="357469"/>
                </a:lnTo>
                <a:lnTo>
                  <a:pt x="0" y="0"/>
                </a:lnTo>
                <a:close/>
              </a:path>
            </a:pathLst>
          </a:custGeom>
          <a:blipFill>
            <a:blip r:embed="rId35"/>
            <a:stretch>
              <a:fillRect l="0" t="0" r="0" b="0"/>
            </a:stretch>
          </a:blipFill>
        </p:spPr>
      </p:sp>
      <p:sp>
        <p:nvSpPr>
          <p:cNvPr name="Freeform 24" id="24"/>
          <p:cNvSpPr/>
          <p:nvPr/>
        </p:nvSpPr>
        <p:spPr>
          <a:xfrm flipH="false" flipV="false" rot="0">
            <a:off x="5971899" y="2869721"/>
            <a:ext cx="936048" cy="422392"/>
          </a:xfrm>
          <a:custGeom>
            <a:avLst/>
            <a:gdLst/>
            <a:ahLst/>
            <a:cxnLst/>
            <a:rect r="r" b="b" t="t" l="l"/>
            <a:pathLst>
              <a:path h="422392" w="936048">
                <a:moveTo>
                  <a:pt x="0" y="0"/>
                </a:moveTo>
                <a:lnTo>
                  <a:pt x="936048" y="0"/>
                </a:lnTo>
                <a:lnTo>
                  <a:pt x="936048" y="422391"/>
                </a:lnTo>
                <a:lnTo>
                  <a:pt x="0" y="422391"/>
                </a:lnTo>
                <a:lnTo>
                  <a:pt x="0" y="0"/>
                </a:lnTo>
                <a:close/>
              </a:path>
            </a:pathLst>
          </a:custGeom>
          <a:blipFill>
            <a:blip r:embed="rId36"/>
            <a:stretch>
              <a:fillRect l="0" t="0" r="0" b="0"/>
            </a:stretch>
          </a:blipFill>
        </p:spPr>
      </p:sp>
      <p:sp>
        <p:nvSpPr>
          <p:cNvPr name="Freeform 25" id="25"/>
          <p:cNvSpPr/>
          <p:nvPr/>
        </p:nvSpPr>
        <p:spPr>
          <a:xfrm flipH="false" flipV="false" rot="0">
            <a:off x="819312" y="2934643"/>
            <a:ext cx="486594" cy="393533"/>
          </a:xfrm>
          <a:custGeom>
            <a:avLst/>
            <a:gdLst/>
            <a:ahLst/>
            <a:cxnLst/>
            <a:rect r="r" b="b" t="t" l="l"/>
            <a:pathLst>
              <a:path h="393533" w="486594">
                <a:moveTo>
                  <a:pt x="0" y="0"/>
                </a:moveTo>
                <a:lnTo>
                  <a:pt x="486594" y="0"/>
                </a:lnTo>
                <a:lnTo>
                  <a:pt x="486594" y="393533"/>
                </a:lnTo>
                <a:lnTo>
                  <a:pt x="0" y="393533"/>
                </a:lnTo>
                <a:lnTo>
                  <a:pt x="0" y="0"/>
                </a:lnTo>
                <a:close/>
              </a:path>
            </a:pathLst>
          </a:custGeom>
          <a:blipFill>
            <a:blip r:embed="rId37"/>
            <a:stretch>
              <a:fillRect l="0" t="0" r="0" b="0"/>
            </a:stretch>
          </a:blipFill>
        </p:spPr>
      </p:sp>
      <p:sp>
        <p:nvSpPr>
          <p:cNvPr name="Freeform 26" id="26"/>
          <p:cNvSpPr/>
          <p:nvPr/>
        </p:nvSpPr>
        <p:spPr>
          <a:xfrm flipH="false" flipV="false" rot="0">
            <a:off x="6497473" y="3536890"/>
            <a:ext cx="485147" cy="490047"/>
          </a:xfrm>
          <a:custGeom>
            <a:avLst/>
            <a:gdLst/>
            <a:ahLst/>
            <a:cxnLst/>
            <a:rect r="r" b="b" t="t" l="l"/>
            <a:pathLst>
              <a:path h="490047" w="485147">
                <a:moveTo>
                  <a:pt x="0" y="0"/>
                </a:moveTo>
                <a:lnTo>
                  <a:pt x="485147" y="0"/>
                </a:lnTo>
                <a:lnTo>
                  <a:pt x="485147" y="490048"/>
                </a:lnTo>
                <a:lnTo>
                  <a:pt x="0" y="490048"/>
                </a:lnTo>
                <a:lnTo>
                  <a:pt x="0" y="0"/>
                </a:lnTo>
                <a:close/>
              </a:path>
            </a:pathLst>
          </a:custGeom>
          <a:blipFill>
            <a:blip r:embed="rId38"/>
            <a:stretch>
              <a:fillRect l="0" t="0" r="0" b="0"/>
            </a:stretch>
          </a:blipFill>
        </p:spPr>
      </p:sp>
      <p:sp>
        <p:nvSpPr>
          <p:cNvPr name="TextBox 27" id="27"/>
          <p:cNvSpPr txBox="true"/>
          <p:nvPr/>
        </p:nvSpPr>
        <p:spPr>
          <a:xfrm rot="0">
            <a:off x="1561066" y="709987"/>
            <a:ext cx="5478694" cy="432311"/>
          </a:xfrm>
          <a:prstGeom prst="rect">
            <a:avLst/>
          </a:prstGeom>
        </p:spPr>
        <p:txBody>
          <a:bodyPr anchor="t" rtlCol="false" tIns="0" lIns="0" bIns="0" rIns="0">
            <a:spAutoFit/>
          </a:bodyPr>
          <a:lstStyle/>
          <a:p>
            <a:pPr algn="ctr">
              <a:lnSpc>
                <a:spcPts val="3401"/>
              </a:lnSpc>
              <a:spcBef>
                <a:spcPct val="0"/>
              </a:spcBef>
            </a:pPr>
            <a:r>
              <a:rPr lang="en-US" sz="2983">
                <a:solidFill>
                  <a:srgbClr val="000000"/>
                </a:solidFill>
                <a:latin typeface="Peace Sans"/>
                <a:ea typeface="Peace Sans"/>
                <a:cs typeface="Peace Sans"/>
                <a:sym typeface="Peace Sans"/>
              </a:rPr>
              <a:t>ÅTERVINNINGSSORTERING</a:t>
            </a:r>
          </a:p>
        </p:txBody>
      </p:sp>
      <p:grpSp>
        <p:nvGrpSpPr>
          <p:cNvPr name="Group 28" id="28"/>
          <p:cNvGrpSpPr/>
          <p:nvPr/>
        </p:nvGrpSpPr>
        <p:grpSpPr>
          <a:xfrm rot="0">
            <a:off x="3371925" y="1142298"/>
            <a:ext cx="1134205" cy="720220"/>
            <a:chOff x="0" y="0"/>
            <a:chExt cx="1512274" cy="960294"/>
          </a:xfrm>
        </p:grpSpPr>
        <p:sp>
          <p:nvSpPr>
            <p:cNvPr name="Freeform 29" id="29"/>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39"/>
              <a:stretch>
                <a:fillRect l="0" t="0" r="0" b="0"/>
              </a:stretch>
            </a:blipFill>
          </p:spPr>
        </p:sp>
        <p:sp>
          <p:nvSpPr>
            <p:cNvPr name="Freeform 30" id="30"/>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sp>
        <p:nvSpPr>
          <p:cNvPr name="Freeform 31" id="31"/>
          <p:cNvSpPr/>
          <p:nvPr/>
        </p:nvSpPr>
        <p:spPr>
          <a:xfrm flipH="false" flipV="false" rot="0">
            <a:off x="836858" y="4316921"/>
            <a:ext cx="439919" cy="495451"/>
          </a:xfrm>
          <a:custGeom>
            <a:avLst/>
            <a:gdLst/>
            <a:ahLst/>
            <a:cxnLst/>
            <a:rect r="r" b="b" t="t" l="l"/>
            <a:pathLst>
              <a:path h="495451" w="439919">
                <a:moveTo>
                  <a:pt x="0" y="0"/>
                </a:moveTo>
                <a:lnTo>
                  <a:pt x="439920" y="0"/>
                </a:lnTo>
                <a:lnTo>
                  <a:pt x="439920" y="495451"/>
                </a:lnTo>
                <a:lnTo>
                  <a:pt x="0" y="495451"/>
                </a:lnTo>
                <a:lnTo>
                  <a:pt x="0" y="0"/>
                </a:lnTo>
                <a:close/>
              </a:path>
            </a:pathLst>
          </a:custGeom>
          <a:blipFill>
            <a:blip r:embed="rId42"/>
            <a:stretch>
              <a:fillRect l="0" t="0" r="0" b="0"/>
            </a:stretch>
          </a:blipFill>
        </p:spPr>
      </p:sp>
      <p:sp>
        <p:nvSpPr>
          <p:cNvPr name="Freeform 32" id="32"/>
          <p:cNvSpPr/>
          <p:nvPr/>
        </p:nvSpPr>
        <p:spPr>
          <a:xfrm flipH="false" flipV="false" rot="0">
            <a:off x="5172835" y="4313288"/>
            <a:ext cx="574485" cy="499084"/>
          </a:xfrm>
          <a:custGeom>
            <a:avLst/>
            <a:gdLst/>
            <a:ahLst/>
            <a:cxnLst/>
            <a:rect r="r" b="b" t="t" l="l"/>
            <a:pathLst>
              <a:path h="499084" w="574485">
                <a:moveTo>
                  <a:pt x="0" y="0"/>
                </a:moveTo>
                <a:lnTo>
                  <a:pt x="574485" y="0"/>
                </a:lnTo>
                <a:lnTo>
                  <a:pt x="574485" y="499084"/>
                </a:lnTo>
                <a:lnTo>
                  <a:pt x="0" y="499084"/>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3" id="33"/>
          <p:cNvSpPr/>
          <p:nvPr/>
        </p:nvSpPr>
        <p:spPr>
          <a:xfrm flipH="false" flipV="false" rot="0">
            <a:off x="3038053" y="4264713"/>
            <a:ext cx="435558" cy="568078"/>
          </a:xfrm>
          <a:custGeom>
            <a:avLst/>
            <a:gdLst/>
            <a:ahLst/>
            <a:cxnLst/>
            <a:rect r="r" b="b" t="t" l="l"/>
            <a:pathLst>
              <a:path h="568078" w="435558">
                <a:moveTo>
                  <a:pt x="0" y="0"/>
                </a:moveTo>
                <a:lnTo>
                  <a:pt x="435557" y="0"/>
                </a:lnTo>
                <a:lnTo>
                  <a:pt x="435557" y="568078"/>
                </a:lnTo>
                <a:lnTo>
                  <a:pt x="0" y="568078"/>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34" id="34"/>
          <p:cNvSpPr txBox="true"/>
          <p:nvPr/>
        </p:nvSpPr>
        <p:spPr>
          <a:xfrm rot="0">
            <a:off x="1062609" y="4326446"/>
            <a:ext cx="1831022" cy="406703"/>
          </a:xfrm>
          <a:prstGeom prst="rect">
            <a:avLst/>
          </a:prstGeom>
        </p:spPr>
        <p:txBody>
          <a:bodyPr anchor="t" rtlCol="false" tIns="0" lIns="0" bIns="0" rIns="0">
            <a:spAutoFit/>
          </a:bodyPr>
          <a:lstStyle/>
          <a:p>
            <a:pPr algn="ctr">
              <a:lnSpc>
                <a:spcPts val="1617"/>
              </a:lnSpc>
              <a:spcBef>
                <a:spcPct val="0"/>
              </a:spcBef>
            </a:pPr>
          </a:p>
          <a:p>
            <a:pPr algn="ctr">
              <a:lnSpc>
                <a:spcPts val="1617"/>
              </a:lnSpc>
              <a:spcBef>
                <a:spcPct val="0"/>
              </a:spcBef>
            </a:pPr>
            <a:r>
              <a:rPr lang="en-US" sz="1418">
                <a:solidFill>
                  <a:srgbClr val="000000"/>
                </a:solidFill>
                <a:latin typeface="Peace Sans"/>
                <a:ea typeface="Peace Sans"/>
                <a:cs typeface="Peace Sans"/>
                <a:sym typeface="Peace Sans"/>
              </a:rPr>
              <a:t> ÅTERVINNING</a:t>
            </a:r>
          </a:p>
        </p:txBody>
      </p:sp>
      <p:sp>
        <p:nvSpPr>
          <p:cNvPr name="TextBox 35" id="35"/>
          <p:cNvSpPr txBox="true"/>
          <p:nvPr/>
        </p:nvSpPr>
        <p:spPr>
          <a:xfrm rot="0">
            <a:off x="3255831" y="4499052"/>
            <a:ext cx="2089164" cy="234097"/>
          </a:xfrm>
          <a:prstGeom prst="rect">
            <a:avLst/>
          </a:prstGeom>
        </p:spPr>
        <p:txBody>
          <a:bodyPr anchor="t" rtlCol="false" tIns="0" lIns="0" bIns="0" rIns="0">
            <a:spAutoFit/>
          </a:bodyPr>
          <a:lstStyle/>
          <a:p>
            <a:pPr algn="ctr">
              <a:lnSpc>
                <a:spcPts val="1845"/>
              </a:lnSpc>
              <a:spcBef>
                <a:spcPct val="0"/>
              </a:spcBef>
            </a:pPr>
            <a:r>
              <a:rPr lang="en-US" sz="1618">
                <a:solidFill>
                  <a:srgbClr val="000000"/>
                </a:solidFill>
                <a:latin typeface="Peace Sans"/>
                <a:ea typeface="Peace Sans"/>
                <a:cs typeface="Peace Sans"/>
                <a:sym typeface="Peace Sans"/>
              </a:rPr>
              <a:t>RUBISH</a:t>
            </a:r>
          </a:p>
        </p:txBody>
      </p:sp>
      <p:sp>
        <p:nvSpPr>
          <p:cNvPr name="TextBox 36" id="36"/>
          <p:cNvSpPr txBox="true"/>
          <p:nvPr/>
        </p:nvSpPr>
        <p:spPr>
          <a:xfrm rot="0">
            <a:off x="5460077" y="4514150"/>
            <a:ext cx="1959691" cy="218999"/>
          </a:xfrm>
          <a:prstGeom prst="rect">
            <a:avLst/>
          </a:prstGeom>
        </p:spPr>
        <p:txBody>
          <a:bodyPr anchor="t" rtlCol="false" tIns="0" lIns="0" bIns="0" rIns="0">
            <a:spAutoFit/>
          </a:bodyPr>
          <a:lstStyle/>
          <a:p>
            <a:pPr algn="ctr">
              <a:lnSpc>
                <a:spcPts val="1731"/>
              </a:lnSpc>
              <a:spcBef>
                <a:spcPct val="0"/>
              </a:spcBef>
            </a:pPr>
            <a:r>
              <a:rPr lang="en-US" sz="1518">
                <a:solidFill>
                  <a:srgbClr val="000000"/>
                </a:solidFill>
                <a:latin typeface="Peace Sans"/>
                <a:ea typeface="Peace Sans"/>
                <a:cs typeface="Peace Sans"/>
                <a:sym typeface="Peace Sans"/>
              </a:rPr>
              <a:t>KOMPOST</a:t>
            </a:r>
          </a:p>
        </p:txBody>
      </p:sp>
      <p:sp>
        <p:nvSpPr>
          <p:cNvPr name="Freeform 37" id="37"/>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47"/>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668739">
            <a:off x="2167304" y="6447300"/>
            <a:ext cx="3264547" cy="2954170"/>
            <a:chOff x="0" y="0"/>
            <a:chExt cx="4352729" cy="3938894"/>
          </a:xfrm>
        </p:grpSpPr>
        <p:sp>
          <p:nvSpPr>
            <p:cNvPr name="Freeform 3" id="3"/>
            <p:cNvSpPr/>
            <p:nvPr/>
          </p:nvSpPr>
          <p:spPr>
            <a:xfrm flipH="false" flipV="false" rot="0">
              <a:off x="0" y="0"/>
              <a:ext cx="4352729" cy="2763983"/>
            </a:xfrm>
            <a:custGeom>
              <a:avLst/>
              <a:gdLst/>
              <a:ahLst/>
              <a:cxnLst/>
              <a:rect r="r" b="b" t="t" l="l"/>
              <a:pathLst>
                <a:path h="2763983" w="4352729">
                  <a:moveTo>
                    <a:pt x="0" y="0"/>
                  </a:moveTo>
                  <a:lnTo>
                    <a:pt x="4352729" y="0"/>
                  </a:lnTo>
                  <a:lnTo>
                    <a:pt x="4352729" y="2763983"/>
                  </a:lnTo>
                  <a:lnTo>
                    <a:pt x="0" y="2763983"/>
                  </a:lnTo>
                  <a:lnTo>
                    <a:pt x="0" y="0"/>
                  </a:lnTo>
                  <a:close/>
                </a:path>
              </a:pathLst>
            </a:custGeom>
            <a:blipFill>
              <a:blip r:embed="rId2"/>
              <a:stretch>
                <a:fillRect l="0" t="0" r="0" b="0"/>
              </a:stretch>
            </a:blipFill>
          </p:spPr>
        </p:sp>
        <p:sp>
          <p:nvSpPr>
            <p:cNvPr name="Freeform 4" id="4"/>
            <p:cNvSpPr/>
            <p:nvPr/>
          </p:nvSpPr>
          <p:spPr>
            <a:xfrm flipH="false" flipV="false" rot="0">
              <a:off x="1045691" y="1310776"/>
              <a:ext cx="1540734" cy="2628118"/>
            </a:xfrm>
            <a:custGeom>
              <a:avLst/>
              <a:gdLst/>
              <a:ahLst/>
              <a:cxnLst/>
              <a:rect r="r" b="b" t="t" l="l"/>
              <a:pathLst>
                <a:path h="2628118" w="1540734">
                  <a:moveTo>
                    <a:pt x="0" y="0"/>
                  </a:moveTo>
                  <a:lnTo>
                    <a:pt x="1540734" y="0"/>
                  </a:lnTo>
                  <a:lnTo>
                    <a:pt x="1540734" y="2628118"/>
                  </a:lnTo>
                  <a:lnTo>
                    <a:pt x="0" y="2628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Freeform 7" id="7"/>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8"/>
            <a:stretch>
              <a:fillRect l="0" t="0" r="0" b="0"/>
            </a:stretch>
          </a:blipFill>
        </p:spPr>
      </p:sp>
      <p:sp>
        <p:nvSpPr>
          <p:cNvPr name="TextBox 8" id="8"/>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9" id="9"/>
          <p:cNvSpPr txBox="true"/>
          <p:nvPr/>
        </p:nvSpPr>
        <p:spPr>
          <a:xfrm rot="0">
            <a:off x="1333164" y="4614781"/>
            <a:ext cx="4932826" cy="1348522"/>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Stöd till lokala företag</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2"/>
            <a:stretch>
              <a:fillRect l="-6145" t="0" r="-6145" b="0"/>
            </a:stretch>
          </a:blipFill>
        </p:spPr>
      </p:sp>
      <p:sp>
        <p:nvSpPr>
          <p:cNvPr name="TextBox 3" id="3"/>
          <p:cNvSpPr txBox="true"/>
          <p:nvPr/>
        </p:nvSpPr>
        <p:spPr>
          <a:xfrm rot="0">
            <a:off x="2380243" y="993328"/>
            <a:ext cx="4464473" cy="537986"/>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Instruktioner</a:t>
            </a:r>
          </a:p>
        </p:txBody>
      </p:sp>
      <p:sp>
        <p:nvSpPr>
          <p:cNvPr name="TextBox 4" id="4"/>
          <p:cNvSpPr txBox="true"/>
          <p:nvPr/>
        </p:nvSpPr>
        <p:spPr>
          <a:xfrm rot="0">
            <a:off x="1813089" y="542957"/>
            <a:ext cx="5598781" cy="416116"/>
          </a:xfrm>
          <a:prstGeom prst="rect">
            <a:avLst/>
          </a:prstGeom>
        </p:spPr>
        <p:txBody>
          <a:bodyPr anchor="t" rtlCol="false" tIns="0" lIns="0" bIns="0" rIns="0">
            <a:spAutoFit/>
          </a:bodyPr>
          <a:lstStyle/>
          <a:p>
            <a:pPr algn="ctr" marL="0" indent="0" lvl="0">
              <a:lnSpc>
                <a:spcPts val="3041"/>
              </a:lnSpc>
            </a:pPr>
            <a:r>
              <a:rPr lang="en-US" b="true" sz="2765" spc="41">
                <a:solidFill>
                  <a:srgbClr val="000001"/>
                </a:solidFill>
                <a:latin typeface="Hatton Semi-Bold"/>
                <a:ea typeface="Hatton Semi-Bold"/>
                <a:cs typeface="Hatton Semi-Bold"/>
                <a:sym typeface="Hatton Semi-Bold"/>
              </a:rPr>
              <a:t>Lokalt företagsstöd</a:t>
            </a:r>
          </a:p>
        </p:txBody>
      </p:sp>
      <p:sp>
        <p:nvSpPr>
          <p:cNvPr name="Freeform 5" id="5"/>
          <p:cNvSpPr/>
          <p:nvPr/>
        </p:nvSpPr>
        <p:spPr>
          <a:xfrm flipH="false" flipV="false" rot="0">
            <a:off x="473749" y="100164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3"/>
            <a:stretch>
              <a:fillRect l="0" t="0" r="0" b="0"/>
            </a:stretch>
          </a:blipFill>
        </p:spPr>
      </p:sp>
      <p:sp>
        <p:nvSpPr>
          <p:cNvPr name="Freeform 6" id="6"/>
          <p:cNvSpPr/>
          <p:nvPr/>
        </p:nvSpPr>
        <p:spPr>
          <a:xfrm flipH="false" flipV="false" rot="0">
            <a:off x="821919" y="39836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1919" y="50624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1919" y="61412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21919" y="72200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21919" y="29048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821919" y="82988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2999578" y="10078875"/>
            <a:ext cx="4658534" cy="537078"/>
          </a:xfrm>
          <a:prstGeom prst="rect">
            <a:avLst/>
          </a:prstGeom>
        </p:spPr>
        <p:txBody>
          <a:bodyPr anchor="t" rtlCol="false" tIns="0" lIns="0" bIns="0" rIns="0">
            <a:spAutoFit/>
          </a:bodyPr>
          <a:lstStyle/>
          <a:p>
            <a:pPr algn="just" marL="0" indent="0" lvl="0">
              <a:lnSpc>
                <a:spcPts val="1116"/>
              </a:lnSpc>
            </a:pPr>
            <a:r>
              <a:rPr lang="en-US" sz="850" spc="-10">
                <a:solidFill>
                  <a:srgbClr val="000000"/>
                </a:solidFill>
                <a:latin typeface="IBM Plex Sans"/>
                <a:ea typeface="IBM Plex Sans"/>
                <a:cs typeface="IBM Plex Sans"/>
                <a:sym typeface="IBM Plex Sans"/>
              </a:rPr>
              <a:t>Finansieras av Europeiska unionen. Åsikter och åsikter som uttrycks är dock endast författarens/författarnas och återspeglar inte nödvändigtvis de från Europeiska unionen eller Europeiska verkställande organet för utbildning och kultur (EACEA). Varken Europeiska unionen eller EACEA kan hållas ansvariga för dem. </a:t>
            </a:r>
          </a:p>
        </p:txBody>
      </p:sp>
      <p:sp>
        <p:nvSpPr>
          <p:cNvPr name="TextBox 13" id="13"/>
          <p:cNvSpPr txBox="true"/>
          <p:nvPr/>
        </p:nvSpPr>
        <p:spPr>
          <a:xfrm rot="0">
            <a:off x="1965489" y="2876316"/>
            <a:ext cx="5301124" cy="762376"/>
          </a:xfrm>
          <a:prstGeom prst="rect">
            <a:avLst/>
          </a:prstGeom>
        </p:spPr>
        <p:txBody>
          <a:bodyPr anchor="t" rtlCol="false" tIns="0" lIns="0" bIns="0" rIns="0">
            <a:spAutoFit/>
          </a:bodyPr>
          <a:lstStyle/>
          <a:p>
            <a:pPr algn="l" marL="0" indent="0" lvl="0">
              <a:lnSpc>
                <a:spcPts val="2073"/>
              </a:lnSpc>
            </a:pPr>
            <a:r>
              <a:rPr lang="en-US" b="true" sz="1481">
                <a:solidFill>
                  <a:srgbClr val="000000"/>
                </a:solidFill>
                <a:latin typeface="Canva Sans Bold"/>
                <a:ea typeface="Canva Sans Bold"/>
                <a:cs typeface="Canva Sans Bold"/>
                <a:sym typeface="Canva Sans Bold"/>
              </a:rPr>
              <a:t>Mål: Uppmuntra deltagarna att brainstorma sätt att stödja lokala företag och stärka gemenskapskontakter genom hållbara metoder.</a:t>
            </a:r>
          </a:p>
        </p:txBody>
      </p:sp>
      <p:sp>
        <p:nvSpPr>
          <p:cNvPr name="TextBox 14" id="14"/>
          <p:cNvSpPr txBox="true"/>
          <p:nvPr/>
        </p:nvSpPr>
        <p:spPr>
          <a:xfrm rot="0">
            <a:off x="1891665" y="4003953"/>
            <a:ext cx="5301124" cy="523940"/>
          </a:xfrm>
          <a:prstGeom prst="rect">
            <a:avLst/>
          </a:prstGeom>
        </p:spPr>
        <p:txBody>
          <a:bodyPr anchor="t" rtlCol="false" tIns="0" lIns="0" bIns="0" rIns="0">
            <a:spAutoFit/>
          </a:bodyPr>
          <a:lstStyle/>
          <a:p>
            <a:pPr algn="l" marL="0" indent="0" lvl="0">
              <a:lnSpc>
                <a:spcPts val="2100"/>
              </a:lnSpc>
            </a:pPr>
            <a:r>
              <a:rPr lang="en-US" sz="1500">
                <a:solidFill>
                  <a:srgbClr val="000000"/>
                </a:solidFill>
                <a:latin typeface="Canva Sans"/>
                <a:ea typeface="Canva Sans"/>
                <a:cs typeface="Canva Sans"/>
                <a:sym typeface="Canva Sans"/>
              </a:rPr>
              <a:t>Deltagarna kan delas in i små grupper, särskilt om de kommer från olika grannar.</a:t>
            </a:r>
          </a:p>
        </p:txBody>
      </p:sp>
      <p:sp>
        <p:nvSpPr>
          <p:cNvPr name="TextBox 15" id="15"/>
          <p:cNvSpPr txBox="true"/>
          <p:nvPr/>
        </p:nvSpPr>
        <p:spPr>
          <a:xfrm rot="0">
            <a:off x="1891665" y="4949385"/>
            <a:ext cx="5301124" cy="790673"/>
          </a:xfrm>
          <a:prstGeom prst="rect">
            <a:avLst/>
          </a:prstGeom>
        </p:spPr>
        <p:txBody>
          <a:bodyPr anchor="t" rtlCol="false" tIns="0" lIns="0" bIns="0" rIns="0">
            <a:spAutoFit/>
          </a:bodyPr>
          <a:lstStyle/>
          <a:p>
            <a:pPr algn="l" marL="0" indent="0" lvl="0">
              <a:lnSpc>
                <a:spcPts val="2100"/>
              </a:lnSpc>
            </a:pPr>
            <a:r>
              <a:rPr lang="en-US" sz="1500">
                <a:solidFill>
                  <a:srgbClr val="000000"/>
                </a:solidFill>
                <a:latin typeface="Canva Sans"/>
                <a:ea typeface="Canva Sans"/>
                <a:cs typeface="Canva Sans"/>
                <a:sym typeface="Canva Sans"/>
              </a:rPr>
              <a:t>Varje grupp diskuterar vad de värdesätter i lokala företag och vilka egenskaper de letar efter när de bestämmer sig för att stödja ett företag.</a:t>
            </a:r>
          </a:p>
        </p:txBody>
      </p:sp>
      <p:sp>
        <p:nvSpPr>
          <p:cNvPr name="TextBox 16" id="16"/>
          <p:cNvSpPr txBox="true"/>
          <p:nvPr/>
        </p:nvSpPr>
        <p:spPr>
          <a:xfrm rot="0">
            <a:off x="1891665" y="6161518"/>
            <a:ext cx="5301124" cy="1019518"/>
          </a:xfrm>
          <a:prstGeom prst="rect">
            <a:avLst/>
          </a:prstGeom>
        </p:spPr>
        <p:txBody>
          <a:bodyPr anchor="t" rtlCol="false" tIns="0" lIns="0" bIns="0" rIns="0">
            <a:spAutoFit/>
          </a:bodyPr>
          <a:lstStyle/>
          <a:p>
            <a:pPr algn="l" marL="0" indent="0" lvl="0">
              <a:lnSpc>
                <a:spcPts val="2073"/>
              </a:lnSpc>
            </a:pPr>
            <a:r>
              <a:rPr lang="en-US" sz="1481">
                <a:solidFill>
                  <a:srgbClr val="000000"/>
                </a:solidFill>
                <a:latin typeface="Canva Sans"/>
                <a:ea typeface="Canva Sans"/>
                <a:cs typeface="Canva Sans"/>
                <a:sym typeface="Canva Sans"/>
              </a:rPr>
              <a:t>Efter 10-15 minuter kommer varje grupp att presentera sina idéer för den större gruppen. Använd klisterlappar eller affischer för att visualisera deras svar och egenskaperna hos lokala företag som de värdesätter. </a:t>
            </a:r>
          </a:p>
        </p:txBody>
      </p:sp>
      <p:sp>
        <p:nvSpPr>
          <p:cNvPr name="TextBox 17" id="17"/>
          <p:cNvSpPr txBox="true"/>
          <p:nvPr/>
        </p:nvSpPr>
        <p:spPr>
          <a:xfrm rot="0">
            <a:off x="1891665" y="7275941"/>
            <a:ext cx="5371991" cy="736242"/>
          </a:xfrm>
          <a:prstGeom prst="rect">
            <a:avLst/>
          </a:prstGeom>
        </p:spPr>
        <p:txBody>
          <a:bodyPr anchor="t" rtlCol="false" tIns="0" lIns="0" bIns="0" rIns="0">
            <a:spAutoFit/>
          </a:bodyPr>
          <a:lstStyle/>
          <a:p>
            <a:pPr algn="l" marL="0" indent="0" lvl="0">
              <a:lnSpc>
                <a:spcPts val="1955"/>
              </a:lnSpc>
            </a:pPr>
            <a:r>
              <a:rPr lang="en-US" sz="1396">
                <a:solidFill>
                  <a:srgbClr val="000000"/>
                </a:solidFill>
                <a:latin typeface="Canva Sans"/>
                <a:ea typeface="Canva Sans"/>
                <a:cs typeface="Canva Sans"/>
                <a:sym typeface="Canva Sans"/>
              </a:rPr>
              <a:t>Diskutera de presenterade idéerna som en grupp och försök komma på genomförbara åtgärder för att stödja lokala företag antingen genom köp eller genom sociala medier och publicitet.</a:t>
            </a:r>
          </a:p>
        </p:txBody>
      </p:sp>
      <p:sp>
        <p:nvSpPr>
          <p:cNvPr name="TextBox 18" id="18"/>
          <p:cNvSpPr txBox="true"/>
          <p:nvPr/>
        </p:nvSpPr>
        <p:spPr>
          <a:xfrm rot="0">
            <a:off x="1891665" y="8270228"/>
            <a:ext cx="5301124" cy="790673"/>
          </a:xfrm>
          <a:prstGeom prst="rect">
            <a:avLst/>
          </a:prstGeom>
        </p:spPr>
        <p:txBody>
          <a:bodyPr anchor="t" rtlCol="false" tIns="0" lIns="0" bIns="0" rIns="0">
            <a:spAutoFit/>
          </a:bodyPr>
          <a:lstStyle/>
          <a:p>
            <a:pPr algn="l" marL="0" indent="0" lvl="0">
              <a:lnSpc>
                <a:spcPts val="2100"/>
              </a:lnSpc>
            </a:pPr>
            <a:r>
              <a:rPr lang="en-US" sz="1500">
                <a:solidFill>
                  <a:srgbClr val="000000"/>
                </a:solidFill>
                <a:latin typeface="Canva Sans"/>
                <a:ea typeface="Canva Sans"/>
                <a:cs typeface="Canva Sans"/>
                <a:sym typeface="Canva Sans"/>
              </a:rPr>
              <a:t>Skapa en affisch med 10 bud som låter företag veta vad konsumenter letar efter när de vill välja de lokala företag som de kommer att stödja. </a:t>
            </a:r>
          </a:p>
        </p:txBody>
      </p:sp>
      <p:sp>
        <p:nvSpPr>
          <p:cNvPr name="Freeform 19" id="19"/>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601291">
            <a:off x="6327139" y="8986972"/>
            <a:ext cx="953721" cy="953721"/>
          </a:xfrm>
          <a:custGeom>
            <a:avLst/>
            <a:gdLst/>
            <a:ahLst/>
            <a:cxnLst/>
            <a:rect r="r" b="b" t="t" l="l"/>
            <a:pathLst>
              <a:path h="953721" w="953721">
                <a:moveTo>
                  <a:pt x="0" y="0"/>
                </a:moveTo>
                <a:lnTo>
                  <a:pt x="953722" y="0"/>
                </a:lnTo>
                <a:lnTo>
                  <a:pt x="953722" y="953721"/>
                </a:lnTo>
                <a:lnTo>
                  <a:pt x="0" y="953721"/>
                </a:lnTo>
                <a:lnTo>
                  <a:pt x="0" y="0"/>
                </a:lnTo>
                <a:close/>
              </a:path>
            </a:pathLst>
          </a:custGeom>
          <a:blipFill>
            <a:blip r:embed="rId18"/>
            <a:stretch>
              <a:fillRect l="0" t="0" r="0" b="0"/>
            </a:stretch>
          </a:blipFill>
        </p:spPr>
      </p:sp>
      <p:grpSp>
        <p:nvGrpSpPr>
          <p:cNvPr name="Group 21" id="21"/>
          <p:cNvGrpSpPr/>
          <p:nvPr/>
        </p:nvGrpSpPr>
        <p:grpSpPr>
          <a:xfrm rot="0">
            <a:off x="5724693" y="1134443"/>
            <a:ext cx="1773681" cy="1605048"/>
            <a:chOff x="0" y="0"/>
            <a:chExt cx="2364907" cy="2140064"/>
          </a:xfrm>
        </p:grpSpPr>
        <p:sp>
          <p:nvSpPr>
            <p:cNvPr name="Freeform 22" id="22"/>
            <p:cNvSpPr/>
            <p:nvPr/>
          </p:nvSpPr>
          <p:spPr>
            <a:xfrm flipH="false" flipV="false" rot="0">
              <a:off x="0" y="0"/>
              <a:ext cx="2364907" cy="1501716"/>
            </a:xfrm>
            <a:custGeom>
              <a:avLst/>
              <a:gdLst/>
              <a:ahLst/>
              <a:cxnLst/>
              <a:rect r="r" b="b" t="t" l="l"/>
              <a:pathLst>
                <a:path h="1501716" w="2364907">
                  <a:moveTo>
                    <a:pt x="0" y="0"/>
                  </a:moveTo>
                  <a:lnTo>
                    <a:pt x="2364907" y="0"/>
                  </a:lnTo>
                  <a:lnTo>
                    <a:pt x="2364907" y="1501716"/>
                  </a:lnTo>
                  <a:lnTo>
                    <a:pt x="0" y="1501716"/>
                  </a:lnTo>
                  <a:lnTo>
                    <a:pt x="0" y="0"/>
                  </a:lnTo>
                  <a:close/>
                </a:path>
              </a:pathLst>
            </a:custGeom>
            <a:blipFill>
              <a:blip r:embed="rId19"/>
              <a:stretch>
                <a:fillRect l="0" t="0" r="0" b="0"/>
              </a:stretch>
            </a:blipFill>
          </p:spPr>
        </p:sp>
        <p:sp>
          <p:nvSpPr>
            <p:cNvPr name="Freeform 23" id="23"/>
            <p:cNvSpPr/>
            <p:nvPr/>
          </p:nvSpPr>
          <p:spPr>
            <a:xfrm flipH="false" flipV="false" rot="0">
              <a:off x="568141" y="712166"/>
              <a:ext cx="837106" cy="1427899"/>
            </a:xfrm>
            <a:custGeom>
              <a:avLst/>
              <a:gdLst/>
              <a:ahLst/>
              <a:cxnLst/>
              <a:rect r="r" b="b" t="t" l="l"/>
              <a:pathLst>
                <a:path h="1427899" w="837106">
                  <a:moveTo>
                    <a:pt x="0" y="0"/>
                  </a:moveTo>
                  <a:lnTo>
                    <a:pt x="837105" y="0"/>
                  </a:lnTo>
                  <a:lnTo>
                    <a:pt x="837105" y="1427898"/>
                  </a:lnTo>
                  <a:lnTo>
                    <a:pt x="0" y="14278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63245" y="9619123"/>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03771" y="1420493"/>
          <a:ext cx="6763890" cy="7870448"/>
        </p:xfrm>
        <a:graphic>
          <a:graphicData uri="http://schemas.openxmlformats.org/drawingml/2006/table">
            <a:tbl>
              <a:tblPr/>
              <a:tblGrid>
                <a:gridCol w="2749282"/>
                <a:gridCol w="1770962"/>
                <a:gridCol w="1380416"/>
                <a:gridCol w="863230"/>
              </a:tblGrid>
              <a:tr h="629391">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400"/>
                        </a:lnSpc>
                        <a:defRPr/>
                      </a:pPr>
                      <a:r>
                        <a:rPr lang="en-US" sz="1000" b="true">
                          <a:solidFill>
                            <a:srgbClr val="000000"/>
                          </a:solidFill>
                          <a:latin typeface="Arimo Bold"/>
                          <a:ea typeface="Arimo Bold"/>
                          <a:cs typeface="Arimo Bold"/>
                          <a:sym typeface="Arimo Bold"/>
                        </a:rPr>
                        <a:t>SISTA INLÄMNINGSDAG</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l">
                        <a:lnSpc>
                          <a:spcPts val="1679"/>
                        </a:lnSpc>
                        <a:defRPr/>
                      </a:pPr>
                      <a:r>
                        <a:rPr lang="en-US" sz="1200">
                          <a:solidFill>
                            <a:srgbClr val="000000"/>
                          </a:solidFill>
                          <a:latin typeface="Arimo"/>
                          <a:ea typeface="Arimo"/>
                          <a:cs typeface="Arimo"/>
                          <a:sym typeface="Arimo"/>
                        </a:rPr>
                        <a:t>KLART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547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679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109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7378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5102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6420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7737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905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5991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8207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338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470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6024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92104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Grön temadag</a:t>
            </a:r>
          </a:p>
        </p:txBody>
      </p:sp>
      <p:sp>
        <p:nvSpPr>
          <p:cNvPr name="TextBox 23" id="23"/>
          <p:cNvSpPr txBox="true"/>
          <p:nvPr/>
        </p:nvSpPr>
        <p:spPr>
          <a:xfrm rot="0">
            <a:off x="2568027" y="708375"/>
            <a:ext cx="234884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Att göra-lista</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7228" y="3428"/>
            <a:ext cx="7559297" cy="10685145"/>
          </a:xfrm>
          <a:custGeom>
            <a:avLst/>
            <a:gdLst/>
            <a:ahLst/>
            <a:cxnLst/>
            <a:rect r="r" b="b" t="t" l="l"/>
            <a:pathLst>
              <a:path h="10685145" w="7559297">
                <a:moveTo>
                  <a:pt x="0" y="0"/>
                </a:moveTo>
                <a:lnTo>
                  <a:pt x="7559297" y="0"/>
                </a:lnTo>
                <a:lnTo>
                  <a:pt x="7559297" y="10685144"/>
                </a:lnTo>
                <a:lnTo>
                  <a:pt x="0" y="10685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127972">
            <a:off x="3948186" y="7862589"/>
            <a:ext cx="2352171" cy="2397116"/>
          </a:xfrm>
          <a:custGeom>
            <a:avLst/>
            <a:gdLst/>
            <a:ahLst/>
            <a:cxnLst/>
            <a:rect r="r" b="b" t="t" l="l"/>
            <a:pathLst>
              <a:path h="2397116" w="2352171">
                <a:moveTo>
                  <a:pt x="0" y="0"/>
                </a:moveTo>
                <a:lnTo>
                  <a:pt x="2352170" y="0"/>
                </a:lnTo>
                <a:lnTo>
                  <a:pt x="2352170" y="2397116"/>
                </a:lnTo>
                <a:lnTo>
                  <a:pt x="0" y="2397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627">
            <a:off x="1281750" y="3514394"/>
            <a:ext cx="2323605" cy="2899975"/>
          </a:xfrm>
          <a:custGeom>
            <a:avLst/>
            <a:gdLst/>
            <a:ahLst/>
            <a:cxnLst/>
            <a:rect r="r" b="b" t="t" l="l"/>
            <a:pathLst>
              <a:path h="2899975" w="2323605">
                <a:moveTo>
                  <a:pt x="0" y="0"/>
                </a:moveTo>
                <a:lnTo>
                  <a:pt x="2323605" y="0"/>
                </a:lnTo>
                <a:lnTo>
                  <a:pt x="2323605" y="2899976"/>
                </a:lnTo>
                <a:lnTo>
                  <a:pt x="0" y="28999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242662">
            <a:off x="5141900" y="1156177"/>
            <a:ext cx="1634809" cy="2893467"/>
          </a:xfrm>
          <a:custGeom>
            <a:avLst/>
            <a:gdLst/>
            <a:ahLst/>
            <a:cxnLst/>
            <a:rect r="r" b="b" t="t" l="l"/>
            <a:pathLst>
              <a:path h="2893467" w="1634809">
                <a:moveTo>
                  <a:pt x="0" y="0"/>
                </a:moveTo>
                <a:lnTo>
                  <a:pt x="1634809" y="0"/>
                </a:lnTo>
                <a:lnTo>
                  <a:pt x="1634809" y="2893467"/>
                </a:lnTo>
                <a:lnTo>
                  <a:pt x="0" y="28934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374300" y="1596996"/>
            <a:ext cx="4606926" cy="2389204"/>
          </a:xfrm>
          <a:prstGeom prst="rect">
            <a:avLst/>
          </a:prstGeom>
        </p:spPr>
        <p:txBody>
          <a:bodyPr anchor="t" rtlCol="false" tIns="0" lIns="0" bIns="0" rIns="0">
            <a:spAutoFit/>
          </a:bodyPr>
          <a:lstStyle/>
          <a:p>
            <a:pPr algn="l" marL="0" indent="0" lvl="0">
              <a:lnSpc>
                <a:spcPts val="7987"/>
              </a:lnSpc>
            </a:pPr>
            <a:r>
              <a:rPr lang="en-US" sz="9180">
                <a:solidFill>
                  <a:srgbClr val="180600"/>
                </a:solidFill>
                <a:latin typeface="Agrandir"/>
                <a:ea typeface="Agrandir"/>
                <a:cs typeface="Agrandir"/>
                <a:sym typeface="Agrandir"/>
              </a:rPr>
              <a:t>HANDLA LOKALT</a:t>
            </a:r>
          </a:p>
        </p:txBody>
      </p:sp>
      <p:sp>
        <p:nvSpPr>
          <p:cNvPr name="Freeform 7" id="7"/>
          <p:cNvSpPr/>
          <p:nvPr/>
        </p:nvSpPr>
        <p:spPr>
          <a:xfrm flipH="false" flipV="false" rot="910637">
            <a:off x="6728898" y="587193"/>
            <a:ext cx="518091" cy="746797"/>
          </a:xfrm>
          <a:custGeom>
            <a:avLst/>
            <a:gdLst/>
            <a:ahLst/>
            <a:cxnLst/>
            <a:rect r="r" b="b" t="t" l="l"/>
            <a:pathLst>
              <a:path h="746797" w="518091">
                <a:moveTo>
                  <a:pt x="0" y="0"/>
                </a:moveTo>
                <a:lnTo>
                  <a:pt x="518091" y="0"/>
                </a:lnTo>
                <a:lnTo>
                  <a:pt x="518091" y="746797"/>
                </a:lnTo>
                <a:lnTo>
                  <a:pt x="0" y="7467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184714">
            <a:off x="652726" y="5867525"/>
            <a:ext cx="880225" cy="368594"/>
          </a:xfrm>
          <a:custGeom>
            <a:avLst/>
            <a:gdLst/>
            <a:ahLst/>
            <a:cxnLst/>
            <a:rect r="r" b="b" t="t" l="l"/>
            <a:pathLst>
              <a:path h="368594" w="880225">
                <a:moveTo>
                  <a:pt x="0" y="0"/>
                </a:moveTo>
                <a:lnTo>
                  <a:pt x="880225" y="0"/>
                </a:lnTo>
                <a:lnTo>
                  <a:pt x="880225" y="368594"/>
                </a:lnTo>
                <a:lnTo>
                  <a:pt x="0" y="3685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347366" y="7120484"/>
            <a:ext cx="805899" cy="547004"/>
          </a:xfrm>
          <a:custGeom>
            <a:avLst/>
            <a:gdLst/>
            <a:ahLst/>
            <a:cxnLst/>
            <a:rect r="r" b="b" t="t" l="l"/>
            <a:pathLst>
              <a:path h="547004" w="805899">
                <a:moveTo>
                  <a:pt x="0" y="0"/>
                </a:moveTo>
                <a:lnTo>
                  <a:pt x="805900" y="0"/>
                </a:lnTo>
                <a:lnTo>
                  <a:pt x="805900" y="547005"/>
                </a:lnTo>
                <a:lnTo>
                  <a:pt x="0" y="5470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213499" y="7783758"/>
            <a:ext cx="452790" cy="528036"/>
          </a:xfrm>
          <a:custGeom>
            <a:avLst/>
            <a:gdLst/>
            <a:ahLst/>
            <a:cxnLst/>
            <a:rect r="r" b="b" t="t" l="l"/>
            <a:pathLst>
              <a:path h="528036" w="452790">
                <a:moveTo>
                  <a:pt x="0" y="0"/>
                </a:moveTo>
                <a:lnTo>
                  <a:pt x="452791" y="0"/>
                </a:lnTo>
                <a:lnTo>
                  <a:pt x="452791" y="528036"/>
                </a:lnTo>
                <a:lnTo>
                  <a:pt x="0" y="52803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1403645">
            <a:off x="5666794" y="3678116"/>
            <a:ext cx="648203" cy="620654"/>
          </a:xfrm>
          <a:custGeom>
            <a:avLst/>
            <a:gdLst/>
            <a:ahLst/>
            <a:cxnLst/>
            <a:rect r="r" b="b" t="t" l="l"/>
            <a:pathLst>
              <a:path h="620654" w="648203">
                <a:moveTo>
                  <a:pt x="0" y="0"/>
                </a:moveTo>
                <a:lnTo>
                  <a:pt x="648203" y="0"/>
                </a:lnTo>
                <a:lnTo>
                  <a:pt x="648203" y="620654"/>
                </a:lnTo>
                <a:lnTo>
                  <a:pt x="0" y="6206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2" id="12"/>
          <p:cNvGrpSpPr/>
          <p:nvPr/>
        </p:nvGrpSpPr>
        <p:grpSpPr>
          <a:xfrm rot="-800200">
            <a:off x="5334681" y="8703244"/>
            <a:ext cx="1885337" cy="1223513"/>
            <a:chOff x="0" y="0"/>
            <a:chExt cx="812800" cy="527476"/>
          </a:xfrm>
        </p:grpSpPr>
        <p:sp>
          <p:nvSpPr>
            <p:cNvPr name="Freeform 13" id="13"/>
            <p:cNvSpPr/>
            <p:nvPr/>
          </p:nvSpPr>
          <p:spPr>
            <a:xfrm flipH="false" flipV="false" rot="0">
              <a:off x="0" y="0"/>
              <a:ext cx="812800" cy="527476"/>
            </a:xfrm>
            <a:custGeom>
              <a:avLst/>
              <a:gdLst/>
              <a:ahLst/>
              <a:cxnLst/>
              <a:rect r="r" b="b" t="t" l="l"/>
              <a:pathLst>
                <a:path h="527476" w="812800">
                  <a:moveTo>
                    <a:pt x="406400" y="0"/>
                  </a:moveTo>
                  <a:lnTo>
                    <a:pt x="466396" y="56824"/>
                  </a:lnTo>
                  <a:lnTo>
                    <a:pt x="553838" y="17963"/>
                  </a:lnTo>
                  <a:lnTo>
                    <a:pt x="578287" y="85075"/>
                  </a:lnTo>
                  <a:lnTo>
                    <a:pt x="681363" y="69424"/>
                  </a:lnTo>
                  <a:lnTo>
                    <a:pt x="666963" y="137761"/>
                  </a:lnTo>
                  <a:lnTo>
                    <a:pt x="771752" y="147435"/>
                  </a:lnTo>
                  <a:lnTo>
                    <a:pt x="720448" y="207766"/>
                  </a:lnTo>
                  <a:lnTo>
                    <a:pt x="812800" y="241459"/>
                  </a:lnTo>
                  <a:lnTo>
                    <a:pt x="731520" y="285638"/>
                  </a:lnTo>
                  <a:lnTo>
                    <a:pt x="798961" y="338798"/>
                  </a:lnTo>
                  <a:lnTo>
                    <a:pt x="698682" y="360857"/>
                  </a:lnTo>
                  <a:lnTo>
                    <a:pt x="732104" y="426306"/>
                  </a:lnTo>
                  <a:lnTo>
                    <a:pt x="626370" y="423265"/>
                  </a:lnTo>
                  <a:lnTo>
                    <a:pt x="621259" y="492163"/>
                  </a:lnTo>
                  <a:lnTo>
                    <a:pt x="524350" y="464435"/>
                  </a:lnTo>
                  <a:lnTo>
                    <a:pt x="481396" y="527476"/>
                  </a:lnTo>
                  <a:lnTo>
                    <a:pt x="406400" y="478805"/>
                  </a:lnTo>
                  <a:lnTo>
                    <a:pt x="331404" y="527476"/>
                  </a:lnTo>
                  <a:lnTo>
                    <a:pt x="288450" y="464435"/>
                  </a:lnTo>
                  <a:lnTo>
                    <a:pt x="191541" y="492163"/>
                  </a:lnTo>
                  <a:lnTo>
                    <a:pt x="186430" y="423265"/>
                  </a:lnTo>
                  <a:lnTo>
                    <a:pt x="80696" y="426306"/>
                  </a:lnTo>
                  <a:lnTo>
                    <a:pt x="114118" y="360857"/>
                  </a:lnTo>
                  <a:lnTo>
                    <a:pt x="13839" y="338798"/>
                  </a:lnTo>
                  <a:lnTo>
                    <a:pt x="81280" y="285638"/>
                  </a:lnTo>
                  <a:lnTo>
                    <a:pt x="0" y="241459"/>
                  </a:lnTo>
                  <a:lnTo>
                    <a:pt x="92352" y="207766"/>
                  </a:lnTo>
                  <a:lnTo>
                    <a:pt x="41047" y="147435"/>
                  </a:lnTo>
                  <a:lnTo>
                    <a:pt x="145837" y="137761"/>
                  </a:lnTo>
                  <a:lnTo>
                    <a:pt x="131437" y="69424"/>
                  </a:lnTo>
                  <a:lnTo>
                    <a:pt x="234513" y="85075"/>
                  </a:lnTo>
                  <a:lnTo>
                    <a:pt x="258962" y="17963"/>
                  </a:lnTo>
                  <a:lnTo>
                    <a:pt x="346404" y="56824"/>
                  </a:lnTo>
                  <a:lnTo>
                    <a:pt x="406400" y="0"/>
                  </a:lnTo>
                  <a:close/>
                </a:path>
              </a:pathLst>
            </a:custGeom>
            <a:solidFill>
              <a:srgbClr val="15CC1E"/>
            </a:solidFill>
          </p:spPr>
        </p:sp>
        <p:sp>
          <p:nvSpPr>
            <p:cNvPr name="TextBox 14" id="14"/>
            <p:cNvSpPr txBox="true"/>
            <p:nvPr/>
          </p:nvSpPr>
          <p:spPr>
            <a:xfrm>
              <a:off x="139700" y="81135"/>
              <a:ext cx="533400" cy="355681"/>
            </a:xfrm>
            <a:prstGeom prst="rect">
              <a:avLst/>
            </a:prstGeom>
          </p:spPr>
          <p:txBody>
            <a:bodyPr anchor="ctr" rtlCol="false" tIns="29700" lIns="29700" bIns="29700" rIns="29700"/>
            <a:lstStyle/>
            <a:p>
              <a:pPr algn="ctr">
                <a:lnSpc>
                  <a:spcPts val="1080"/>
                </a:lnSpc>
              </a:pPr>
            </a:p>
          </p:txBody>
        </p:sp>
      </p:grpSp>
      <p:sp>
        <p:nvSpPr>
          <p:cNvPr name="TextBox 15" id="15"/>
          <p:cNvSpPr txBox="true"/>
          <p:nvPr/>
        </p:nvSpPr>
        <p:spPr>
          <a:xfrm rot="0">
            <a:off x="953030" y="799436"/>
            <a:ext cx="5598781" cy="416116"/>
          </a:xfrm>
          <a:prstGeom prst="rect">
            <a:avLst/>
          </a:prstGeom>
        </p:spPr>
        <p:txBody>
          <a:bodyPr anchor="t" rtlCol="false" tIns="0" lIns="0" bIns="0" rIns="0">
            <a:spAutoFit/>
          </a:bodyPr>
          <a:lstStyle/>
          <a:p>
            <a:pPr algn="ctr" marL="0" indent="0" lvl="0">
              <a:lnSpc>
                <a:spcPts val="3041"/>
              </a:lnSpc>
            </a:pPr>
            <a:r>
              <a:rPr lang="en-US" b="true" sz="2765" spc="41">
                <a:solidFill>
                  <a:srgbClr val="12C91A"/>
                </a:solidFill>
                <a:latin typeface="Hatton Semi-Bold"/>
                <a:ea typeface="Hatton Semi-Bold"/>
                <a:cs typeface="Hatton Semi-Bold"/>
                <a:sym typeface="Hatton Semi-Bold"/>
              </a:rPr>
              <a:t>Lokalt företagsstöd</a:t>
            </a:r>
          </a:p>
        </p:txBody>
      </p:sp>
      <p:sp>
        <p:nvSpPr>
          <p:cNvPr name="Freeform 16" id="16"/>
          <p:cNvSpPr/>
          <p:nvPr/>
        </p:nvSpPr>
        <p:spPr>
          <a:xfrm flipH="false" flipV="false" rot="0">
            <a:off x="323165" y="10117095"/>
            <a:ext cx="1246172" cy="277793"/>
          </a:xfrm>
          <a:custGeom>
            <a:avLst/>
            <a:gdLst/>
            <a:ahLst/>
            <a:cxnLst/>
            <a:rect r="r" b="b" t="t" l="l"/>
            <a:pathLst>
              <a:path h="277793" w="1246172">
                <a:moveTo>
                  <a:pt x="0" y="0"/>
                </a:moveTo>
                <a:lnTo>
                  <a:pt x="1246172" y="0"/>
                </a:lnTo>
                <a:lnTo>
                  <a:pt x="1246172" y="277792"/>
                </a:lnTo>
                <a:lnTo>
                  <a:pt x="0" y="277792"/>
                </a:lnTo>
                <a:lnTo>
                  <a:pt x="0" y="0"/>
                </a:lnTo>
                <a:close/>
              </a:path>
            </a:pathLst>
          </a:custGeom>
          <a:blipFill>
            <a:blip r:embed="rId20"/>
            <a:stretch>
              <a:fillRect l="0" t="0" r="0" b="0"/>
            </a:stretch>
          </a:blipFill>
        </p:spPr>
      </p:sp>
      <p:sp>
        <p:nvSpPr>
          <p:cNvPr name="Freeform 17" id="17"/>
          <p:cNvSpPr/>
          <p:nvPr/>
        </p:nvSpPr>
        <p:spPr>
          <a:xfrm flipH="false" flipV="false" rot="0">
            <a:off x="254194" y="311912"/>
            <a:ext cx="1074440" cy="1527212"/>
          </a:xfrm>
          <a:custGeom>
            <a:avLst/>
            <a:gdLst/>
            <a:ahLst/>
            <a:cxnLst/>
            <a:rect r="r" b="b" t="t" l="l"/>
            <a:pathLst>
              <a:path h="1527212" w="1074440">
                <a:moveTo>
                  <a:pt x="0" y="0"/>
                </a:moveTo>
                <a:lnTo>
                  <a:pt x="1074440" y="0"/>
                </a:lnTo>
                <a:lnTo>
                  <a:pt x="1074440" y="1527211"/>
                </a:lnTo>
                <a:lnTo>
                  <a:pt x="0" y="1527211"/>
                </a:lnTo>
                <a:lnTo>
                  <a:pt x="0" y="0"/>
                </a:lnTo>
                <a:close/>
              </a:path>
            </a:pathLst>
          </a:custGeom>
          <a:blipFill>
            <a:blip r:embed="rId21"/>
            <a:stretch>
              <a:fillRect l="-6145" t="0" r="-6145" b="0"/>
            </a:stretch>
          </a:blipFill>
        </p:spPr>
      </p:sp>
      <p:sp>
        <p:nvSpPr>
          <p:cNvPr name="Freeform 18" id="18"/>
          <p:cNvSpPr/>
          <p:nvPr/>
        </p:nvSpPr>
        <p:spPr>
          <a:xfrm flipH="false" flipV="false" rot="0">
            <a:off x="605565" y="8607051"/>
            <a:ext cx="1415898" cy="1415898"/>
          </a:xfrm>
          <a:custGeom>
            <a:avLst/>
            <a:gdLst/>
            <a:ahLst/>
            <a:cxnLst/>
            <a:rect r="r" b="b" t="t" l="l"/>
            <a:pathLst>
              <a:path h="1415898" w="1415898">
                <a:moveTo>
                  <a:pt x="0" y="0"/>
                </a:moveTo>
                <a:lnTo>
                  <a:pt x="1415899" y="0"/>
                </a:lnTo>
                <a:lnTo>
                  <a:pt x="1415899" y="1415898"/>
                </a:lnTo>
                <a:lnTo>
                  <a:pt x="0" y="1415898"/>
                </a:lnTo>
                <a:lnTo>
                  <a:pt x="0" y="0"/>
                </a:lnTo>
                <a:close/>
              </a:path>
            </a:pathLst>
          </a:custGeom>
          <a:blipFill>
            <a:blip r:embed="rId22"/>
            <a:stretch>
              <a:fillRect l="0" t="0" r="0" b="0"/>
            </a:stretch>
          </a:blipFill>
        </p:spPr>
      </p:sp>
      <p:sp>
        <p:nvSpPr>
          <p:cNvPr name="TextBox 19" id="19"/>
          <p:cNvSpPr txBox="true"/>
          <p:nvPr/>
        </p:nvSpPr>
        <p:spPr>
          <a:xfrm rot="0">
            <a:off x="1328634" y="6780925"/>
            <a:ext cx="3112837" cy="605349"/>
          </a:xfrm>
          <a:prstGeom prst="rect">
            <a:avLst/>
          </a:prstGeom>
        </p:spPr>
        <p:txBody>
          <a:bodyPr anchor="t" rtlCol="false" tIns="0" lIns="0" bIns="0" rIns="0">
            <a:spAutoFit/>
          </a:bodyPr>
          <a:lstStyle/>
          <a:p>
            <a:pPr algn="l" marL="0" indent="0" lvl="0">
              <a:lnSpc>
                <a:spcPts val="3515"/>
              </a:lnSpc>
            </a:pPr>
            <a:r>
              <a:rPr lang="en-US" sz="4041">
                <a:solidFill>
                  <a:srgbClr val="180600"/>
                </a:solidFill>
                <a:latin typeface="Agrandir"/>
                <a:ea typeface="Agrandir"/>
                <a:cs typeface="Agrandir"/>
                <a:sym typeface="Agrandir"/>
              </a:rPr>
              <a:t>[PLATS]</a:t>
            </a:r>
          </a:p>
        </p:txBody>
      </p:sp>
      <p:sp>
        <p:nvSpPr>
          <p:cNvPr name="TextBox 20" id="20"/>
          <p:cNvSpPr txBox="true"/>
          <p:nvPr/>
        </p:nvSpPr>
        <p:spPr>
          <a:xfrm rot="0">
            <a:off x="3677763" y="4554346"/>
            <a:ext cx="3451787" cy="659963"/>
          </a:xfrm>
          <a:prstGeom prst="rect">
            <a:avLst/>
          </a:prstGeom>
        </p:spPr>
        <p:txBody>
          <a:bodyPr anchor="t" rtlCol="false" tIns="0" lIns="0" bIns="0" rIns="0">
            <a:spAutoFit/>
          </a:bodyPr>
          <a:lstStyle/>
          <a:p>
            <a:pPr algn="l" marL="0" indent="0" lvl="0">
              <a:lnSpc>
                <a:spcPts val="4092"/>
              </a:lnSpc>
            </a:pPr>
            <a:r>
              <a:rPr lang="en-US" sz="4092">
                <a:solidFill>
                  <a:srgbClr val="180600"/>
                </a:solidFill>
                <a:latin typeface="Agrandir"/>
                <a:ea typeface="Agrandir"/>
                <a:cs typeface="Agrandir"/>
                <a:sym typeface="Agrandir"/>
              </a:rPr>
              <a:t>VERKSTAD</a:t>
            </a:r>
          </a:p>
        </p:txBody>
      </p:sp>
      <p:sp>
        <p:nvSpPr>
          <p:cNvPr name="TextBox 21" id="21"/>
          <p:cNvSpPr txBox="true"/>
          <p:nvPr/>
        </p:nvSpPr>
        <p:spPr>
          <a:xfrm rot="0">
            <a:off x="3752420" y="5105313"/>
            <a:ext cx="2743701" cy="393151"/>
          </a:xfrm>
          <a:prstGeom prst="rect">
            <a:avLst/>
          </a:prstGeom>
        </p:spPr>
        <p:txBody>
          <a:bodyPr anchor="t" rtlCol="false" tIns="0" lIns="0" bIns="0" rIns="0">
            <a:spAutoFit/>
          </a:bodyPr>
          <a:lstStyle/>
          <a:p>
            <a:pPr algn="l" marL="0" indent="0" lvl="0">
              <a:lnSpc>
                <a:spcPts val="2720"/>
              </a:lnSpc>
            </a:pPr>
            <a:r>
              <a:rPr lang="en-US" sz="1971">
                <a:solidFill>
                  <a:srgbClr val="180600"/>
                </a:solidFill>
                <a:latin typeface="Agrandir"/>
                <a:ea typeface="Agrandir"/>
                <a:cs typeface="Agrandir"/>
                <a:sym typeface="Agrandir"/>
              </a:rPr>
              <a:t>[DATUM] [TID]</a:t>
            </a:r>
          </a:p>
        </p:txBody>
      </p:sp>
      <p:sp>
        <p:nvSpPr>
          <p:cNvPr name="TextBox 22" id="22"/>
          <p:cNvSpPr txBox="true"/>
          <p:nvPr/>
        </p:nvSpPr>
        <p:spPr>
          <a:xfrm rot="0">
            <a:off x="1328634" y="7509427"/>
            <a:ext cx="2466485" cy="335446"/>
          </a:xfrm>
          <a:prstGeom prst="rect">
            <a:avLst/>
          </a:prstGeom>
        </p:spPr>
        <p:txBody>
          <a:bodyPr anchor="t" rtlCol="false" tIns="0" lIns="0" bIns="0" rIns="0">
            <a:spAutoFit/>
          </a:bodyPr>
          <a:lstStyle/>
          <a:p>
            <a:pPr algn="l" marL="0" indent="0" lvl="0">
              <a:lnSpc>
                <a:spcPts val="2127"/>
              </a:lnSpc>
            </a:pPr>
            <a:r>
              <a:rPr lang="en-US" sz="1970">
                <a:solidFill>
                  <a:srgbClr val="180600"/>
                </a:solidFill>
                <a:latin typeface="Agrandir"/>
                <a:ea typeface="Agrandir"/>
                <a:cs typeface="Agrandir"/>
                <a:sym typeface="Agrandir"/>
              </a:rPr>
              <a:t>[ADRESS]</a:t>
            </a:r>
          </a:p>
        </p:txBody>
      </p:sp>
      <p:sp>
        <p:nvSpPr>
          <p:cNvPr name="TextBox 23" id="23"/>
          <p:cNvSpPr txBox="true"/>
          <p:nvPr/>
        </p:nvSpPr>
        <p:spPr>
          <a:xfrm rot="-800200">
            <a:off x="5528754" y="9073039"/>
            <a:ext cx="1499390" cy="493192"/>
          </a:xfrm>
          <a:prstGeom prst="rect">
            <a:avLst/>
          </a:prstGeom>
        </p:spPr>
        <p:txBody>
          <a:bodyPr anchor="t" rtlCol="false" tIns="0" lIns="0" bIns="0" rIns="0">
            <a:spAutoFit/>
          </a:bodyPr>
          <a:lstStyle/>
          <a:p>
            <a:pPr algn="ctr" marL="0" indent="0" lvl="0">
              <a:lnSpc>
                <a:spcPts val="1688"/>
              </a:lnSpc>
            </a:pPr>
            <a:r>
              <a:rPr lang="en-US" sz="1941">
                <a:solidFill>
                  <a:srgbClr val="FFFFFF"/>
                </a:solidFill>
                <a:latin typeface="Agrandir"/>
                <a:ea typeface="Agrandir"/>
                <a:cs typeface="Agrandir"/>
                <a:sym typeface="Agrandir"/>
              </a:rPr>
              <a:t>STÖDJA LOKALT</a:t>
            </a:r>
          </a:p>
        </p:txBody>
      </p:sp>
      <p:grpSp>
        <p:nvGrpSpPr>
          <p:cNvPr name="Group 24" id="24"/>
          <p:cNvGrpSpPr/>
          <p:nvPr/>
        </p:nvGrpSpPr>
        <p:grpSpPr>
          <a:xfrm rot="-278875">
            <a:off x="1905337" y="8212930"/>
            <a:ext cx="2435716" cy="2204140"/>
            <a:chOff x="0" y="0"/>
            <a:chExt cx="3247621" cy="2938854"/>
          </a:xfrm>
        </p:grpSpPr>
        <p:sp>
          <p:nvSpPr>
            <p:cNvPr name="Freeform 25" id="25"/>
            <p:cNvSpPr/>
            <p:nvPr/>
          </p:nvSpPr>
          <p:spPr>
            <a:xfrm flipH="false" flipV="false" rot="0">
              <a:off x="0" y="0"/>
              <a:ext cx="3247621" cy="2062239"/>
            </a:xfrm>
            <a:custGeom>
              <a:avLst/>
              <a:gdLst/>
              <a:ahLst/>
              <a:cxnLst/>
              <a:rect r="r" b="b" t="t" l="l"/>
              <a:pathLst>
                <a:path h="2062239" w="3247621">
                  <a:moveTo>
                    <a:pt x="0" y="0"/>
                  </a:moveTo>
                  <a:lnTo>
                    <a:pt x="3247621" y="0"/>
                  </a:lnTo>
                  <a:lnTo>
                    <a:pt x="3247621" y="2062239"/>
                  </a:lnTo>
                  <a:lnTo>
                    <a:pt x="0" y="2062239"/>
                  </a:lnTo>
                  <a:lnTo>
                    <a:pt x="0" y="0"/>
                  </a:lnTo>
                  <a:close/>
                </a:path>
              </a:pathLst>
            </a:custGeom>
            <a:blipFill>
              <a:blip r:embed="rId23"/>
              <a:stretch>
                <a:fillRect l="0" t="0" r="0" b="0"/>
              </a:stretch>
            </a:blipFill>
          </p:spPr>
        </p:sp>
        <p:sp>
          <p:nvSpPr>
            <p:cNvPr name="Freeform 26" id="26"/>
            <p:cNvSpPr/>
            <p:nvPr/>
          </p:nvSpPr>
          <p:spPr>
            <a:xfrm flipH="false" flipV="false" rot="0">
              <a:off x="780202" y="977985"/>
              <a:ext cx="1149559" cy="1960869"/>
            </a:xfrm>
            <a:custGeom>
              <a:avLst/>
              <a:gdLst/>
              <a:ahLst/>
              <a:cxnLst/>
              <a:rect r="r" b="b" t="t" l="l"/>
              <a:pathLst>
                <a:path h="1960869" w="1149559">
                  <a:moveTo>
                    <a:pt x="0" y="0"/>
                  </a:moveTo>
                  <a:lnTo>
                    <a:pt x="1149560" y="0"/>
                  </a:lnTo>
                  <a:lnTo>
                    <a:pt x="1149560" y="1960869"/>
                  </a:lnTo>
                  <a:lnTo>
                    <a:pt x="0" y="19608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4"/>
            <a:stretch>
              <a:fillRect l="0" t="0" r="0" b="0"/>
            </a:stretch>
          </a:blipFill>
        </p:spPr>
      </p:sp>
      <p:sp>
        <p:nvSpPr>
          <p:cNvPr name="Freeform 4" id="4"/>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5"/>
            <a:stretch>
              <a:fillRect l="0" t="0" r="0" b="0"/>
            </a:stretch>
          </a:blipFill>
        </p:spPr>
      </p:sp>
      <p:sp>
        <p:nvSpPr>
          <p:cNvPr name="Freeform 5" id="5"/>
          <p:cNvSpPr/>
          <p:nvPr/>
        </p:nvSpPr>
        <p:spPr>
          <a:xfrm flipH="false" flipV="false" rot="0">
            <a:off x="5463919" y="8621347"/>
            <a:ext cx="988571" cy="988571"/>
          </a:xfrm>
          <a:custGeom>
            <a:avLst/>
            <a:gdLst/>
            <a:ahLst/>
            <a:cxnLst/>
            <a:rect r="r" b="b" t="t" l="l"/>
            <a:pathLst>
              <a:path h="988571" w="988571">
                <a:moveTo>
                  <a:pt x="0" y="0"/>
                </a:moveTo>
                <a:lnTo>
                  <a:pt x="988571" y="0"/>
                </a:lnTo>
                <a:lnTo>
                  <a:pt x="988571" y="988571"/>
                </a:lnTo>
                <a:lnTo>
                  <a:pt x="0" y="988571"/>
                </a:lnTo>
                <a:lnTo>
                  <a:pt x="0" y="0"/>
                </a:lnTo>
                <a:close/>
              </a:path>
            </a:pathLst>
          </a:custGeom>
          <a:blipFill>
            <a:blip r:embed="rId6"/>
            <a:stretch>
              <a:fillRect l="0" t="0" r="0" b="0"/>
            </a:stretch>
          </a:blipFill>
        </p:spPr>
      </p:sp>
      <p:sp>
        <p:nvSpPr>
          <p:cNvPr name="TextBox 6" id="6"/>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TextBox 7" id="7"/>
          <p:cNvSpPr txBox="true"/>
          <p:nvPr/>
        </p:nvSpPr>
        <p:spPr>
          <a:xfrm rot="0">
            <a:off x="953266" y="4284062"/>
            <a:ext cx="5653468" cy="2034289"/>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Meet &amp; Greet med lokala beslutsfattare Resurspaket</a:t>
            </a:r>
          </a:p>
        </p:txBody>
      </p:sp>
      <p:sp>
        <p:nvSpPr>
          <p:cNvPr name="Freeform 8" id="8"/>
          <p:cNvSpPr/>
          <p:nvPr/>
        </p:nvSpPr>
        <p:spPr>
          <a:xfrm flipH="false" flipV="false" rot="0">
            <a:off x="2096081" y="6380996"/>
            <a:ext cx="3367838" cy="3245371"/>
          </a:xfrm>
          <a:custGeom>
            <a:avLst/>
            <a:gdLst/>
            <a:ahLst/>
            <a:cxnLst/>
            <a:rect r="r" b="b" t="t" l="l"/>
            <a:pathLst>
              <a:path h="3245371" w="3367838">
                <a:moveTo>
                  <a:pt x="0" y="0"/>
                </a:moveTo>
                <a:lnTo>
                  <a:pt x="3367838" y="0"/>
                </a:lnTo>
                <a:lnTo>
                  <a:pt x="3367838" y="3245371"/>
                </a:lnTo>
                <a:lnTo>
                  <a:pt x="0" y="32453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313587" y="8621347"/>
            <a:ext cx="1005020" cy="1005020"/>
          </a:xfrm>
          <a:custGeom>
            <a:avLst/>
            <a:gdLst/>
            <a:ahLst/>
            <a:cxnLst/>
            <a:rect r="r" b="b" t="t" l="l"/>
            <a:pathLst>
              <a:path h="1005020" w="1005020">
                <a:moveTo>
                  <a:pt x="0" y="0"/>
                </a:moveTo>
                <a:lnTo>
                  <a:pt x="1005020" y="0"/>
                </a:lnTo>
                <a:lnTo>
                  <a:pt x="1005020" y="1005020"/>
                </a:lnTo>
                <a:lnTo>
                  <a:pt x="0" y="1005020"/>
                </a:lnTo>
                <a:lnTo>
                  <a:pt x="0" y="0"/>
                </a:lnTo>
                <a:close/>
              </a:path>
            </a:pathLst>
          </a:custGeom>
          <a:blipFill>
            <a:blip r:embed="rId9"/>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1F4F9"/>
        </a:solidFill>
      </p:bgPr>
    </p:bg>
    <p:spTree>
      <p:nvGrpSpPr>
        <p:cNvPr id="1" name=""/>
        <p:cNvGrpSpPr/>
        <p:nvPr/>
      </p:nvGrpSpPr>
      <p:grpSpPr>
        <a:xfrm>
          <a:off x="0" y="0"/>
          <a:ext cx="0" cy="0"/>
          <a:chOff x="0" y="0"/>
          <a:chExt cx="0" cy="0"/>
        </a:xfrm>
      </p:grpSpPr>
      <p:sp>
        <p:nvSpPr>
          <p:cNvPr name="Freeform 2" id="2"/>
          <p:cNvSpPr/>
          <p:nvPr/>
        </p:nvSpPr>
        <p:spPr>
          <a:xfrm flipH="false" flipV="true" rot="0">
            <a:off x="77064" y="5776684"/>
            <a:ext cx="2405700" cy="4191374"/>
          </a:xfrm>
          <a:custGeom>
            <a:avLst/>
            <a:gdLst/>
            <a:ahLst/>
            <a:cxnLst/>
            <a:rect r="r" b="b" t="t" l="l"/>
            <a:pathLst>
              <a:path h="4191374" w="2405700">
                <a:moveTo>
                  <a:pt x="0" y="4191375"/>
                </a:moveTo>
                <a:lnTo>
                  <a:pt x="2405700" y="4191375"/>
                </a:lnTo>
                <a:lnTo>
                  <a:pt x="2405700" y="0"/>
                </a:lnTo>
                <a:lnTo>
                  <a:pt x="0" y="0"/>
                </a:lnTo>
                <a:lnTo>
                  <a:pt x="0" y="419137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4982850" y="6115688"/>
            <a:ext cx="2405700" cy="4191374"/>
          </a:xfrm>
          <a:custGeom>
            <a:avLst/>
            <a:gdLst/>
            <a:ahLst/>
            <a:cxnLst/>
            <a:rect r="r" b="b" t="t" l="l"/>
            <a:pathLst>
              <a:path h="4191374" w="2405700">
                <a:moveTo>
                  <a:pt x="2405700" y="4191374"/>
                </a:moveTo>
                <a:lnTo>
                  <a:pt x="0" y="4191374"/>
                </a:lnTo>
                <a:lnTo>
                  <a:pt x="0" y="0"/>
                </a:lnTo>
                <a:lnTo>
                  <a:pt x="2405700" y="0"/>
                </a:lnTo>
                <a:lnTo>
                  <a:pt x="2405700" y="419137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8828" y="8211375"/>
            <a:ext cx="7342286" cy="4818375"/>
          </a:xfrm>
          <a:custGeom>
            <a:avLst/>
            <a:gdLst/>
            <a:ahLst/>
            <a:cxnLst/>
            <a:rect r="r" b="b" t="t" l="l"/>
            <a:pathLst>
              <a:path h="4818375" w="7342286">
                <a:moveTo>
                  <a:pt x="0" y="0"/>
                </a:moveTo>
                <a:lnTo>
                  <a:pt x="7342286" y="0"/>
                </a:lnTo>
                <a:lnTo>
                  <a:pt x="7342286" y="4818375"/>
                </a:lnTo>
                <a:lnTo>
                  <a:pt x="0" y="48183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7541" y="8834809"/>
            <a:ext cx="7160813" cy="4699283"/>
          </a:xfrm>
          <a:custGeom>
            <a:avLst/>
            <a:gdLst/>
            <a:ahLst/>
            <a:cxnLst/>
            <a:rect r="r" b="b" t="t" l="l"/>
            <a:pathLst>
              <a:path h="4699283" w="7160813">
                <a:moveTo>
                  <a:pt x="0" y="0"/>
                </a:moveTo>
                <a:lnTo>
                  <a:pt x="7160812" y="0"/>
                </a:lnTo>
                <a:lnTo>
                  <a:pt x="7160812" y="4699283"/>
                </a:lnTo>
                <a:lnTo>
                  <a:pt x="0" y="46992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4300" y="5322094"/>
            <a:ext cx="4811400" cy="4636440"/>
          </a:xfrm>
          <a:custGeom>
            <a:avLst/>
            <a:gdLst/>
            <a:ahLst/>
            <a:cxnLst/>
            <a:rect r="r" b="b" t="t" l="l"/>
            <a:pathLst>
              <a:path h="4636440" w="4811400">
                <a:moveTo>
                  <a:pt x="0" y="0"/>
                </a:moveTo>
                <a:lnTo>
                  <a:pt x="4811400" y="0"/>
                </a:lnTo>
                <a:lnTo>
                  <a:pt x="4811400" y="4636440"/>
                </a:lnTo>
                <a:lnTo>
                  <a:pt x="0" y="46364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0" y="21995"/>
            <a:ext cx="3349913" cy="3130646"/>
          </a:xfrm>
          <a:custGeom>
            <a:avLst/>
            <a:gdLst/>
            <a:ahLst/>
            <a:cxnLst/>
            <a:rect r="r" b="b" t="t" l="l"/>
            <a:pathLst>
              <a:path h="3130646" w="3349913">
                <a:moveTo>
                  <a:pt x="0" y="0"/>
                </a:moveTo>
                <a:lnTo>
                  <a:pt x="3349913" y="0"/>
                </a:lnTo>
                <a:lnTo>
                  <a:pt x="3349913" y="3130647"/>
                </a:lnTo>
                <a:lnTo>
                  <a:pt x="0" y="31306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3914325" y="12733"/>
            <a:ext cx="3566789" cy="3333326"/>
          </a:xfrm>
          <a:custGeom>
            <a:avLst/>
            <a:gdLst/>
            <a:ahLst/>
            <a:cxnLst/>
            <a:rect r="r" b="b" t="t" l="l"/>
            <a:pathLst>
              <a:path h="3333326" w="3566789">
                <a:moveTo>
                  <a:pt x="3566789" y="0"/>
                </a:moveTo>
                <a:lnTo>
                  <a:pt x="0" y="0"/>
                </a:lnTo>
                <a:lnTo>
                  <a:pt x="0" y="3333326"/>
                </a:lnTo>
                <a:lnTo>
                  <a:pt x="3566789" y="3333326"/>
                </a:lnTo>
                <a:lnTo>
                  <a:pt x="356678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2457469" y="956025"/>
            <a:ext cx="2482418" cy="812399"/>
          </a:xfrm>
          <a:prstGeom prst="rect">
            <a:avLst/>
          </a:prstGeom>
        </p:spPr>
        <p:txBody>
          <a:bodyPr anchor="t" rtlCol="false" tIns="0" lIns="0" bIns="0" rIns="0">
            <a:spAutoFit/>
          </a:bodyPr>
          <a:lstStyle/>
          <a:p>
            <a:pPr algn="ctr" marL="0" indent="0" lvl="0">
              <a:lnSpc>
                <a:spcPts val="5475"/>
              </a:lnSpc>
            </a:pPr>
            <a:r>
              <a:rPr lang="en-US" sz="6367">
                <a:solidFill>
                  <a:srgbClr val="F7F7F7"/>
                </a:solidFill>
                <a:latin typeface="Gulfs Display"/>
                <a:ea typeface="Gulfs Display"/>
                <a:cs typeface="Gulfs Display"/>
                <a:sym typeface="Gulfs Display"/>
              </a:rPr>
              <a:t>MÖTA</a:t>
            </a:r>
          </a:p>
        </p:txBody>
      </p:sp>
      <p:sp>
        <p:nvSpPr>
          <p:cNvPr name="TextBox 10" id="10"/>
          <p:cNvSpPr txBox="true"/>
          <p:nvPr/>
        </p:nvSpPr>
        <p:spPr>
          <a:xfrm rot="0">
            <a:off x="2758160" y="1654804"/>
            <a:ext cx="1786747" cy="790450"/>
          </a:xfrm>
          <a:prstGeom prst="rect">
            <a:avLst/>
          </a:prstGeom>
        </p:spPr>
        <p:txBody>
          <a:bodyPr anchor="t" rtlCol="false" tIns="0" lIns="0" bIns="0" rIns="0">
            <a:spAutoFit/>
          </a:bodyPr>
          <a:lstStyle/>
          <a:p>
            <a:pPr algn="ctr" marL="0" indent="0" lvl="0">
              <a:lnSpc>
                <a:spcPts val="5475"/>
              </a:lnSpc>
            </a:pPr>
            <a:r>
              <a:rPr lang="en-US" sz="6367">
                <a:solidFill>
                  <a:srgbClr val="F7F7F7"/>
                </a:solidFill>
                <a:latin typeface="Gulfs Display"/>
                <a:ea typeface="Gulfs Display"/>
                <a:cs typeface="Gulfs Display"/>
                <a:sym typeface="Gulfs Display"/>
              </a:rPr>
              <a:t>OCH</a:t>
            </a:r>
          </a:p>
        </p:txBody>
      </p:sp>
      <p:sp>
        <p:nvSpPr>
          <p:cNvPr name="TextBox 11" id="11"/>
          <p:cNvSpPr txBox="true"/>
          <p:nvPr/>
        </p:nvSpPr>
        <p:spPr>
          <a:xfrm rot="0">
            <a:off x="2202628" y="2328625"/>
            <a:ext cx="2897810" cy="825736"/>
          </a:xfrm>
          <a:prstGeom prst="rect">
            <a:avLst/>
          </a:prstGeom>
        </p:spPr>
        <p:txBody>
          <a:bodyPr anchor="t" rtlCol="false" tIns="0" lIns="0" bIns="0" rIns="0">
            <a:spAutoFit/>
          </a:bodyPr>
          <a:lstStyle/>
          <a:p>
            <a:pPr algn="ctr" marL="0" indent="0" lvl="0">
              <a:lnSpc>
                <a:spcPts val="5475"/>
              </a:lnSpc>
            </a:pPr>
            <a:r>
              <a:rPr lang="en-US" sz="6367">
                <a:solidFill>
                  <a:srgbClr val="F7F7F7"/>
                </a:solidFill>
                <a:latin typeface="Gulfs Display"/>
                <a:ea typeface="Gulfs Display"/>
                <a:cs typeface="Gulfs Display"/>
                <a:sym typeface="Gulfs Display"/>
              </a:rPr>
              <a:t>HÄLSA</a:t>
            </a:r>
          </a:p>
        </p:txBody>
      </p:sp>
      <p:sp>
        <p:nvSpPr>
          <p:cNvPr name="Freeform 12" id="12"/>
          <p:cNvSpPr/>
          <p:nvPr/>
        </p:nvSpPr>
        <p:spPr>
          <a:xfrm flipH="false" flipV="false" rot="0">
            <a:off x="5020923" y="1373104"/>
            <a:ext cx="771531" cy="1001989"/>
          </a:xfrm>
          <a:custGeom>
            <a:avLst/>
            <a:gdLst/>
            <a:ahLst/>
            <a:cxnLst/>
            <a:rect r="r" b="b" t="t" l="l"/>
            <a:pathLst>
              <a:path h="1001989" w="771531">
                <a:moveTo>
                  <a:pt x="0" y="0"/>
                </a:moveTo>
                <a:lnTo>
                  <a:pt x="771532" y="0"/>
                </a:lnTo>
                <a:lnTo>
                  <a:pt x="771532" y="1001989"/>
                </a:lnTo>
                <a:lnTo>
                  <a:pt x="0" y="10019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true" flipV="false" rot="0">
            <a:off x="1767545" y="1373104"/>
            <a:ext cx="771531" cy="1001989"/>
          </a:xfrm>
          <a:custGeom>
            <a:avLst/>
            <a:gdLst/>
            <a:ahLst/>
            <a:cxnLst/>
            <a:rect r="r" b="b" t="t" l="l"/>
            <a:pathLst>
              <a:path h="1001989" w="771531">
                <a:moveTo>
                  <a:pt x="771532" y="0"/>
                </a:moveTo>
                <a:lnTo>
                  <a:pt x="0" y="0"/>
                </a:lnTo>
                <a:lnTo>
                  <a:pt x="0" y="1001989"/>
                </a:lnTo>
                <a:lnTo>
                  <a:pt x="771532" y="1001989"/>
                </a:lnTo>
                <a:lnTo>
                  <a:pt x="771532"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2009631" y="4060913"/>
            <a:ext cx="3540738" cy="398576"/>
          </a:xfrm>
          <a:prstGeom prst="rect">
            <a:avLst/>
          </a:prstGeom>
        </p:spPr>
        <p:txBody>
          <a:bodyPr anchor="t" rtlCol="false" tIns="0" lIns="0" bIns="0" rIns="0">
            <a:spAutoFit/>
          </a:bodyPr>
          <a:lstStyle/>
          <a:p>
            <a:pPr algn="ctr" marL="0" indent="0" lvl="0">
              <a:lnSpc>
                <a:spcPts val="3233"/>
              </a:lnSpc>
            </a:pPr>
            <a:r>
              <a:rPr lang="en-US" sz="2309">
                <a:solidFill>
                  <a:srgbClr val="3B4A8C"/>
                </a:solidFill>
                <a:latin typeface="Happy Font TH"/>
                <a:ea typeface="Happy Font TH"/>
                <a:cs typeface="Happy Font TH"/>
                <a:sym typeface="Happy Font TH"/>
              </a:rPr>
              <a:t>[ ANGE DATUM ] </a:t>
            </a:r>
          </a:p>
        </p:txBody>
      </p:sp>
      <p:sp>
        <p:nvSpPr>
          <p:cNvPr name="TextBox 15" id="15"/>
          <p:cNvSpPr txBox="true"/>
          <p:nvPr/>
        </p:nvSpPr>
        <p:spPr>
          <a:xfrm rot="0">
            <a:off x="1279914" y="4475827"/>
            <a:ext cx="5000172" cy="388308"/>
          </a:xfrm>
          <a:prstGeom prst="rect">
            <a:avLst/>
          </a:prstGeom>
        </p:spPr>
        <p:txBody>
          <a:bodyPr anchor="t" rtlCol="false" tIns="0" lIns="0" bIns="0" rIns="0">
            <a:spAutoFit/>
          </a:bodyPr>
          <a:lstStyle/>
          <a:p>
            <a:pPr algn="ctr" marL="0" indent="0" lvl="0">
              <a:lnSpc>
                <a:spcPts val="3274"/>
              </a:lnSpc>
            </a:pPr>
            <a:r>
              <a:rPr lang="en-US" sz="2338">
                <a:solidFill>
                  <a:srgbClr val="3B4A8C"/>
                </a:solidFill>
                <a:latin typeface="Happy Font TH"/>
                <a:ea typeface="Happy Font TH"/>
                <a:cs typeface="Happy Font TH"/>
                <a:sym typeface="Happy Font TH"/>
              </a:rPr>
              <a:t>[ Ange plats] </a:t>
            </a:r>
          </a:p>
        </p:txBody>
      </p:sp>
      <p:sp>
        <p:nvSpPr>
          <p:cNvPr name="TextBox 16" id="16"/>
          <p:cNvSpPr txBox="true"/>
          <p:nvPr/>
        </p:nvSpPr>
        <p:spPr>
          <a:xfrm rot="0">
            <a:off x="884493" y="3124067"/>
            <a:ext cx="5791015" cy="501203"/>
          </a:xfrm>
          <a:prstGeom prst="rect">
            <a:avLst/>
          </a:prstGeom>
        </p:spPr>
        <p:txBody>
          <a:bodyPr anchor="t" rtlCol="false" tIns="0" lIns="0" bIns="0" rIns="0">
            <a:spAutoFit/>
          </a:bodyPr>
          <a:lstStyle/>
          <a:p>
            <a:pPr algn="ctr" marL="0" indent="0" lvl="0">
              <a:lnSpc>
                <a:spcPts val="3878"/>
              </a:lnSpc>
            </a:pPr>
            <a:r>
              <a:rPr lang="en-US" sz="2770">
                <a:solidFill>
                  <a:srgbClr val="41C1BA"/>
                </a:solidFill>
                <a:latin typeface="Scripter"/>
                <a:ea typeface="Scripter"/>
                <a:cs typeface="Scripter"/>
                <a:sym typeface="Scripter"/>
              </a:rPr>
              <a:t> Med lokala beslutsfattare</a:t>
            </a:r>
          </a:p>
        </p:txBody>
      </p:sp>
      <p:sp>
        <p:nvSpPr>
          <p:cNvPr name="Freeform 17" id="17"/>
          <p:cNvSpPr/>
          <p:nvPr/>
        </p:nvSpPr>
        <p:spPr>
          <a:xfrm flipH="false" flipV="false" rot="0">
            <a:off x="5194672" y="621000"/>
            <a:ext cx="2099249" cy="1824438"/>
          </a:xfrm>
          <a:custGeom>
            <a:avLst/>
            <a:gdLst/>
            <a:ahLst/>
            <a:cxnLst/>
            <a:rect r="r" b="b" t="t" l="l"/>
            <a:pathLst>
              <a:path h="1824438" w="2099249">
                <a:moveTo>
                  <a:pt x="0" y="0"/>
                </a:moveTo>
                <a:lnTo>
                  <a:pt x="2099249" y="0"/>
                </a:lnTo>
                <a:lnTo>
                  <a:pt x="2099249" y="1824438"/>
                </a:lnTo>
                <a:lnTo>
                  <a:pt x="0" y="182443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217714" y="9968059"/>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16"/>
            <a:stretch>
              <a:fillRect l="0" t="0" r="0" b="0"/>
            </a:stretch>
          </a:blipFill>
        </p:spPr>
      </p:sp>
      <p:grpSp>
        <p:nvGrpSpPr>
          <p:cNvPr name="Group 19" id="19"/>
          <p:cNvGrpSpPr/>
          <p:nvPr/>
        </p:nvGrpSpPr>
        <p:grpSpPr>
          <a:xfrm rot="0">
            <a:off x="4982850" y="4864103"/>
            <a:ext cx="2614482" cy="2365911"/>
            <a:chOff x="0" y="0"/>
            <a:chExt cx="3485976" cy="3154547"/>
          </a:xfrm>
        </p:grpSpPr>
        <p:sp>
          <p:nvSpPr>
            <p:cNvPr name="Freeform 20" id="20"/>
            <p:cNvSpPr/>
            <p:nvPr/>
          </p:nvSpPr>
          <p:spPr>
            <a:xfrm flipH="false" flipV="false" rot="0">
              <a:off x="0" y="0"/>
              <a:ext cx="3485976" cy="2213595"/>
            </a:xfrm>
            <a:custGeom>
              <a:avLst/>
              <a:gdLst/>
              <a:ahLst/>
              <a:cxnLst/>
              <a:rect r="r" b="b" t="t" l="l"/>
              <a:pathLst>
                <a:path h="2213595" w="3485976">
                  <a:moveTo>
                    <a:pt x="0" y="0"/>
                  </a:moveTo>
                  <a:lnTo>
                    <a:pt x="3485976" y="0"/>
                  </a:lnTo>
                  <a:lnTo>
                    <a:pt x="3485976" y="2213595"/>
                  </a:lnTo>
                  <a:lnTo>
                    <a:pt x="0" y="2213595"/>
                  </a:lnTo>
                  <a:lnTo>
                    <a:pt x="0" y="0"/>
                  </a:lnTo>
                  <a:close/>
                </a:path>
              </a:pathLst>
            </a:custGeom>
            <a:blipFill>
              <a:blip r:embed="rId17"/>
              <a:stretch>
                <a:fillRect l="0" t="0" r="0" b="0"/>
              </a:stretch>
            </a:blipFill>
          </p:spPr>
        </p:sp>
        <p:sp>
          <p:nvSpPr>
            <p:cNvPr name="Freeform 21" id="21"/>
            <p:cNvSpPr/>
            <p:nvPr/>
          </p:nvSpPr>
          <p:spPr>
            <a:xfrm flipH="false" flipV="false" rot="0">
              <a:off x="837464" y="1049763"/>
              <a:ext cx="1233930" cy="2104785"/>
            </a:xfrm>
            <a:custGeom>
              <a:avLst/>
              <a:gdLst/>
              <a:ahLst/>
              <a:cxnLst/>
              <a:rect r="r" b="b" t="t" l="l"/>
              <a:pathLst>
                <a:path h="2104785" w="1233930">
                  <a:moveTo>
                    <a:pt x="0" y="0"/>
                  </a:moveTo>
                  <a:lnTo>
                    <a:pt x="1233930" y="0"/>
                  </a:lnTo>
                  <a:lnTo>
                    <a:pt x="1233930" y="2104784"/>
                  </a:lnTo>
                  <a:lnTo>
                    <a:pt x="0" y="21047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Freeform 22" id="22"/>
          <p:cNvSpPr/>
          <p:nvPr/>
        </p:nvSpPr>
        <p:spPr>
          <a:xfrm flipH="false" flipV="false" rot="0">
            <a:off x="50523" y="3313556"/>
            <a:ext cx="1667939" cy="2117484"/>
          </a:xfrm>
          <a:custGeom>
            <a:avLst/>
            <a:gdLst/>
            <a:ahLst/>
            <a:cxnLst/>
            <a:rect r="r" b="b" t="t" l="l"/>
            <a:pathLst>
              <a:path h="2117484" w="1667939">
                <a:moveTo>
                  <a:pt x="0" y="0"/>
                </a:moveTo>
                <a:lnTo>
                  <a:pt x="1667939" y="0"/>
                </a:lnTo>
                <a:lnTo>
                  <a:pt x="1667939" y="2117484"/>
                </a:lnTo>
                <a:lnTo>
                  <a:pt x="0" y="2117484"/>
                </a:lnTo>
                <a:lnTo>
                  <a:pt x="0" y="0"/>
                </a:lnTo>
                <a:close/>
              </a:path>
            </a:pathLst>
          </a:custGeom>
          <a:blipFill>
            <a:blip r:embed="rId20"/>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86440"/>
        </p:xfrm>
        <a:graphic>
          <a:graphicData uri="http://schemas.openxmlformats.org/drawingml/2006/table">
            <a:tbl>
              <a:tblPr/>
              <a:tblGrid>
                <a:gridCol w="2749282"/>
                <a:gridCol w="1770962"/>
                <a:gridCol w="1380416"/>
                <a:gridCol w="863230"/>
              </a:tblGrid>
              <a:tr h="619853">
                <a:tc>
                  <a:txBody>
                    <a:bodyPr anchor="t" rtlCol="false"/>
                    <a:lstStyle/>
                    <a:p>
                      <a:pPr algn="ctr" marL="0" indent="0" lvl="0">
                        <a:lnSpc>
                          <a:spcPts val="2239"/>
                        </a:lnSpc>
                        <a:spcBef>
                          <a:spcPct val="0"/>
                        </a:spcBef>
                        <a:defRPr/>
                      </a:pPr>
                      <a:r>
                        <a:rPr lang="en-US" b="true" sz="1599" spc="564" strike="noStrike" u="none">
                          <a:solidFill>
                            <a:srgbClr val="000000"/>
                          </a:solidFill>
                          <a:latin typeface="Hatton Bold"/>
                          <a:ea typeface="Hatton Bold"/>
                          <a:cs typeface="Hatton Bold"/>
                          <a:sym typeface="Hatton Bold"/>
                        </a:rPr>
                        <a:t>UPPGIFTER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KOSTA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Identifiera de lokala beslutsfattarna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Gör en lista med lokala intressenter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Hitta kontaktinformationen för de lokala intressenterna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Undersök de lokala intressenterna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Utforska potentiella gemensamma bekanta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Identifiera ämnen av ömsesidigt intresse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Forskningskommunikationsetikett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Nå ut till lokala beslutsfattare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30">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Följ upp vid behov</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9397">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Boka ett möte/möte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Bekräfta detaljerna för mötet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5">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Sätt en agenda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5">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Förbered ditt material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62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66244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52188" y="7289922"/>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52188" y="7841197"/>
            <a:ext cx="303625" cy="303625"/>
          </a:xfrm>
          <a:custGeom>
            <a:avLst/>
            <a:gdLst/>
            <a:ahLst/>
            <a:cxnLst/>
            <a:rect r="r" b="b" t="t" l="l"/>
            <a:pathLst>
              <a:path h="303625" w="303625">
                <a:moveTo>
                  <a:pt x="0" y="0"/>
                </a:moveTo>
                <a:lnTo>
                  <a:pt x="303624" y="0"/>
                </a:lnTo>
                <a:lnTo>
                  <a:pt x="303624"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40253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88713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554565" cy="587243"/>
          </a:xfrm>
          <a:prstGeom prst="rect">
            <a:avLst/>
          </a:prstGeom>
        </p:spPr>
        <p:txBody>
          <a:bodyPr anchor="t" rtlCol="false" tIns="0" lIns="0" bIns="0" rIns="0">
            <a:spAutoFit/>
          </a:bodyPr>
          <a:lstStyle/>
          <a:p>
            <a:pPr algn="ctr" marL="0" indent="0" lvl="0">
              <a:lnSpc>
                <a:spcPts val="2200"/>
              </a:lnSpc>
            </a:pPr>
            <a:r>
              <a:rPr lang="en-US" b="true" sz="2000" spc="30">
                <a:solidFill>
                  <a:srgbClr val="2E59A7"/>
                </a:solidFill>
                <a:latin typeface="Hatton Semi-Bold"/>
                <a:ea typeface="Hatton Semi-Bold"/>
                <a:cs typeface="Hatton Semi-Bold"/>
                <a:sym typeface="Hatton Semi-Bold"/>
              </a:rPr>
              <a:t>Möt &amp; hälsa med lokala beslutsfattare</a:t>
            </a:r>
          </a:p>
        </p:txBody>
      </p:sp>
      <p:sp>
        <p:nvSpPr>
          <p:cNvPr name="TextBox 22" id="22"/>
          <p:cNvSpPr txBox="true"/>
          <p:nvPr/>
        </p:nvSpPr>
        <p:spPr>
          <a:xfrm rot="0">
            <a:off x="2843398" y="903637"/>
            <a:ext cx="1873204" cy="385822"/>
          </a:xfrm>
          <a:prstGeom prst="rect">
            <a:avLst/>
          </a:prstGeom>
        </p:spPr>
        <p:txBody>
          <a:bodyPr anchor="t" rtlCol="false" tIns="0" lIns="0" bIns="0" rIns="0">
            <a:spAutoFit/>
          </a:bodyPr>
          <a:lstStyle/>
          <a:p>
            <a:pPr algn="ctr" marL="0" indent="0" lvl="0">
              <a:lnSpc>
                <a:spcPts val="3153"/>
              </a:lnSpc>
            </a:pPr>
            <a:r>
              <a:rPr lang="en-US" sz="2252" spc="45">
                <a:solidFill>
                  <a:srgbClr val="2E59A7"/>
                </a:solidFill>
                <a:latin typeface="Quicksand"/>
                <a:ea typeface="Quicksand"/>
                <a:cs typeface="Quicksand"/>
                <a:sym typeface="Quicksand"/>
              </a:rPr>
              <a:t>Att göra Lista</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6" id="6"/>
          <p:cNvSpPr txBox="true"/>
          <p:nvPr/>
        </p:nvSpPr>
        <p:spPr>
          <a:xfrm rot="0">
            <a:off x="931168" y="5273819"/>
            <a:ext cx="5698367"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Städa upp i naturen</a:t>
            </a:r>
          </a:p>
          <a:p>
            <a:pPr algn="ctr">
              <a:lnSpc>
                <a:spcPts val="5105"/>
              </a:lnSpc>
            </a:pPr>
            <a:r>
              <a:rPr lang="en-US" sz="3403" spc="3">
                <a:solidFill>
                  <a:srgbClr val="12C91A"/>
                </a:solidFill>
                <a:latin typeface="Lazydog"/>
                <a:ea typeface="Lazydog"/>
                <a:cs typeface="Lazydog"/>
                <a:sym typeface="Lazydog"/>
              </a:rPr>
              <a:t>Resurspaket</a:t>
            </a:r>
          </a:p>
          <a:p>
            <a:pPr algn="ctr">
              <a:lnSpc>
                <a:spcPts val="5105"/>
              </a:lnSpc>
            </a:pPr>
          </a:p>
        </p:txBody>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name="Group 8" id="8"/>
          <p:cNvGrpSpPr/>
          <p:nvPr/>
        </p:nvGrpSpPr>
        <p:grpSpPr>
          <a:xfrm rot="0">
            <a:off x="1569415" y="7201627"/>
            <a:ext cx="4421873" cy="2325736"/>
            <a:chOff x="0" y="0"/>
            <a:chExt cx="5895831" cy="3100981"/>
          </a:xfrm>
        </p:grpSpPr>
        <p:sp>
          <p:nvSpPr>
            <p:cNvPr name="Freeform 9" id="9"/>
            <p:cNvSpPr/>
            <p:nvPr/>
          </p:nvSpPr>
          <p:spPr>
            <a:xfrm flipH="false" flipV="false" rot="0">
              <a:off x="0" y="2098545"/>
              <a:ext cx="2118432" cy="797060"/>
            </a:xfrm>
            <a:custGeom>
              <a:avLst/>
              <a:gdLst/>
              <a:ahLst/>
              <a:cxnLst/>
              <a:rect r="r" b="b" t="t" l="l"/>
              <a:pathLst>
                <a:path h="797060" w="2118432">
                  <a:moveTo>
                    <a:pt x="0" y="0"/>
                  </a:moveTo>
                  <a:lnTo>
                    <a:pt x="2118432" y="0"/>
                  </a:lnTo>
                  <a:lnTo>
                    <a:pt x="2118432" y="797059"/>
                  </a:lnTo>
                  <a:lnTo>
                    <a:pt x="0" y="797059"/>
                  </a:lnTo>
                  <a:lnTo>
                    <a:pt x="0" y="0"/>
                  </a:lnTo>
                  <a:close/>
                </a:path>
              </a:pathLst>
            </a:custGeom>
            <a:blipFill>
              <a:blip r:embed="rId6"/>
              <a:stretch>
                <a:fillRect l="0" t="0" r="0" b="0"/>
              </a:stretch>
            </a:blipFill>
          </p:spPr>
        </p:sp>
        <p:sp>
          <p:nvSpPr>
            <p:cNvPr name="Freeform 10" id="10"/>
            <p:cNvSpPr/>
            <p:nvPr/>
          </p:nvSpPr>
          <p:spPr>
            <a:xfrm flipH="false" flipV="false" rot="0">
              <a:off x="853585" y="0"/>
              <a:ext cx="5042246" cy="3100981"/>
            </a:xfrm>
            <a:custGeom>
              <a:avLst/>
              <a:gdLst/>
              <a:ahLst/>
              <a:cxnLst/>
              <a:rect r="r" b="b" t="t" l="l"/>
              <a:pathLst>
                <a:path h="3100981" w="5042246">
                  <a:moveTo>
                    <a:pt x="0" y="0"/>
                  </a:moveTo>
                  <a:lnTo>
                    <a:pt x="5042246" y="0"/>
                  </a:lnTo>
                  <a:lnTo>
                    <a:pt x="5042246" y="3100981"/>
                  </a:lnTo>
                  <a:lnTo>
                    <a:pt x="0" y="3100981"/>
                  </a:lnTo>
                  <a:lnTo>
                    <a:pt x="0" y="0"/>
                  </a:lnTo>
                  <a:close/>
                </a:path>
              </a:pathLst>
            </a:custGeom>
            <a:blipFill>
              <a:blip r:embed="rId7"/>
              <a:stretch>
                <a:fillRect l="0" t="0" r="0" b="0"/>
              </a:stretch>
            </a:blipFill>
          </p:spPr>
        </p:sp>
        <p:sp>
          <p:nvSpPr>
            <p:cNvPr name="Freeform 11" id="11"/>
            <p:cNvSpPr/>
            <p:nvPr/>
          </p:nvSpPr>
          <p:spPr>
            <a:xfrm flipH="false" flipV="false" rot="0">
              <a:off x="2429674" y="995810"/>
              <a:ext cx="2060593" cy="2060593"/>
            </a:xfrm>
            <a:custGeom>
              <a:avLst/>
              <a:gdLst/>
              <a:ahLst/>
              <a:cxnLst/>
              <a:rect r="r" b="b" t="t" l="l"/>
              <a:pathLst>
                <a:path h="2060593" w="2060593">
                  <a:moveTo>
                    <a:pt x="0" y="0"/>
                  </a:moveTo>
                  <a:lnTo>
                    <a:pt x="2060594" y="0"/>
                  </a:lnTo>
                  <a:lnTo>
                    <a:pt x="2060594" y="2060593"/>
                  </a:lnTo>
                  <a:lnTo>
                    <a:pt x="0" y="2060593"/>
                  </a:lnTo>
                  <a:lnTo>
                    <a:pt x="0" y="0"/>
                  </a:lnTo>
                  <a:close/>
                </a:path>
              </a:pathLst>
            </a:custGeom>
            <a:blipFill>
              <a:blip r:embed="rId8"/>
              <a:stretch>
                <a:fillRect l="0" t="0" r="0" b="0"/>
              </a:stretch>
            </a:blipFill>
          </p:spPr>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908548"/>
        </p:xfrm>
        <a:graphic>
          <a:graphicData uri="http://schemas.openxmlformats.org/drawingml/2006/table">
            <a:tbl>
              <a:tblPr/>
              <a:tblGrid>
                <a:gridCol w="2749282"/>
                <a:gridCol w="1770962"/>
                <a:gridCol w="1380416"/>
                <a:gridCol w="863230"/>
              </a:tblGrid>
              <a:tr h="610315">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KOSTA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3">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7">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Sophämtningspåsar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0">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Säkerhetsutrustning - Handskar, Hi Vis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8"/>
            <a:stretch>
              <a:fillRect l="0" t="0" r="0" b="0"/>
            </a:stretch>
          </a:blipFill>
        </p:spPr>
      </p:sp>
      <p:sp>
        <p:nvSpPr>
          <p:cNvPr name="Freeform 21" id="21"/>
          <p:cNvSpPr/>
          <p:nvPr/>
        </p:nvSpPr>
        <p:spPr>
          <a:xfrm flipH="false" flipV="false" rot="0">
            <a:off x="6079127"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9"/>
            <a:stretch>
              <a:fillRect l="0" t="0" r="0" b="0"/>
            </a:stretch>
          </a:blipFill>
        </p:spPr>
      </p:sp>
      <p:sp>
        <p:nvSpPr>
          <p:cNvPr name="TextBox 22" id="22"/>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Bold"/>
                <a:ea typeface="Hatton Bold"/>
                <a:cs typeface="Hatton Bold"/>
                <a:sym typeface="Hatton Bold"/>
              </a:rPr>
              <a:t> Naturrengöring</a:t>
            </a:r>
          </a:p>
        </p:txBody>
      </p:sp>
      <p:sp>
        <p:nvSpPr>
          <p:cNvPr name="TextBox 23" id="23"/>
          <p:cNvSpPr txBox="true"/>
          <p:nvPr/>
        </p:nvSpPr>
        <p:spPr>
          <a:xfrm rot="0">
            <a:off x="2843398" y="698850"/>
            <a:ext cx="1873204" cy="444365"/>
          </a:xfrm>
          <a:prstGeom prst="rect">
            <a:avLst/>
          </a:prstGeom>
        </p:spPr>
        <p:txBody>
          <a:bodyPr anchor="t" rtlCol="false" tIns="0" lIns="0" bIns="0" rIns="0">
            <a:spAutoFit/>
          </a:bodyPr>
          <a:lstStyle/>
          <a:p>
            <a:pPr algn="ctr" marL="0" indent="0" lvl="0">
              <a:lnSpc>
                <a:spcPts val="3628"/>
              </a:lnSpc>
            </a:pPr>
            <a:r>
              <a:rPr lang="en-US" sz="2591" spc="51">
                <a:solidFill>
                  <a:srgbClr val="12C91A"/>
                </a:solidFill>
                <a:latin typeface="Quicksand"/>
                <a:ea typeface="Quicksand"/>
                <a:cs typeface="Quicksand"/>
                <a:sym typeface="Quicksand"/>
              </a:rPr>
              <a:t>Måste ha</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TIDSFRIST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Ställ in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Identifiera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Kontakta kommun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Skapa och dela affisch</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Samla säkerhetsslitage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Semi-Bold"/>
                <a:ea typeface="Hatton Semi-Bold"/>
                <a:cs typeface="Hatton Semi-Bold"/>
                <a:sym typeface="Hatton Semi-Bold"/>
              </a:rPr>
              <a:t> Naturrengöring</a:t>
            </a:r>
          </a:p>
        </p:txBody>
      </p:sp>
      <p:sp>
        <p:nvSpPr>
          <p:cNvPr name="Freeform 21" id="21"/>
          <p:cNvSpPr/>
          <p:nvPr/>
        </p:nvSpPr>
        <p:spPr>
          <a:xfrm flipH="false" flipV="false" rot="0">
            <a:off x="490793" y="34188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2" id="22"/>
          <p:cNvSpPr/>
          <p:nvPr/>
        </p:nvSpPr>
        <p:spPr>
          <a:xfrm flipH="false" flipV="false" rot="0">
            <a:off x="5942418" y="0"/>
            <a:ext cx="1325243" cy="1325243"/>
          </a:xfrm>
          <a:custGeom>
            <a:avLst/>
            <a:gdLst/>
            <a:ahLst/>
            <a:cxnLst/>
            <a:rect r="r" b="b" t="t" l="l"/>
            <a:pathLst>
              <a:path h="1325243" w="1325243">
                <a:moveTo>
                  <a:pt x="0" y="0"/>
                </a:moveTo>
                <a:lnTo>
                  <a:pt x="1325243" y="0"/>
                </a:lnTo>
                <a:lnTo>
                  <a:pt x="1325243" y="1325243"/>
                </a:lnTo>
                <a:lnTo>
                  <a:pt x="0" y="1325243"/>
                </a:lnTo>
                <a:lnTo>
                  <a:pt x="0" y="0"/>
                </a:lnTo>
                <a:close/>
              </a:path>
            </a:pathLst>
          </a:custGeom>
          <a:blipFill>
            <a:blip r:embed="rId9"/>
            <a:stretch>
              <a:fillRect l="0" t="0" r="0" b="0"/>
            </a:stretch>
          </a:blipFill>
        </p:spPr>
      </p:sp>
      <p:sp>
        <p:nvSpPr>
          <p:cNvPr name="TextBox 23" id="23"/>
          <p:cNvSpPr txBox="true"/>
          <p:nvPr/>
        </p:nvSpPr>
        <p:spPr>
          <a:xfrm rot="0">
            <a:off x="2843398" y="708375"/>
            <a:ext cx="1873204" cy="385822"/>
          </a:xfrm>
          <a:prstGeom prst="rect">
            <a:avLst/>
          </a:prstGeom>
        </p:spPr>
        <p:txBody>
          <a:bodyPr anchor="t" rtlCol="false" tIns="0" lIns="0" bIns="0" rIns="0">
            <a:spAutoFit/>
          </a:bodyPr>
          <a:lstStyle/>
          <a:p>
            <a:pPr algn="ctr" marL="0" indent="0" lvl="0">
              <a:lnSpc>
                <a:spcPts val="3153"/>
              </a:lnSpc>
            </a:pPr>
            <a:r>
              <a:rPr lang="en-US" sz="2252" spc="45">
                <a:solidFill>
                  <a:srgbClr val="12C91A"/>
                </a:solidFill>
                <a:latin typeface="Quicksand"/>
                <a:ea typeface="Quicksand"/>
                <a:cs typeface="Quicksand"/>
                <a:sym typeface="Quicksand"/>
              </a:rPr>
              <a:t>Att göra Lista</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B6FFFB">
                <a:alpha val="100000"/>
              </a:srgbClr>
            </a:gs>
            <a:gs pos="100000">
              <a:srgbClr val="FFFCD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8374" y="4505644"/>
            <a:ext cx="2405700" cy="956266"/>
          </a:xfrm>
          <a:custGeom>
            <a:avLst/>
            <a:gdLst/>
            <a:ahLst/>
            <a:cxnLst/>
            <a:rect r="r" b="b" t="t" l="l"/>
            <a:pathLst>
              <a:path h="956266" w="2405700">
                <a:moveTo>
                  <a:pt x="0" y="0"/>
                </a:moveTo>
                <a:lnTo>
                  <a:pt x="2405700" y="0"/>
                </a:lnTo>
                <a:lnTo>
                  <a:pt x="2405700" y="956265"/>
                </a:lnTo>
                <a:lnTo>
                  <a:pt x="0" y="956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11304" y="4983777"/>
            <a:ext cx="1491598" cy="592910"/>
          </a:xfrm>
          <a:custGeom>
            <a:avLst/>
            <a:gdLst/>
            <a:ahLst/>
            <a:cxnLst/>
            <a:rect r="r" b="b" t="t" l="l"/>
            <a:pathLst>
              <a:path h="592910" w="1491598">
                <a:moveTo>
                  <a:pt x="0" y="0"/>
                </a:moveTo>
                <a:lnTo>
                  <a:pt x="1491598" y="0"/>
                </a:lnTo>
                <a:lnTo>
                  <a:pt x="1491598" y="592910"/>
                </a:lnTo>
                <a:lnTo>
                  <a:pt x="0" y="592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18863" y="3881143"/>
            <a:ext cx="3669480" cy="5619035"/>
          </a:xfrm>
          <a:custGeom>
            <a:avLst/>
            <a:gdLst/>
            <a:ahLst/>
            <a:cxnLst/>
            <a:rect r="r" b="b" t="t" l="l"/>
            <a:pathLst>
              <a:path h="5619035" w="3669480">
                <a:moveTo>
                  <a:pt x="0" y="0"/>
                </a:moveTo>
                <a:lnTo>
                  <a:pt x="3669480" y="0"/>
                </a:lnTo>
                <a:lnTo>
                  <a:pt x="3669480" y="5619035"/>
                </a:lnTo>
                <a:lnTo>
                  <a:pt x="0" y="5619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09383" y="3881143"/>
            <a:ext cx="3669480" cy="5619035"/>
          </a:xfrm>
          <a:custGeom>
            <a:avLst/>
            <a:gdLst/>
            <a:ahLst/>
            <a:cxnLst/>
            <a:rect r="r" b="b" t="t" l="l"/>
            <a:pathLst>
              <a:path h="5619035" w="3669480">
                <a:moveTo>
                  <a:pt x="3669480" y="0"/>
                </a:moveTo>
                <a:lnTo>
                  <a:pt x="0" y="0"/>
                </a:lnTo>
                <a:lnTo>
                  <a:pt x="0" y="5619035"/>
                </a:lnTo>
                <a:lnTo>
                  <a:pt x="3669480" y="5619035"/>
                </a:lnTo>
                <a:lnTo>
                  <a:pt x="366948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570800" y="9217396"/>
            <a:ext cx="8798713" cy="2058058"/>
            <a:chOff x="0" y="0"/>
            <a:chExt cx="3963694" cy="927126"/>
          </a:xfrm>
        </p:grpSpPr>
        <p:sp>
          <p:nvSpPr>
            <p:cNvPr name="Freeform 7" id="7"/>
            <p:cNvSpPr/>
            <p:nvPr/>
          </p:nvSpPr>
          <p:spPr>
            <a:xfrm flipH="false" flipV="false" rot="0">
              <a:off x="0" y="0"/>
              <a:ext cx="3963694" cy="927125"/>
            </a:xfrm>
            <a:custGeom>
              <a:avLst/>
              <a:gdLst/>
              <a:ahLst/>
              <a:cxnLst/>
              <a:rect r="r" b="b" t="t" l="l"/>
              <a:pathLst>
                <a:path h="927125" w="3963694">
                  <a:moveTo>
                    <a:pt x="1981847" y="0"/>
                  </a:moveTo>
                  <a:cubicBezTo>
                    <a:pt x="887303" y="0"/>
                    <a:pt x="0" y="207544"/>
                    <a:pt x="0" y="463563"/>
                  </a:cubicBezTo>
                  <a:cubicBezTo>
                    <a:pt x="0" y="719581"/>
                    <a:pt x="887303" y="927125"/>
                    <a:pt x="1981847" y="927125"/>
                  </a:cubicBezTo>
                  <a:cubicBezTo>
                    <a:pt x="3076391" y="927125"/>
                    <a:pt x="3963694" y="719581"/>
                    <a:pt x="3963694" y="463563"/>
                  </a:cubicBezTo>
                  <a:cubicBezTo>
                    <a:pt x="3963694" y="207544"/>
                    <a:pt x="3076391" y="0"/>
                    <a:pt x="1981847" y="0"/>
                  </a:cubicBezTo>
                  <a:close/>
                </a:path>
              </a:pathLst>
            </a:custGeom>
            <a:solidFill>
              <a:srgbClr val="B5D151"/>
            </a:solidFill>
          </p:spPr>
        </p:sp>
        <p:sp>
          <p:nvSpPr>
            <p:cNvPr name="TextBox 8" id="8"/>
            <p:cNvSpPr txBox="true"/>
            <p:nvPr/>
          </p:nvSpPr>
          <p:spPr>
            <a:xfrm>
              <a:off x="371596" y="67868"/>
              <a:ext cx="3220502" cy="772339"/>
            </a:xfrm>
            <a:prstGeom prst="rect">
              <a:avLst/>
            </a:prstGeom>
          </p:spPr>
          <p:txBody>
            <a:bodyPr anchor="ctr" rtlCol="false" tIns="29700" lIns="29700" bIns="29700" rIns="29700"/>
            <a:lstStyle/>
            <a:p>
              <a:pPr algn="ctr">
                <a:lnSpc>
                  <a:spcPts val="1555"/>
                </a:lnSpc>
                <a:spcBef>
                  <a:spcPct val="0"/>
                </a:spcBef>
              </a:pPr>
            </a:p>
          </p:txBody>
        </p:sp>
      </p:grpSp>
      <p:sp>
        <p:nvSpPr>
          <p:cNvPr name="Freeform 9" id="9"/>
          <p:cNvSpPr/>
          <p:nvPr/>
        </p:nvSpPr>
        <p:spPr>
          <a:xfrm flipH="false" flipV="false" rot="0">
            <a:off x="976398" y="6576812"/>
            <a:ext cx="5607205" cy="3775518"/>
          </a:xfrm>
          <a:custGeom>
            <a:avLst/>
            <a:gdLst/>
            <a:ahLst/>
            <a:cxnLst/>
            <a:rect r="r" b="b" t="t" l="l"/>
            <a:pathLst>
              <a:path h="3775518" w="5607205">
                <a:moveTo>
                  <a:pt x="0" y="0"/>
                </a:moveTo>
                <a:lnTo>
                  <a:pt x="5607204" y="0"/>
                </a:lnTo>
                <a:lnTo>
                  <a:pt x="5607204" y="3775518"/>
                </a:lnTo>
                <a:lnTo>
                  <a:pt x="0" y="3775518"/>
                </a:lnTo>
                <a:lnTo>
                  <a:pt x="0" y="0"/>
                </a:lnTo>
                <a:close/>
              </a:path>
            </a:pathLst>
          </a:custGeom>
          <a:blipFill>
            <a:blip r:embed="rId6"/>
            <a:stretch>
              <a:fillRect l="0" t="0" r="0" b="0"/>
            </a:stretch>
          </a:blipFill>
        </p:spPr>
      </p:sp>
      <p:sp>
        <p:nvSpPr>
          <p:cNvPr name="Freeform 10" id="10"/>
          <p:cNvSpPr/>
          <p:nvPr/>
        </p:nvSpPr>
        <p:spPr>
          <a:xfrm flipH="false" flipV="false" rot="0">
            <a:off x="1899886" y="9883837"/>
            <a:ext cx="603973" cy="603973"/>
          </a:xfrm>
          <a:custGeom>
            <a:avLst/>
            <a:gdLst/>
            <a:ahLst/>
            <a:cxnLst/>
            <a:rect r="r" b="b" t="t" l="l"/>
            <a:pathLst>
              <a:path h="603973" w="603973">
                <a:moveTo>
                  <a:pt x="0" y="0"/>
                </a:moveTo>
                <a:lnTo>
                  <a:pt x="603972" y="0"/>
                </a:lnTo>
                <a:lnTo>
                  <a:pt x="603972" y="603973"/>
                </a:lnTo>
                <a:lnTo>
                  <a:pt x="0" y="603973"/>
                </a:lnTo>
                <a:lnTo>
                  <a:pt x="0" y="0"/>
                </a:lnTo>
                <a:close/>
              </a:path>
            </a:pathLst>
          </a:custGeom>
          <a:blipFill>
            <a:blip r:embed="rId7"/>
            <a:stretch>
              <a:fillRect l="0" t="0" r="0" b="0"/>
            </a:stretch>
          </a:blipFill>
        </p:spPr>
      </p:sp>
      <p:sp>
        <p:nvSpPr>
          <p:cNvPr name="Freeform 11" id="11"/>
          <p:cNvSpPr/>
          <p:nvPr/>
        </p:nvSpPr>
        <p:spPr>
          <a:xfrm flipH="true" flipV="false" rot="0">
            <a:off x="98158" y="9690927"/>
            <a:ext cx="2405700" cy="1110996"/>
          </a:xfrm>
          <a:custGeom>
            <a:avLst/>
            <a:gdLst/>
            <a:ahLst/>
            <a:cxnLst/>
            <a:rect r="r" b="b" t="t" l="l"/>
            <a:pathLst>
              <a:path h="1110996" w="2405700">
                <a:moveTo>
                  <a:pt x="2405700" y="0"/>
                </a:moveTo>
                <a:lnTo>
                  <a:pt x="0" y="0"/>
                </a:lnTo>
                <a:lnTo>
                  <a:pt x="0" y="1110996"/>
                </a:lnTo>
                <a:lnTo>
                  <a:pt x="2405700" y="1110996"/>
                </a:lnTo>
                <a:lnTo>
                  <a:pt x="240570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056142" y="9690927"/>
            <a:ext cx="2405700" cy="1110996"/>
          </a:xfrm>
          <a:custGeom>
            <a:avLst/>
            <a:gdLst/>
            <a:ahLst/>
            <a:cxnLst/>
            <a:rect r="r" b="b" t="t" l="l"/>
            <a:pathLst>
              <a:path h="1110996" w="2405700">
                <a:moveTo>
                  <a:pt x="0" y="0"/>
                </a:moveTo>
                <a:lnTo>
                  <a:pt x="2405700" y="0"/>
                </a:lnTo>
                <a:lnTo>
                  <a:pt x="2405700" y="1110996"/>
                </a:lnTo>
                <a:lnTo>
                  <a:pt x="0" y="11109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398086" y="7773079"/>
            <a:ext cx="2405700" cy="2029536"/>
          </a:xfrm>
          <a:custGeom>
            <a:avLst/>
            <a:gdLst/>
            <a:ahLst/>
            <a:cxnLst/>
            <a:rect r="r" b="b" t="t" l="l"/>
            <a:pathLst>
              <a:path h="2029536" w="2405700">
                <a:moveTo>
                  <a:pt x="0" y="0"/>
                </a:moveTo>
                <a:lnTo>
                  <a:pt x="2405700" y="0"/>
                </a:lnTo>
                <a:lnTo>
                  <a:pt x="2405700" y="2029536"/>
                </a:lnTo>
                <a:lnTo>
                  <a:pt x="0" y="20295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true" flipV="false" rot="0">
            <a:off x="5552386" y="7773079"/>
            <a:ext cx="2405700" cy="2029536"/>
          </a:xfrm>
          <a:custGeom>
            <a:avLst/>
            <a:gdLst/>
            <a:ahLst/>
            <a:cxnLst/>
            <a:rect r="r" b="b" t="t" l="l"/>
            <a:pathLst>
              <a:path h="2029536" w="2405700">
                <a:moveTo>
                  <a:pt x="2405700" y="0"/>
                </a:moveTo>
                <a:lnTo>
                  <a:pt x="0" y="0"/>
                </a:lnTo>
                <a:lnTo>
                  <a:pt x="0" y="2029536"/>
                </a:lnTo>
                <a:lnTo>
                  <a:pt x="2405700" y="2029536"/>
                </a:lnTo>
                <a:lnTo>
                  <a:pt x="240570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675884" y="2335883"/>
            <a:ext cx="6208231" cy="1120710"/>
          </a:xfrm>
          <a:prstGeom prst="rect">
            <a:avLst/>
          </a:prstGeom>
        </p:spPr>
        <p:txBody>
          <a:bodyPr anchor="t" rtlCol="false" tIns="0" lIns="0" bIns="0" rIns="0">
            <a:spAutoFit/>
          </a:bodyPr>
          <a:lstStyle/>
          <a:p>
            <a:pPr algn="ctr" marL="0" indent="0" lvl="0">
              <a:lnSpc>
                <a:spcPts val="9107"/>
              </a:lnSpc>
            </a:pPr>
            <a:r>
              <a:rPr lang="en-US" sz="6505">
                <a:solidFill>
                  <a:srgbClr val="6D9826"/>
                </a:solidFill>
                <a:latin typeface="Le Petit Cochon"/>
                <a:ea typeface="Le Petit Cochon"/>
                <a:cs typeface="Le Petit Cochon"/>
                <a:sym typeface="Le Petit Cochon"/>
              </a:rPr>
              <a:t>NATUREN STÄDAR</a:t>
            </a:r>
          </a:p>
        </p:txBody>
      </p:sp>
      <p:sp>
        <p:nvSpPr>
          <p:cNvPr name="Freeform 16" id="16"/>
          <p:cNvSpPr/>
          <p:nvPr/>
        </p:nvSpPr>
        <p:spPr>
          <a:xfrm flipH="false" flipV="false" rot="0">
            <a:off x="-570800" y="1403077"/>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true" flipV="false" rot="0">
            <a:off x="5584275" y="1117036"/>
            <a:ext cx="2405700" cy="956266"/>
          </a:xfrm>
          <a:custGeom>
            <a:avLst/>
            <a:gdLst/>
            <a:ahLst/>
            <a:cxnLst/>
            <a:rect r="r" b="b" t="t" l="l"/>
            <a:pathLst>
              <a:path h="956266" w="2405700">
                <a:moveTo>
                  <a:pt x="2405700" y="0"/>
                </a:moveTo>
                <a:lnTo>
                  <a:pt x="0" y="0"/>
                </a:lnTo>
                <a:lnTo>
                  <a:pt x="0" y="956265"/>
                </a:lnTo>
                <a:lnTo>
                  <a:pt x="2405700" y="956265"/>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5753168" y="2825292"/>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true" flipV="false" rot="0">
            <a:off x="-913148" y="2757063"/>
            <a:ext cx="2405700" cy="956266"/>
          </a:xfrm>
          <a:custGeom>
            <a:avLst/>
            <a:gdLst/>
            <a:ahLst/>
            <a:cxnLst/>
            <a:rect r="r" b="b" t="t" l="l"/>
            <a:pathLst>
              <a:path h="956266" w="2405700">
                <a:moveTo>
                  <a:pt x="2405700" y="0"/>
                </a:moveTo>
                <a:lnTo>
                  <a:pt x="0" y="0"/>
                </a:lnTo>
                <a:lnTo>
                  <a:pt x="0" y="956266"/>
                </a:lnTo>
                <a:lnTo>
                  <a:pt x="2405700" y="956266"/>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true" rot="0">
            <a:off x="-20856" y="-448989"/>
            <a:ext cx="7580856" cy="2283733"/>
          </a:xfrm>
          <a:custGeom>
            <a:avLst/>
            <a:gdLst/>
            <a:ahLst/>
            <a:cxnLst/>
            <a:rect r="r" b="b" t="t" l="l"/>
            <a:pathLst>
              <a:path h="2283733" w="7580856">
                <a:moveTo>
                  <a:pt x="0" y="2283733"/>
                </a:moveTo>
                <a:lnTo>
                  <a:pt x="7580856" y="2283733"/>
                </a:lnTo>
                <a:lnTo>
                  <a:pt x="7580856" y="0"/>
                </a:lnTo>
                <a:lnTo>
                  <a:pt x="0" y="0"/>
                </a:lnTo>
                <a:lnTo>
                  <a:pt x="0" y="2283733"/>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5699054" y="8063785"/>
            <a:ext cx="303848" cy="303848"/>
          </a:xfrm>
          <a:custGeom>
            <a:avLst/>
            <a:gdLst/>
            <a:ahLst/>
            <a:cxnLst/>
            <a:rect r="r" b="b" t="t" l="l"/>
            <a:pathLst>
              <a:path h="303848" w="303848">
                <a:moveTo>
                  <a:pt x="0" y="0"/>
                </a:moveTo>
                <a:lnTo>
                  <a:pt x="303848" y="0"/>
                </a:lnTo>
                <a:lnTo>
                  <a:pt x="303848" y="303848"/>
                </a:lnTo>
                <a:lnTo>
                  <a:pt x="0" y="303848"/>
                </a:lnTo>
                <a:lnTo>
                  <a:pt x="0" y="0"/>
                </a:lnTo>
                <a:close/>
              </a:path>
            </a:pathLst>
          </a:custGeom>
          <a:blipFill>
            <a:blip r:embed="rId14"/>
            <a:stretch>
              <a:fillRect l="0" t="0" r="0" b="0"/>
            </a:stretch>
          </a:blipFill>
        </p:spPr>
      </p:sp>
      <p:sp>
        <p:nvSpPr>
          <p:cNvPr name="TextBox 22" id="22"/>
          <p:cNvSpPr txBox="true"/>
          <p:nvPr/>
        </p:nvSpPr>
        <p:spPr>
          <a:xfrm rot="0">
            <a:off x="1450231" y="1509288"/>
            <a:ext cx="4659537" cy="1029653"/>
          </a:xfrm>
          <a:prstGeom prst="rect">
            <a:avLst/>
          </a:prstGeom>
        </p:spPr>
        <p:txBody>
          <a:bodyPr anchor="t" rtlCol="false" tIns="0" lIns="0" bIns="0" rIns="0">
            <a:spAutoFit/>
          </a:bodyPr>
          <a:lstStyle/>
          <a:p>
            <a:pPr algn="ctr" marL="0" indent="0" lvl="0">
              <a:lnSpc>
                <a:spcPts val="4147"/>
              </a:lnSpc>
            </a:pPr>
            <a:r>
              <a:rPr lang="en-US" sz="2962">
                <a:solidFill>
                  <a:srgbClr val="000000"/>
                </a:solidFill>
                <a:latin typeface="Halimum"/>
                <a:ea typeface="Halimum"/>
                <a:cs typeface="Halimum"/>
                <a:sym typeface="Halimum"/>
              </a:rPr>
              <a:t>[Infoga klubbnamn]</a:t>
            </a:r>
          </a:p>
        </p:txBody>
      </p:sp>
      <p:sp>
        <p:nvSpPr>
          <p:cNvPr name="TextBox 23" id="23"/>
          <p:cNvSpPr txBox="true"/>
          <p:nvPr/>
        </p:nvSpPr>
        <p:spPr>
          <a:xfrm rot="0">
            <a:off x="2440748" y="4637342"/>
            <a:ext cx="2690899" cy="291303"/>
          </a:xfrm>
          <a:prstGeom prst="rect">
            <a:avLst/>
          </a:prstGeom>
        </p:spPr>
        <p:txBody>
          <a:bodyPr anchor="t" rtlCol="false" tIns="0" lIns="0" bIns="0" rIns="0">
            <a:spAutoFit/>
          </a:bodyPr>
          <a:lstStyle/>
          <a:p>
            <a:pPr algn="ctr" marL="0" indent="0" lvl="0">
              <a:lnSpc>
                <a:spcPts val="2318"/>
              </a:lnSpc>
            </a:pPr>
            <a:r>
              <a:rPr lang="en-US" b="true" sz="1656" spc="212">
                <a:solidFill>
                  <a:srgbClr val="000000"/>
                </a:solidFill>
                <a:latin typeface="Poppins Bold"/>
                <a:ea typeface="Poppins Bold"/>
                <a:cs typeface="Poppins Bold"/>
                <a:sym typeface="Poppins Bold"/>
              </a:rPr>
              <a:t>[ANGE DATUM]</a:t>
            </a:r>
          </a:p>
        </p:txBody>
      </p:sp>
      <p:sp>
        <p:nvSpPr>
          <p:cNvPr name="TextBox 24" id="24"/>
          <p:cNvSpPr txBox="true"/>
          <p:nvPr/>
        </p:nvSpPr>
        <p:spPr>
          <a:xfrm rot="0">
            <a:off x="1294766" y="3475973"/>
            <a:ext cx="4970468" cy="514922"/>
          </a:xfrm>
          <a:prstGeom prst="rect">
            <a:avLst/>
          </a:prstGeom>
        </p:spPr>
        <p:txBody>
          <a:bodyPr anchor="t" rtlCol="false" tIns="0" lIns="0" bIns="0" rIns="0">
            <a:spAutoFit/>
          </a:bodyPr>
          <a:lstStyle/>
          <a:p>
            <a:pPr algn="ctr" marL="0" indent="0" lvl="0">
              <a:lnSpc>
                <a:spcPts val="2064"/>
              </a:lnSpc>
            </a:pPr>
            <a:r>
              <a:rPr lang="en-US" sz="1474">
                <a:solidFill>
                  <a:srgbClr val="000000"/>
                </a:solidFill>
                <a:latin typeface="Poppins"/>
                <a:ea typeface="Poppins"/>
                <a:cs typeface="Poppins"/>
                <a:sym typeface="Poppins"/>
              </a:rPr>
              <a:t>Gå med i Green Theme Youth Club för att skapa en renare och hälsosammare miljö för alla.</a:t>
            </a:r>
          </a:p>
        </p:txBody>
      </p:sp>
      <p:sp>
        <p:nvSpPr>
          <p:cNvPr name="TextBox 25" id="25"/>
          <p:cNvSpPr txBox="true"/>
          <p:nvPr/>
        </p:nvSpPr>
        <p:spPr>
          <a:xfrm rot="0">
            <a:off x="2428353" y="4035724"/>
            <a:ext cx="2690899" cy="577053"/>
          </a:xfrm>
          <a:prstGeom prst="rect">
            <a:avLst/>
          </a:prstGeom>
        </p:spPr>
        <p:txBody>
          <a:bodyPr anchor="t" rtlCol="false" tIns="0" lIns="0" bIns="0" rIns="0">
            <a:spAutoFit/>
          </a:bodyPr>
          <a:lstStyle/>
          <a:p>
            <a:pPr algn="ctr" marL="0" indent="0" lvl="0">
              <a:lnSpc>
                <a:spcPts val="2318"/>
              </a:lnSpc>
            </a:pPr>
            <a:r>
              <a:rPr lang="en-US" sz="1656" spc="212">
                <a:solidFill>
                  <a:srgbClr val="000000"/>
                </a:solidFill>
                <a:latin typeface="Poppins"/>
                <a:ea typeface="Poppins"/>
                <a:cs typeface="Poppins"/>
                <a:sym typeface="Poppins"/>
              </a:rPr>
              <a:t>MÖTE PÅ [ANGE PLATS] VID [TID]</a:t>
            </a:r>
          </a:p>
        </p:txBody>
      </p:sp>
      <p:sp>
        <p:nvSpPr>
          <p:cNvPr name="Freeform 26" id="26"/>
          <p:cNvSpPr/>
          <p:nvPr/>
        </p:nvSpPr>
        <p:spPr>
          <a:xfrm flipH="false" flipV="false" rot="0">
            <a:off x="6583602" y="153615"/>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5"/>
            <a:stretch>
              <a:fillRect l="0" t="0" r="0" b="0"/>
            </a:stretch>
          </a:blipFill>
        </p:spPr>
      </p:sp>
      <p:sp>
        <p:nvSpPr>
          <p:cNvPr name="Freeform 27" id="2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6"/>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544492" y="7730006"/>
            <a:ext cx="6471016" cy="1876510"/>
            <a:chOff x="0" y="0"/>
            <a:chExt cx="8628021" cy="2502013"/>
          </a:xfrm>
        </p:grpSpPr>
        <p:sp>
          <p:nvSpPr>
            <p:cNvPr name="Freeform 6" id="6"/>
            <p:cNvSpPr/>
            <p:nvPr/>
          </p:nvSpPr>
          <p:spPr>
            <a:xfrm flipH="false" flipV="false" rot="0">
              <a:off x="681850" y="0"/>
              <a:ext cx="1831391" cy="1831391"/>
            </a:xfrm>
            <a:custGeom>
              <a:avLst/>
              <a:gdLst/>
              <a:ahLst/>
              <a:cxnLst/>
              <a:rect r="r" b="b" t="t" l="l"/>
              <a:pathLst>
                <a:path h="1831391" w="1831391">
                  <a:moveTo>
                    <a:pt x="0" y="0"/>
                  </a:moveTo>
                  <a:lnTo>
                    <a:pt x="1831392" y="0"/>
                  </a:lnTo>
                  <a:lnTo>
                    <a:pt x="1831392" y="1831391"/>
                  </a:lnTo>
                  <a:lnTo>
                    <a:pt x="0" y="1831391"/>
                  </a:lnTo>
                  <a:lnTo>
                    <a:pt x="0" y="0"/>
                  </a:lnTo>
                  <a:close/>
                </a:path>
              </a:pathLst>
            </a:custGeom>
            <a:blipFill>
              <a:blip r:embed="rId6"/>
              <a:stretch>
                <a:fillRect l="0" t="0" r="0" b="0"/>
              </a:stretch>
            </a:blipFill>
          </p:spPr>
        </p:sp>
        <p:sp>
          <p:nvSpPr>
            <p:cNvPr name="Freeform 7" id="7"/>
            <p:cNvSpPr/>
            <p:nvPr/>
          </p:nvSpPr>
          <p:spPr>
            <a:xfrm flipH="false" flipV="false" rot="0">
              <a:off x="0" y="498418"/>
              <a:ext cx="8075176" cy="1820585"/>
            </a:xfrm>
            <a:custGeom>
              <a:avLst/>
              <a:gdLst/>
              <a:ahLst/>
              <a:cxnLst/>
              <a:rect r="r" b="b" t="t" l="l"/>
              <a:pathLst>
                <a:path h="1820585" w="8075176">
                  <a:moveTo>
                    <a:pt x="0" y="0"/>
                  </a:moveTo>
                  <a:lnTo>
                    <a:pt x="8075176" y="0"/>
                  </a:lnTo>
                  <a:lnTo>
                    <a:pt x="8075176" y="1820585"/>
                  </a:lnTo>
                  <a:lnTo>
                    <a:pt x="0" y="18205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191507" y="255812"/>
              <a:ext cx="1938184" cy="1938184"/>
            </a:xfrm>
            <a:custGeom>
              <a:avLst/>
              <a:gdLst/>
              <a:ahLst/>
              <a:cxnLst/>
              <a:rect r="r" b="b" t="t" l="l"/>
              <a:pathLst>
                <a:path h="1938184" w="1938184">
                  <a:moveTo>
                    <a:pt x="0" y="0"/>
                  </a:moveTo>
                  <a:lnTo>
                    <a:pt x="1938184" y="0"/>
                  </a:lnTo>
                  <a:lnTo>
                    <a:pt x="1938184" y="1938184"/>
                  </a:lnTo>
                  <a:lnTo>
                    <a:pt x="0" y="1938184"/>
                  </a:lnTo>
                  <a:lnTo>
                    <a:pt x="0" y="0"/>
                  </a:lnTo>
                  <a:close/>
                </a:path>
              </a:pathLst>
            </a:custGeom>
            <a:blipFill>
              <a:blip r:embed="rId9"/>
              <a:stretch>
                <a:fillRect l="0" t="0" r="0" b="0"/>
              </a:stretch>
            </a:blipFill>
          </p:spPr>
        </p:sp>
        <p:sp>
          <p:nvSpPr>
            <p:cNvPr name="Freeform 9" id="9"/>
            <p:cNvSpPr/>
            <p:nvPr/>
          </p:nvSpPr>
          <p:spPr>
            <a:xfrm flipH="false" flipV="false" rot="0">
              <a:off x="6624425" y="498418"/>
              <a:ext cx="2003596" cy="2003596"/>
            </a:xfrm>
            <a:custGeom>
              <a:avLst/>
              <a:gdLst/>
              <a:ahLst/>
              <a:cxnLst/>
              <a:rect r="r" b="b" t="t" l="l"/>
              <a:pathLst>
                <a:path h="2003596" w="2003596">
                  <a:moveTo>
                    <a:pt x="0" y="0"/>
                  </a:moveTo>
                  <a:lnTo>
                    <a:pt x="2003596" y="0"/>
                  </a:lnTo>
                  <a:lnTo>
                    <a:pt x="2003596" y="2003595"/>
                  </a:lnTo>
                  <a:lnTo>
                    <a:pt x="0" y="2003595"/>
                  </a:lnTo>
                  <a:lnTo>
                    <a:pt x="0" y="0"/>
                  </a:lnTo>
                  <a:close/>
                </a:path>
              </a:pathLst>
            </a:custGeom>
            <a:blipFill>
              <a:blip r:embed="rId10"/>
              <a:stretch>
                <a:fillRect l="0" t="0" r="0" b="0"/>
              </a:stretch>
            </a:blipFill>
          </p:spPr>
        </p:sp>
        <p:sp>
          <p:nvSpPr>
            <p:cNvPr name="Freeform 10" id="10"/>
            <p:cNvSpPr/>
            <p:nvPr/>
          </p:nvSpPr>
          <p:spPr>
            <a:xfrm flipH="false" flipV="false" rot="0">
              <a:off x="7225123" y="714644"/>
              <a:ext cx="802201" cy="402103"/>
            </a:xfrm>
            <a:custGeom>
              <a:avLst/>
              <a:gdLst/>
              <a:ahLst/>
              <a:cxnLst/>
              <a:rect r="r" b="b" t="t" l="l"/>
              <a:pathLst>
                <a:path h="402103" w="802201">
                  <a:moveTo>
                    <a:pt x="0" y="0"/>
                  </a:moveTo>
                  <a:lnTo>
                    <a:pt x="802201" y="0"/>
                  </a:lnTo>
                  <a:lnTo>
                    <a:pt x="802201" y="402103"/>
                  </a:lnTo>
                  <a:lnTo>
                    <a:pt x="0" y="402103"/>
                  </a:lnTo>
                  <a:lnTo>
                    <a:pt x="0" y="0"/>
                  </a:lnTo>
                  <a:close/>
                </a:path>
              </a:pathLst>
            </a:custGeom>
            <a:blipFill>
              <a:blip r:embed="rId11"/>
              <a:stretch>
                <a:fillRect l="0" t="0" r="0" b="0"/>
              </a:stretch>
            </a:blipFill>
          </p:spPr>
        </p:sp>
      </p:gr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756000" y="5612299"/>
            <a:ext cx="6596604"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Naturutforskningspromenad</a:t>
            </a:r>
          </a:p>
          <a:p>
            <a:pPr algn="ctr">
              <a:lnSpc>
                <a:spcPts val="5105"/>
              </a:lnSpc>
            </a:pPr>
            <a:r>
              <a:rPr lang="en-US" sz="3403" spc="3">
                <a:solidFill>
                  <a:srgbClr val="12C91A"/>
                </a:solidFill>
                <a:latin typeface="Lazydog"/>
                <a:ea typeface="Lazydog"/>
                <a:cs typeface="Lazydog"/>
                <a:sym typeface="Lazydog"/>
              </a:rPr>
              <a:t>Resurs-kit</a:t>
            </a:r>
          </a:p>
          <a:p>
            <a:pPr algn="ctr">
              <a:lnSpc>
                <a:spcPts val="5105"/>
              </a:lnSpc>
            </a:pP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KOSTA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Affisch</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Naturguide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Ledinformation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Registreringsmetod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057283" y="96513"/>
            <a:ext cx="1228730" cy="1228730"/>
          </a:xfrm>
          <a:custGeom>
            <a:avLst/>
            <a:gdLst/>
            <a:ahLst/>
            <a:cxnLst/>
            <a:rect r="r" b="b" t="t" l="l"/>
            <a:pathLst>
              <a:path h="1228730" w="1228730">
                <a:moveTo>
                  <a:pt x="0" y="0"/>
                </a:moveTo>
                <a:lnTo>
                  <a:pt x="1228729" y="0"/>
                </a:lnTo>
                <a:lnTo>
                  <a:pt x="1228729" y="1228730"/>
                </a:lnTo>
                <a:lnTo>
                  <a:pt x="0" y="1228730"/>
                </a:lnTo>
                <a:lnTo>
                  <a:pt x="0" y="0"/>
                </a:lnTo>
                <a:close/>
              </a:path>
            </a:pathLst>
          </a:custGeom>
          <a:blipFill>
            <a:blip r:embed="rId8"/>
            <a:stretch>
              <a:fillRect l="0" t="0" r="0" b="0"/>
            </a:stretch>
          </a:blipFill>
        </p:spPr>
      </p:sp>
      <p:sp>
        <p:nvSpPr>
          <p:cNvPr name="Freeform 21" id="21"/>
          <p:cNvSpPr/>
          <p:nvPr/>
        </p:nvSpPr>
        <p:spPr>
          <a:xfrm flipH="false" flipV="false" rot="0">
            <a:off x="503771" y="21471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9"/>
            <a:stretch>
              <a:fillRect l="0" t="0" r="0" b="0"/>
            </a:stretch>
          </a:blipFill>
        </p:spPr>
      </p:sp>
      <p:sp>
        <p:nvSpPr>
          <p:cNvPr name="TextBox 22" id="22"/>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Bold"/>
                <a:ea typeface="Hatton Bold"/>
                <a:cs typeface="Hatton Bold"/>
                <a:sym typeface="Hatton Bold"/>
              </a:rPr>
              <a:t>Naturutforskning</a:t>
            </a:r>
          </a:p>
        </p:txBody>
      </p:sp>
      <p:sp>
        <p:nvSpPr>
          <p:cNvPr name="TextBox 23" id="23"/>
          <p:cNvSpPr txBox="true"/>
          <p:nvPr/>
        </p:nvSpPr>
        <p:spPr>
          <a:xfrm rot="0">
            <a:off x="2843398" y="698850"/>
            <a:ext cx="1873204" cy="444365"/>
          </a:xfrm>
          <a:prstGeom prst="rect">
            <a:avLst/>
          </a:prstGeom>
        </p:spPr>
        <p:txBody>
          <a:bodyPr anchor="t" rtlCol="false" tIns="0" lIns="0" bIns="0" rIns="0">
            <a:spAutoFit/>
          </a:bodyPr>
          <a:lstStyle/>
          <a:p>
            <a:pPr algn="ctr" marL="0" indent="0" lvl="0">
              <a:lnSpc>
                <a:spcPts val="3628"/>
              </a:lnSpc>
            </a:pPr>
            <a:r>
              <a:rPr lang="en-US" sz="2591" spc="51">
                <a:solidFill>
                  <a:srgbClr val="12C91A"/>
                </a:solidFill>
                <a:latin typeface="Quicksand"/>
                <a:ea typeface="Quicksand"/>
                <a:cs typeface="Quicksand"/>
                <a:sym typeface="Quicksand"/>
              </a:rPr>
              <a:t>Måste ha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0471" y="2375701"/>
            <a:ext cx="5949672" cy="505667"/>
            <a:chOff x="0" y="0"/>
            <a:chExt cx="4781700" cy="406400"/>
          </a:xfrm>
        </p:grpSpPr>
        <p:sp>
          <p:nvSpPr>
            <p:cNvPr name="Freeform 3" id="3"/>
            <p:cNvSpPr/>
            <p:nvPr/>
          </p:nvSpPr>
          <p:spPr>
            <a:xfrm flipH="false" flipV="false" rot="0">
              <a:off x="0" y="0"/>
              <a:ext cx="4781700" cy="406400"/>
            </a:xfrm>
            <a:custGeom>
              <a:avLst/>
              <a:gdLst/>
              <a:ahLst/>
              <a:cxnLst/>
              <a:rect r="r" b="b" t="t" l="l"/>
              <a:pathLst>
                <a:path h="406400" w="4781700">
                  <a:moveTo>
                    <a:pt x="4578500" y="0"/>
                  </a:moveTo>
                  <a:cubicBezTo>
                    <a:pt x="4690725" y="0"/>
                    <a:pt x="4781700" y="90976"/>
                    <a:pt x="4781700" y="203200"/>
                  </a:cubicBezTo>
                  <a:cubicBezTo>
                    <a:pt x="4781700" y="315424"/>
                    <a:pt x="4690725" y="406400"/>
                    <a:pt x="4578500" y="406400"/>
                  </a:cubicBezTo>
                  <a:lnTo>
                    <a:pt x="203200" y="406400"/>
                  </a:lnTo>
                  <a:cubicBezTo>
                    <a:pt x="90976" y="406400"/>
                    <a:pt x="0" y="315424"/>
                    <a:pt x="0" y="203200"/>
                  </a:cubicBezTo>
                  <a:cubicBezTo>
                    <a:pt x="0" y="90976"/>
                    <a:pt x="90976" y="0"/>
                    <a:pt x="203200" y="0"/>
                  </a:cubicBezTo>
                  <a:close/>
                </a:path>
              </a:pathLst>
            </a:custGeom>
            <a:solidFill>
              <a:srgbClr val="12C91A"/>
            </a:solidFill>
          </p:spPr>
        </p:sp>
        <p:sp>
          <p:nvSpPr>
            <p:cNvPr name="TextBox 4" id="4"/>
            <p:cNvSpPr txBox="true"/>
            <p:nvPr/>
          </p:nvSpPr>
          <p:spPr>
            <a:xfrm>
              <a:off x="0" y="-38100"/>
              <a:ext cx="4781700" cy="444500"/>
            </a:xfrm>
            <a:prstGeom prst="rect">
              <a:avLst/>
            </a:prstGeom>
          </p:spPr>
          <p:txBody>
            <a:bodyPr anchor="ctr" rtlCol="false" tIns="50800" lIns="50800" bIns="50800" rIns="50800"/>
            <a:lstStyle/>
            <a:p>
              <a:pPr algn="ctr">
                <a:lnSpc>
                  <a:spcPts val="2519"/>
                </a:lnSpc>
                <a:spcBef>
                  <a:spcPct val="0"/>
                </a:spcBef>
              </a:pPr>
            </a:p>
          </p:txBody>
        </p:sp>
      </p:grpSp>
      <p:grpSp>
        <p:nvGrpSpPr>
          <p:cNvPr name="Group 5" id="5"/>
          <p:cNvGrpSpPr/>
          <p:nvPr/>
        </p:nvGrpSpPr>
        <p:grpSpPr>
          <a:xfrm rot="0">
            <a:off x="806309" y="3032959"/>
            <a:ext cx="5943835" cy="346045"/>
            <a:chOff x="0" y="0"/>
            <a:chExt cx="4777009" cy="278113"/>
          </a:xfrm>
        </p:grpSpPr>
        <p:sp>
          <p:nvSpPr>
            <p:cNvPr name="Freeform 6" id="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7" id="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8" id="8"/>
          <p:cNvSpPr/>
          <p:nvPr/>
        </p:nvSpPr>
        <p:spPr>
          <a:xfrm flipH="true" flipV="true">
            <a:off x="1757349" y="2133603"/>
            <a:ext cx="2382119" cy="9385"/>
          </a:xfrm>
          <a:prstGeom prst="line">
            <a:avLst/>
          </a:prstGeom>
          <a:ln cap="flat" w="19050">
            <a:solidFill>
              <a:srgbClr val="0D9613"/>
            </a:solidFill>
            <a:prstDash val="solid"/>
            <a:headEnd type="none" len="sm" w="sm"/>
            <a:tailEnd type="none" len="sm" w="sm"/>
          </a:ln>
        </p:spPr>
      </p:sp>
      <p:sp>
        <p:nvSpPr>
          <p:cNvPr name="AutoShape 9" id="9"/>
          <p:cNvSpPr/>
          <p:nvPr/>
        </p:nvSpPr>
        <p:spPr>
          <a:xfrm flipH="true" flipV="true">
            <a:off x="5122255" y="2124218"/>
            <a:ext cx="1637274" cy="0"/>
          </a:xfrm>
          <a:prstGeom prst="line">
            <a:avLst/>
          </a:prstGeom>
          <a:ln cap="flat" w="19050">
            <a:solidFill>
              <a:srgbClr val="0D9613"/>
            </a:solidFill>
            <a:prstDash val="solid"/>
            <a:headEnd type="none" len="sm" w="sm"/>
            <a:tailEnd type="none" len="sm" w="sm"/>
          </a:ln>
        </p:spPr>
      </p:sp>
      <p:grpSp>
        <p:nvGrpSpPr>
          <p:cNvPr name="Group 10" id="10"/>
          <p:cNvGrpSpPr/>
          <p:nvPr/>
        </p:nvGrpSpPr>
        <p:grpSpPr>
          <a:xfrm rot="0">
            <a:off x="806309" y="3531404"/>
            <a:ext cx="5943835" cy="346045"/>
            <a:chOff x="0" y="0"/>
            <a:chExt cx="4777009" cy="278113"/>
          </a:xfrm>
        </p:grpSpPr>
        <p:sp>
          <p:nvSpPr>
            <p:cNvPr name="Freeform 11" id="1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2" id="1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3" id="13"/>
          <p:cNvGrpSpPr/>
          <p:nvPr/>
        </p:nvGrpSpPr>
        <p:grpSpPr>
          <a:xfrm rot="0">
            <a:off x="806309" y="4029848"/>
            <a:ext cx="5943835" cy="346045"/>
            <a:chOff x="0" y="0"/>
            <a:chExt cx="4777009" cy="278113"/>
          </a:xfrm>
        </p:grpSpPr>
        <p:sp>
          <p:nvSpPr>
            <p:cNvPr name="Freeform 14" id="1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5" id="1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6" id="16"/>
          <p:cNvGrpSpPr/>
          <p:nvPr/>
        </p:nvGrpSpPr>
        <p:grpSpPr>
          <a:xfrm rot="0">
            <a:off x="806309" y="4528293"/>
            <a:ext cx="5943835" cy="346045"/>
            <a:chOff x="0" y="0"/>
            <a:chExt cx="4777009" cy="278113"/>
          </a:xfrm>
        </p:grpSpPr>
        <p:sp>
          <p:nvSpPr>
            <p:cNvPr name="Freeform 17" id="17"/>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8" id="18"/>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9" id="19"/>
          <p:cNvGrpSpPr/>
          <p:nvPr/>
        </p:nvGrpSpPr>
        <p:grpSpPr>
          <a:xfrm rot="0">
            <a:off x="806309" y="5026737"/>
            <a:ext cx="5943835" cy="346045"/>
            <a:chOff x="0" y="0"/>
            <a:chExt cx="4777009" cy="278113"/>
          </a:xfrm>
        </p:grpSpPr>
        <p:sp>
          <p:nvSpPr>
            <p:cNvPr name="Freeform 20" id="20"/>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1" id="21"/>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2" id="22"/>
          <p:cNvGrpSpPr/>
          <p:nvPr/>
        </p:nvGrpSpPr>
        <p:grpSpPr>
          <a:xfrm rot="0">
            <a:off x="806309" y="5525182"/>
            <a:ext cx="5943835" cy="346045"/>
            <a:chOff x="0" y="0"/>
            <a:chExt cx="4777009" cy="278113"/>
          </a:xfrm>
        </p:grpSpPr>
        <p:sp>
          <p:nvSpPr>
            <p:cNvPr name="Freeform 23" id="23"/>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4" id="24"/>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5" id="25"/>
          <p:cNvGrpSpPr/>
          <p:nvPr/>
        </p:nvGrpSpPr>
        <p:grpSpPr>
          <a:xfrm rot="0">
            <a:off x="806309" y="6023627"/>
            <a:ext cx="5943835" cy="346045"/>
            <a:chOff x="0" y="0"/>
            <a:chExt cx="4777009" cy="278113"/>
          </a:xfrm>
        </p:grpSpPr>
        <p:sp>
          <p:nvSpPr>
            <p:cNvPr name="Freeform 26" id="2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7" id="2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8" id="28"/>
          <p:cNvGrpSpPr/>
          <p:nvPr/>
        </p:nvGrpSpPr>
        <p:grpSpPr>
          <a:xfrm rot="0">
            <a:off x="806309" y="6522071"/>
            <a:ext cx="5943835" cy="346045"/>
            <a:chOff x="0" y="0"/>
            <a:chExt cx="4777009" cy="278113"/>
          </a:xfrm>
        </p:grpSpPr>
        <p:sp>
          <p:nvSpPr>
            <p:cNvPr name="Freeform 29" id="29"/>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0" id="30"/>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1" id="31"/>
          <p:cNvGrpSpPr/>
          <p:nvPr/>
        </p:nvGrpSpPr>
        <p:grpSpPr>
          <a:xfrm rot="0">
            <a:off x="806309" y="7010991"/>
            <a:ext cx="5943835" cy="346045"/>
            <a:chOff x="0" y="0"/>
            <a:chExt cx="4777009" cy="278113"/>
          </a:xfrm>
        </p:grpSpPr>
        <p:sp>
          <p:nvSpPr>
            <p:cNvPr name="Freeform 32" id="32"/>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3" id="33"/>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4" id="34"/>
          <p:cNvGrpSpPr/>
          <p:nvPr/>
        </p:nvGrpSpPr>
        <p:grpSpPr>
          <a:xfrm rot="0">
            <a:off x="806309" y="7509436"/>
            <a:ext cx="5943835" cy="346045"/>
            <a:chOff x="0" y="0"/>
            <a:chExt cx="4777009" cy="278113"/>
          </a:xfrm>
        </p:grpSpPr>
        <p:sp>
          <p:nvSpPr>
            <p:cNvPr name="Freeform 35" id="35"/>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6" id="36"/>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7" id="37"/>
          <p:cNvGrpSpPr/>
          <p:nvPr/>
        </p:nvGrpSpPr>
        <p:grpSpPr>
          <a:xfrm rot="0">
            <a:off x="806309" y="8007880"/>
            <a:ext cx="5943835" cy="346045"/>
            <a:chOff x="0" y="0"/>
            <a:chExt cx="4777009" cy="278113"/>
          </a:xfrm>
        </p:grpSpPr>
        <p:sp>
          <p:nvSpPr>
            <p:cNvPr name="Freeform 38" id="38"/>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9" id="39"/>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0" id="40"/>
          <p:cNvGrpSpPr/>
          <p:nvPr/>
        </p:nvGrpSpPr>
        <p:grpSpPr>
          <a:xfrm rot="0">
            <a:off x="806309" y="8506325"/>
            <a:ext cx="5943835" cy="346045"/>
            <a:chOff x="0" y="0"/>
            <a:chExt cx="4777009" cy="278113"/>
          </a:xfrm>
        </p:grpSpPr>
        <p:sp>
          <p:nvSpPr>
            <p:cNvPr name="Freeform 41" id="4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2" id="4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3" id="43"/>
          <p:cNvGrpSpPr/>
          <p:nvPr/>
        </p:nvGrpSpPr>
        <p:grpSpPr>
          <a:xfrm rot="0">
            <a:off x="806309" y="9004770"/>
            <a:ext cx="5943835" cy="346045"/>
            <a:chOff x="0" y="0"/>
            <a:chExt cx="4777009" cy="278113"/>
          </a:xfrm>
        </p:grpSpPr>
        <p:sp>
          <p:nvSpPr>
            <p:cNvPr name="Freeform 44" id="4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5" id="4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46" id="46"/>
          <p:cNvSpPr/>
          <p:nvPr/>
        </p:nvSpPr>
        <p:spPr>
          <a:xfrm flipH="true">
            <a:off x="2368053" y="2375700"/>
            <a:ext cx="0" cy="6975114"/>
          </a:xfrm>
          <a:prstGeom prst="line">
            <a:avLst/>
          </a:prstGeom>
          <a:ln cap="flat" w="19050">
            <a:solidFill>
              <a:srgbClr val="0D9613"/>
            </a:solidFill>
            <a:prstDash val="solid"/>
            <a:headEnd type="none" len="sm" w="sm"/>
            <a:tailEnd type="none" len="sm" w="sm"/>
          </a:ln>
        </p:spPr>
      </p:sp>
      <p:sp>
        <p:nvSpPr>
          <p:cNvPr name="AutoShape 47" id="47"/>
          <p:cNvSpPr/>
          <p:nvPr/>
        </p:nvSpPr>
        <p:spPr>
          <a:xfrm>
            <a:off x="4749511" y="2375701"/>
            <a:ext cx="0" cy="6975113"/>
          </a:xfrm>
          <a:prstGeom prst="line">
            <a:avLst/>
          </a:prstGeom>
          <a:ln cap="flat" w="19050">
            <a:solidFill>
              <a:srgbClr val="0D9613"/>
            </a:solidFill>
            <a:prstDash val="solid"/>
            <a:headEnd type="none" len="sm" w="sm"/>
            <a:tailEnd type="none" len="sm" w="sm"/>
          </a:ln>
        </p:spPr>
      </p:sp>
      <p:sp>
        <p:nvSpPr>
          <p:cNvPr name="Freeform 48" id="48"/>
          <p:cNvSpPr/>
          <p:nvPr/>
        </p:nvSpPr>
        <p:spPr>
          <a:xfrm flipH="false" flipV="false" rot="3726976">
            <a:off x="7016035" y="3281900"/>
            <a:ext cx="876457" cy="845051"/>
          </a:xfrm>
          <a:custGeom>
            <a:avLst/>
            <a:gdLst/>
            <a:ahLst/>
            <a:cxnLst/>
            <a:rect r="r" b="b" t="t" l="l"/>
            <a:pathLst>
              <a:path h="845051" w="876457">
                <a:moveTo>
                  <a:pt x="0" y="0"/>
                </a:moveTo>
                <a:lnTo>
                  <a:pt x="876458" y="0"/>
                </a:lnTo>
                <a:lnTo>
                  <a:pt x="876458" y="845051"/>
                </a:lnTo>
                <a:lnTo>
                  <a:pt x="0" y="8450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587032">
            <a:off x="-235299" y="5946785"/>
            <a:ext cx="969254" cy="934522"/>
          </a:xfrm>
          <a:custGeom>
            <a:avLst/>
            <a:gdLst/>
            <a:ahLst/>
            <a:cxnLst/>
            <a:rect r="r" b="b" t="t" l="l"/>
            <a:pathLst>
              <a:path h="934522" w="969254">
                <a:moveTo>
                  <a:pt x="0" y="0"/>
                </a:moveTo>
                <a:lnTo>
                  <a:pt x="969254" y="0"/>
                </a:lnTo>
                <a:lnTo>
                  <a:pt x="969254" y="934522"/>
                </a:lnTo>
                <a:lnTo>
                  <a:pt x="0" y="9345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587032">
            <a:off x="4497943" y="9616789"/>
            <a:ext cx="1579117" cy="1522532"/>
          </a:xfrm>
          <a:custGeom>
            <a:avLst/>
            <a:gdLst/>
            <a:ahLst/>
            <a:cxnLst/>
            <a:rect r="r" b="b" t="t" l="l"/>
            <a:pathLst>
              <a:path h="1522532" w="1579117">
                <a:moveTo>
                  <a:pt x="0" y="0"/>
                </a:moveTo>
                <a:lnTo>
                  <a:pt x="1579117" y="0"/>
                </a:lnTo>
                <a:lnTo>
                  <a:pt x="1579117" y="1522531"/>
                </a:lnTo>
                <a:lnTo>
                  <a:pt x="0" y="1522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2853245">
            <a:off x="5885790" y="453714"/>
            <a:ext cx="986623" cy="443980"/>
          </a:xfrm>
          <a:custGeom>
            <a:avLst/>
            <a:gdLst/>
            <a:ahLst/>
            <a:cxnLst/>
            <a:rect r="r" b="b" t="t" l="l"/>
            <a:pathLst>
              <a:path h="443980" w="986623">
                <a:moveTo>
                  <a:pt x="0" y="0"/>
                </a:moveTo>
                <a:lnTo>
                  <a:pt x="986623" y="0"/>
                </a:lnTo>
                <a:lnTo>
                  <a:pt x="986623" y="443980"/>
                </a:lnTo>
                <a:lnTo>
                  <a:pt x="0" y="4439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2" id="52"/>
          <p:cNvSpPr/>
          <p:nvPr/>
        </p:nvSpPr>
        <p:spPr>
          <a:xfrm flipH="false" flipV="false" rot="0">
            <a:off x="1487532" y="9569889"/>
            <a:ext cx="810108" cy="364549"/>
          </a:xfrm>
          <a:custGeom>
            <a:avLst/>
            <a:gdLst/>
            <a:ahLst/>
            <a:cxnLst/>
            <a:rect r="r" b="b" t="t" l="l"/>
            <a:pathLst>
              <a:path h="364549" w="810108">
                <a:moveTo>
                  <a:pt x="0" y="0"/>
                </a:moveTo>
                <a:lnTo>
                  <a:pt x="810108" y="0"/>
                </a:lnTo>
                <a:lnTo>
                  <a:pt x="810108" y="364549"/>
                </a:lnTo>
                <a:lnTo>
                  <a:pt x="0" y="364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519019" y="887127"/>
            <a:ext cx="846268" cy="846268"/>
          </a:xfrm>
          <a:custGeom>
            <a:avLst/>
            <a:gdLst/>
            <a:ahLst/>
            <a:cxnLst/>
            <a:rect r="r" b="b" t="t" l="l"/>
            <a:pathLst>
              <a:path h="846268" w="846268">
                <a:moveTo>
                  <a:pt x="0" y="0"/>
                </a:moveTo>
                <a:lnTo>
                  <a:pt x="846268" y="0"/>
                </a:lnTo>
                <a:lnTo>
                  <a:pt x="846268" y="846268"/>
                </a:lnTo>
                <a:lnTo>
                  <a:pt x="0" y="846268"/>
                </a:lnTo>
                <a:lnTo>
                  <a:pt x="0" y="0"/>
                </a:lnTo>
                <a:close/>
              </a:path>
            </a:pathLst>
          </a:custGeom>
          <a:blipFill>
            <a:blip r:embed="rId6"/>
            <a:stretch>
              <a:fillRect l="0" t="0" r="0" b="0"/>
            </a:stretch>
          </a:blipFill>
        </p:spPr>
      </p:sp>
      <p:sp>
        <p:nvSpPr>
          <p:cNvPr name="TextBox 54" id="54"/>
          <p:cNvSpPr txBox="true"/>
          <p:nvPr/>
        </p:nvSpPr>
        <p:spPr>
          <a:xfrm rot="0">
            <a:off x="942153" y="353928"/>
            <a:ext cx="5681531" cy="1384300"/>
          </a:xfrm>
          <a:prstGeom prst="rect">
            <a:avLst/>
          </a:prstGeom>
        </p:spPr>
        <p:txBody>
          <a:bodyPr anchor="t" rtlCol="false" tIns="0" lIns="0" bIns="0" rIns="0">
            <a:spAutoFit/>
          </a:bodyPr>
          <a:lstStyle/>
          <a:p>
            <a:pPr algn="ctr">
              <a:lnSpc>
                <a:spcPts val="5599"/>
              </a:lnSpc>
            </a:pPr>
            <a:r>
              <a:rPr lang="en-US" sz="3999">
                <a:solidFill>
                  <a:srgbClr val="2E59A7"/>
                </a:solidFill>
                <a:latin typeface="Alice"/>
                <a:ea typeface="Alice"/>
                <a:cs typeface="Alice"/>
                <a:sym typeface="Alice"/>
              </a:rPr>
              <a:t>Grön Temadag</a:t>
            </a:r>
          </a:p>
          <a:p>
            <a:pPr algn="ctr">
              <a:lnSpc>
                <a:spcPts val="5599"/>
              </a:lnSpc>
            </a:pPr>
            <a:r>
              <a:rPr lang="en-US" sz="3999">
                <a:solidFill>
                  <a:srgbClr val="2E59A7"/>
                </a:solidFill>
                <a:latin typeface="Alice"/>
                <a:ea typeface="Alice"/>
                <a:cs typeface="Alice"/>
                <a:sym typeface="Alice"/>
              </a:rPr>
              <a:t>Utgiftsspårare</a:t>
            </a:r>
          </a:p>
        </p:txBody>
      </p:sp>
      <p:sp>
        <p:nvSpPr>
          <p:cNvPr name="TextBox 55" id="55"/>
          <p:cNvSpPr txBox="true"/>
          <p:nvPr/>
        </p:nvSpPr>
        <p:spPr>
          <a:xfrm rot="0">
            <a:off x="2512797" y="2444540"/>
            <a:ext cx="2086789"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BESKRIVNING</a:t>
            </a:r>
          </a:p>
        </p:txBody>
      </p:sp>
      <p:sp>
        <p:nvSpPr>
          <p:cNvPr name="TextBox 56" id="56"/>
          <p:cNvSpPr txBox="true"/>
          <p:nvPr/>
        </p:nvSpPr>
        <p:spPr>
          <a:xfrm rot="0">
            <a:off x="5055311" y="2444540"/>
            <a:ext cx="1359152"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BELOPP</a:t>
            </a:r>
          </a:p>
        </p:txBody>
      </p:sp>
      <p:sp>
        <p:nvSpPr>
          <p:cNvPr name="TextBox 57" id="57"/>
          <p:cNvSpPr txBox="true"/>
          <p:nvPr/>
        </p:nvSpPr>
        <p:spPr>
          <a:xfrm rot="0">
            <a:off x="249328" y="1843003"/>
            <a:ext cx="1649735" cy="327105"/>
          </a:xfrm>
          <a:prstGeom prst="rect">
            <a:avLst/>
          </a:prstGeom>
        </p:spPr>
        <p:txBody>
          <a:bodyPr anchor="t" rtlCol="false" tIns="0" lIns="0" bIns="0" rIns="0">
            <a:spAutoFit/>
          </a:bodyPr>
          <a:lstStyle/>
          <a:p>
            <a:pPr algn="l">
              <a:lnSpc>
                <a:spcPts val="2692"/>
              </a:lnSpc>
              <a:spcBef>
                <a:spcPct val="0"/>
              </a:spcBef>
            </a:pPr>
            <a:r>
              <a:rPr lang="en-US" sz="1923" spc="134">
                <a:solidFill>
                  <a:srgbClr val="2E59A7"/>
                </a:solidFill>
                <a:latin typeface="Alice"/>
                <a:ea typeface="Alice"/>
                <a:cs typeface="Alice"/>
                <a:sym typeface="Alice"/>
              </a:rPr>
              <a:t>Evenemang: </a:t>
            </a:r>
          </a:p>
        </p:txBody>
      </p:sp>
      <p:sp>
        <p:nvSpPr>
          <p:cNvPr name="TextBox 58" id="58"/>
          <p:cNvSpPr txBox="true"/>
          <p:nvPr/>
        </p:nvSpPr>
        <p:spPr>
          <a:xfrm rot="0">
            <a:off x="4233354" y="1843003"/>
            <a:ext cx="1139237" cy="327105"/>
          </a:xfrm>
          <a:prstGeom prst="rect">
            <a:avLst/>
          </a:prstGeom>
        </p:spPr>
        <p:txBody>
          <a:bodyPr anchor="t" rtlCol="false" tIns="0" lIns="0" bIns="0" rIns="0">
            <a:spAutoFit/>
          </a:bodyPr>
          <a:lstStyle/>
          <a:p>
            <a:pPr algn="l">
              <a:lnSpc>
                <a:spcPts val="2692"/>
              </a:lnSpc>
              <a:spcBef>
                <a:spcPct val="0"/>
              </a:spcBef>
            </a:pPr>
            <a:r>
              <a:rPr lang="en-US" sz="1923" spc="134">
                <a:solidFill>
                  <a:srgbClr val="2E59A7"/>
                </a:solidFill>
                <a:latin typeface="Alice"/>
                <a:ea typeface="Alice"/>
                <a:cs typeface="Alice"/>
                <a:sym typeface="Alice"/>
              </a:rPr>
              <a:t>Datum: </a:t>
            </a:r>
          </a:p>
        </p:txBody>
      </p:sp>
      <p:sp>
        <p:nvSpPr>
          <p:cNvPr name="TextBox 59" id="59"/>
          <p:cNvSpPr txBox="true"/>
          <p:nvPr/>
        </p:nvSpPr>
        <p:spPr>
          <a:xfrm rot="0">
            <a:off x="1036895" y="2444540"/>
            <a:ext cx="1125471"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DATUM</a:t>
            </a:r>
          </a:p>
        </p:txBody>
      </p:sp>
      <p:sp>
        <p:nvSpPr>
          <p:cNvPr name="Freeform 60" id="60"/>
          <p:cNvSpPr/>
          <p:nvPr/>
        </p:nvSpPr>
        <p:spPr>
          <a:xfrm flipH="false" flipV="false" rot="0">
            <a:off x="6490476" y="9676237"/>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7"/>
            <a:stretch>
              <a:fillRect l="0" t="0" r="0" b="0"/>
            </a:stretch>
          </a:blipFill>
        </p:spPr>
      </p:sp>
      <p:sp>
        <p:nvSpPr>
          <p:cNvPr name="Freeform 61" id="61"/>
          <p:cNvSpPr/>
          <p:nvPr/>
        </p:nvSpPr>
        <p:spPr>
          <a:xfrm flipH="false" flipV="false" rot="0">
            <a:off x="519019" y="1002755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TIDSFRIST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Ställ in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Identifiera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Kontakta Trail Guide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Skapa och dela affisch</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Kolla väderprognosen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659"/>
          </a:xfrm>
          <a:prstGeom prst="rect">
            <a:avLst/>
          </a:prstGeom>
        </p:spPr>
        <p:txBody>
          <a:bodyPr anchor="t" rtlCol="false" tIns="0" lIns="0" bIns="0" rIns="0">
            <a:spAutoFit/>
          </a:bodyPr>
          <a:lstStyle/>
          <a:p>
            <a:pPr algn="ctr" marL="0" indent="0" lvl="0">
              <a:lnSpc>
                <a:spcPts val="3300"/>
              </a:lnSpc>
            </a:pPr>
            <a:r>
              <a:rPr lang="en-US" b="true" sz="3000" spc="44">
                <a:solidFill>
                  <a:srgbClr val="12C91A"/>
                </a:solidFill>
                <a:latin typeface="Hatton Semi-Bold"/>
                <a:ea typeface="Hatton Semi-Bold"/>
                <a:cs typeface="Hatton Semi-Bold"/>
                <a:sym typeface="Hatton Semi-Bold"/>
              </a:rPr>
              <a:t>Naturutforskning</a:t>
            </a:r>
          </a:p>
        </p:txBody>
      </p:sp>
      <p:sp>
        <p:nvSpPr>
          <p:cNvPr name="Freeform 21" id="21"/>
          <p:cNvSpPr/>
          <p:nvPr/>
        </p:nvSpPr>
        <p:spPr>
          <a:xfrm flipH="false" flipV="false" rot="0">
            <a:off x="503771" y="298800"/>
            <a:ext cx="1048044" cy="1048044"/>
          </a:xfrm>
          <a:custGeom>
            <a:avLst/>
            <a:gdLst/>
            <a:ahLst/>
            <a:cxnLst/>
            <a:rect r="r" b="b" t="t" l="l"/>
            <a:pathLst>
              <a:path h="1048044" w="1048044">
                <a:moveTo>
                  <a:pt x="0" y="0"/>
                </a:moveTo>
                <a:lnTo>
                  <a:pt x="1048044" y="0"/>
                </a:lnTo>
                <a:lnTo>
                  <a:pt x="1048044" y="1048044"/>
                </a:lnTo>
                <a:lnTo>
                  <a:pt x="0" y="1048044"/>
                </a:lnTo>
                <a:lnTo>
                  <a:pt x="0" y="0"/>
                </a:lnTo>
                <a:close/>
              </a:path>
            </a:pathLst>
          </a:custGeom>
          <a:blipFill>
            <a:blip r:embed="rId8"/>
            <a:stretch>
              <a:fillRect l="0" t="0" r="0" b="0"/>
            </a:stretch>
          </a:blipFill>
        </p:spPr>
      </p:sp>
      <p:sp>
        <p:nvSpPr>
          <p:cNvPr name="Freeform 22" id="22"/>
          <p:cNvSpPr/>
          <p:nvPr/>
        </p:nvSpPr>
        <p:spPr>
          <a:xfrm flipH="false" flipV="false" rot="0">
            <a:off x="5972315" y="51498"/>
            <a:ext cx="1295346" cy="1295346"/>
          </a:xfrm>
          <a:custGeom>
            <a:avLst/>
            <a:gdLst/>
            <a:ahLst/>
            <a:cxnLst/>
            <a:rect r="r" b="b" t="t" l="l"/>
            <a:pathLst>
              <a:path h="1295346" w="1295346">
                <a:moveTo>
                  <a:pt x="0" y="0"/>
                </a:moveTo>
                <a:lnTo>
                  <a:pt x="1295346" y="0"/>
                </a:lnTo>
                <a:lnTo>
                  <a:pt x="1295346" y="1295346"/>
                </a:lnTo>
                <a:lnTo>
                  <a:pt x="0" y="1295346"/>
                </a:lnTo>
                <a:lnTo>
                  <a:pt x="0" y="0"/>
                </a:lnTo>
                <a:close/>
              </a:path>
            </a:pathLst>
          </a:custGeom>
          <a:blipFill>
            <a:blip r:embed="rId9"/>
            <a:stretch>
              <a:fillRect l="0" t="0" r="0" b="0"/>
            </a:stretch>
          </a:blipFill>
        </p:spPr>
      </p:sp>
      <p:sp>
        <p:nvSpPr>
          <p:cNvPr name="TextBox 23" id="23"/>
          <p:cNvSpPr txBox="true"/>
          <p:nvPr/>
        </p:nvSpPr>
        <p:spPr>
          <a:xfrm rot="0">
            <a:off x="2843398" y="708375"/>
            <a:ext cx="1873204" cy="385822"/>
          </a:xfrm>
          <a:prstGeom prst="rect">
            <a:avLst/>
          </a:prstGeom>
        </p:spPr>
        <p:txBody>
          <a:bodyPr anchor="t" rtlCol="false" tIns="0" lIns="0" bIns="0" rIns="0">
            <a:spAutoFit/>
          </a:bodyPr>
          <a:lstStyle/>
          <a:p>
            <a:pPr algn="ctr" marL="0" indent="0" lvl="0">
              <a:lnSpc>
                <a:spcPts val="3153"/>
              </a:lnSpc>
            </a:pPr>
            <a:r>
              <a:rPr lang="en-US" sz="2252" spc="45">
                <a:solidFill>
                  <a:srgbClr val="12C91A"/>
                </a:solidFill>
                <a:latin typeface="Quicksand"/>
                <a:ea typeface="Quicksand"/>
                <a:cs typeface="Quicksand"/>
                <a:sym typeface="Quicksand"/>
              </a:rPr>
              <a:t>Att göra Lista</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1950" t="-1068" r="-2038" b="-1025"/>
            </a:stretch>
          </a:blipFill>
        </p:spPr>
      </p:sp>
      <p:sp>
        <p:nvSpPr>
          <p:cNvPr name="Freeform 3" id="3"/>
          <p:cNvSpPr/>
          <p:nvPr/>
        </p:nvSpPr>
        <p:spPr>
          <a:xfrm flipH="false" flipV="false" rot="0">
            <a:off x="-267257" y="2926726"/>
            <a:ext cx="10321700" cy="6180118"/>
          </a:xfrm>
          <a:custGeom>
            <a:avLst/>
            <a:gdLst/>
            <a:ahLst/>
            <a:cxnLst/>
            <a:rect r="r" b="b" t="t" l="l"/>
            <a:pathLst>
              <a:path h="6180118" w="10321700">
                <a:moveTo>
                  <a:pt x="0" y="0"/>
                </a:moveTo>
                <a:lnTo>
                  <a:pt x="10321700" y="0"/>
                </a:lnTo>
                <a:lnTo>
                  <a:pt x="10321700" y="6180118"/>
                </a:lnTo>
                <a:lnTo>
                  <a:pt x="0" y="6180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2434" y="4481847"/>
            <a:ext cx="10342728" cy="6477134"/>
          </a:xfrm>
          <a:custGeom>
            <a:avLst/>
            <a:gdLst/>
            <a:ahLst/>
            <a:cxnLst/>
            <a:rect r="r" b="b" t="t" l="l"/>
            <a:pathLst>
              <a:path h="6477134" w="10342728">
                <a:moveTo>
                  <a:pt x="0" y="0"/>
                </a:moveTo>
                <a:lnTo>
                  <a:pt x="10342728" y="0"/>
                </a:lnTo>
                <a:lnTo>
                  <a:pt x="10342728" y="6477133"/>
                </a:lnTo>
                <a:lnTo>
                  <a:pt x="0" y="6477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70545" y="3474946"/>
            <a:ext cx="5818909" cy="639125"/>
            <a:chOff x="0" y="0"/>
            <a:chExt cx="3260348" cy="358103"/>
          </a:xfrm>
        </p:grpSpPr>
        <p:sp>
          <p:nvSpPr>
            <p:cNvPr name="Freeform 6" id="6"/>
            <p:cNvSpPr/>
            <p:nvPr/>
          </p:nvSpPr>
          <p:spPr>
            <a:xfrm flipH="false" flipV="false" rot="0">
              <a:off x="0" y="0"/>
              <a:ext cx="3260348" cy="358103"/>
            </a:xfrm>
            <a:custGeom>
              <a:avLst/>
              <a:gdLst/>
              <a:ahLst/>
              <a:cxnLst/>
              <a:rect r="r" b="b" t="t" l="l"/>
              <a:pathLst>
                <a:path h="358103" w="3260348">
                  <a:moveTo>
                    <a:pt x="3057148" y="0"/>
                  </a:moveTo>
                  <a:cubicBezTo>
                    <a:pt x="3169372" y="0"/>
                    <a:pt x="3260348" y="80164"/>
                    <a:pt x="3260348" y="179052"/>
                  </a:cubicBezTo>
                  <a:cubicBezTo>
                    <a:pt x="3260348" y="277939"/>
                    <a:pt x="3169372" y="358103"/>
                    <a:pt x="3057148" y="358103"/>
                  </a:cubicBezTo>
                  <a:lnTo>
                    <a:pt x="203200" y="358103"/>
                  </a:lnTo>
                  <a:cubicBezTo>
                    <a:pt x="90976" y="358103"/>
                    <a:pt x="0" y="277939"/>
                    <a:pt x="0" y="179052"/>
                  </a:cubicBezTo>
                  <a:cubicBezTo>
                    <a:pt x="0" y="80164"/>
                    <a:pt x="90976" y="0"/>
                    <a:pt x="203200" y="0"/>
                  </a:cubicBezTo>
                  <a:close/>
                </a:path>
              </a:pathLst>
            </a:custGeom>
            <a:solidFill>
              <a:srgbClr val="000000">
                <a:alpha val="0"/>
              </a:srgbClr>
            </a:solidFill>
            <a:ln w="38100" cap="sq">
              <a:solidFill>
                <a:srgbClr val="626923"/>
              </a:solidFill>
              <a:prstDash val="solid"/>
              <a:miter/>
            </a:ln>
          </p:spPr>
        </p:sp>
        <p:sp>
          <p:nvSpPr>
            <p:cNvPr name="TextBox 7" id="7"/>
            <p:cNvSpPr txBox="true"/>
            <p:nvPr/>
          </p:nvSpPr>
          <p:spPr>
            <a:xfrm>
              <a:off x="0" y="-19050"/>
              <a:ext cx="3260348" cy="377153"/>
            </a:xfrm>
            <a:prstGeom prst="rect">
              <a:avLst/>
            </a:prstGeom>
          </p:spPr>
          <p:txBody>
            <a:bodyPr anchor="ctr" rtlCol="false" tIns="35919" lIns="35919" bIns="35919" rIns="35919"/>
            <a:lstStyle/>
            <a:p>
              <a:pPr algn="ctr">
                <a:lnSpc>
                  <a:spcPts val="1880"/>
                </a:lnSpc>
              </a:pPr>
            </a:p>
          </p:txBody>
        </p:sp>
      </p:grpSp>
      <p:sp>
        <p:nvSpPr>
          <p:cNvPr name="Freeform 8" id="8"/>
          <p:cNvSpPr/>
          <p:nvPr/>
        </p:nvSpPr>
        <p:spPr>
          <a:xfrm flipH="true" flipV="false" rot="0">
            <a:off x="2808483" y="6016785"/>
            <a:ext cx="2085110" cy="521278"/>
          </a:xfrm>
          <a:custGeom>
            <a:avLst/>
            <a:gdLst/>
            <a:ahLst/>
            <a:cxnLst/>
            <a:rect r="r" b="b" t="t" l="l"/>
            <a:pathLst>
              <a:path h="521278" w="2085110">
                <a:moveTo>
                  <a:pt x="2085110" y="0"/>
                </a:moveTo>
                <a:lnTo>
                  <a:pt x="0" y="0"/>
                </a:lnTo>
                <a:lnTo>
                  <a:pt x="0" y="521277"/>
                </a:lnTo>
                <a:lnTo>
                  <a:pt x="2085110" y="521277"/>
                </a:lnTo>
                <a:lnTo>
                  <a:pt x="208511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505661" y="959263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9"/>
            <a:stretch>
              <a:fillRect l="0" t="0" r="0" b="0"/>
            </a:stretch>
          </a:blipFill>
        </p:spPr>
      </p:sp>
      <p:sp>
        <p:nvSpPr>
          <p:cNvPr name="Freeform 10" id="10"/>
          <p:cNvSpPr/>
          <p:nvPr/>
        </p:nvSpPr>
        <p:spPr>
          <a:xfrm flipH="false" flipV="false" rot="0">
            <a:off x="1859344" y="8780322"/>
            <a:ext cx="438461" cy="438461"/>
          </a:xfrm>
          <a:custGeom>
            <a:avLst/>
            <a:gdLst/>
            <a:ahLst/>
            <a:cxnLst/>
            <a:rect r="r" b="b" t="t" l="l"/>
            <a:pathLst>
              <a:path h="438461" w="438461">
                <a:moveTo>
                  <a:pt x="0" y="0"/>
                </a:moveTo>
                <a:lnTo>
                  <a:pt x="438461" y="0"/>
                </a:lnTo>
                <a:lnTo>
                  <a:pt x="438461" y="438461"/>
                </a:lnTo>
                <a:lnTo>
                  <a:pt x="0" y="438461"/>
                </a:lnTo>
                <a:lnTo>
                  <a:pt x="0" y="0"/>
                </a:lnTo>
                <a:close/>
              </a:path>
            </a:pathLst>
          </a:custGeom>
          <a:blipFill>
            <a:blip r:embed="rId10"/>
            <a:stretch>
              <a:fillRect l="0" t="0" r="0" b="0"/>
            </a:stretch>
          </a:blipFill>
        </p:spPr>
      </p:sp>
      <p:sp>
        <p:nvSpPr>
          <p:cNvPr name="Freeform 11" id="11"/>
          <p:cNvSpPr/>
          <p:nvPr/>
        </p:nvSpPr>
        <p:spPr>
          <a:xfrm flipH="false" flipV="false" rot="0">
            <a:off x="5911820" y="6128819"/>
            <a:ext cx="297209" cy="297209"/>
          </a:xfrm>
          <a:custGeom>
            <a:avLst/>
            <a:gdLst/>
            <a:ahLst/>
            <a:cxnLst/>
            <a:rect r="r" b="b" t="t" l="l"/>
            <a:pathLst>
              <a:path h="297209" w="297209">
                <a:moveTo>
                  <a:pt x="0" y="0"/>
                </a:moveTo>
                <a:lnTo>
                  <a:pt x="297209" y="0"/>
                </a:lnTo>
                <a:lnTo>
                  <a:pt x="297209" y="297209"/>
                </a:lnTo>
                <a:lnTo>
                  <a:pt x="0" y="297209"/>
                </a:lnTo>
                <a:lnTo>
                  <a:pt x="0" y="0"/>
                </a:lnTo>
                <a:close/>
              </a:path>
            </a:pathLst>
          </a:custGeom>
          <a:blipFill>
            <a:blip r:embed="rId11"/>
            <a:stretch>
              <a:fillRect l="0" t="0" r="0" b="0"/>
            </a:stretch>
          </a:blipFill>
        </p:spPr>
      </p:sp>
      <p:sp>
        <p:nvSpPr>
          <p:cNvPr name="TextBox 12" id="12"/>
          <p:cNvSpPr txBox="true"/>
          <p:nvPr/>
        </p:nvSpPr>
        <p:spPr>
          <a:xfrm rot="0">
            <a:off x="541065" y="1457599"/>
            <a:ext cx="6477870" cy="2086655"/>
          </a:xfrm>
          <a:prstGeom prst="rect">
            <a:avLst/>
          </a:prstGeom>
        </p:spPr>
        <p:txBody>
          <a:bodyPr anchor="t" rtlCol="false" tIns="0" lIns="0" bIns="0" rIns="0">
            <a:spAutoFit/>
          </a:bodyPr>
          <a:lstStyle/>
          <a:p>
            <a:pPr algn="ctr" marL="0" indent="0" lvl="0">
              <a:lnSpc>
                <a:spcPts val="17116"/>
              </a:lnSpc>
              <a:spcBef>
                <a:spcPct val="0"/>
              </a:spcBef>
            </a:pPr>
            <a:r>
              <a:rPr lang="en-US" sz="12226">
                <a:solidFill>
                  <a:srgbClr val="626923"/>
                </a:solidFill>
                <a:latin typeface="Anton"/>
                <a:ea typeface="Anton"/>
                <a:cs typeface="Anton"/>
                <a:sym typeface="Anton"/>
              </a:rPr>
              <a:t>[PLATS]</a:t>
            </a:r>
          </a:p>
        </p:txBody>
      </p:sp>
      <p:sp>
        <p:nvSpPr>
          <p:cNvPr name="TextBox 13" id="13"/>
          <p:cNvSpPr txBox="true"/>
          <p:nvPr/>
        </p:nvSpPr>
        <p:spPr>
          <a:xfrm rot="0">
            <a:off x="1350971" y="1262780"/>
            <a:ext cx="4858059" cy="522684"/>
          </a:xfrm>
          <a:prstGeom prst="rect">
            <a:avLst/>
          </a:prstGeom>
        </p:spPr>
        <p:txBody>
          <a:bodyPr anchor="t" rtlCol="false" tIns="0" lIns="0" bIns="0" rIns="0">
            <a:spAutoFit/>
          </a:bodyPr>
          <a:lstStyle/>
          <a:p>
            <a:pPr algn="ctr" marL="0" indent="0" lvl="0">
              <a:lnSpc>
                <a:spcPts val="3959"/>
              </a:lnSpc>
            </a:pPr>
            <a:r>
              <a:rPr lang="en-US" b="true" sz="3535" spc="530">
                <a:solidFill>
                  <a:srgbClr val="626923"/>
                </a:solidFill>
                <a:latin typeface="Helios Bold"/>
                <a:ea typeface="Helios Bold"/>
                <a:cs typeface="Helios Bold"/>
                <a:sym typeface="Helios Bold"/>
              </a:rPr>
              <a:t>UTFORSKA THE</a:t>
            </a:r>
          </a:p>
        </p:txBody>
      </p:sp>
      <p:sp>
        <p:nvSpPr>
          <p:cNvPr name="TextBox 14" id="14"/>
          <p:cNvSpPr txBox="true"/>
          <p:nvPr/>
        </p:nvSpPr>
        <p:spPr>
          <a:xfrm rot="0">
            <a:off x="870545" y="4266471"/>
            <a:ext cx="5812715" cy="999407"/>
          </a:xfrm>
          <a:prstGeom prst="rect">
            <a:avLst/>
          </a:prstGeom>
        </p:spPr>
        <p:txBody>
          <a:bodyPr anchor="t" rtlCol="false" tIns="0" lIns="0" bIns="0" rIns="0">
            <a:spAutoFit/>
          </a:bodyPr>
          <a:lstStyle/>
          <a:p>
            <a:pPr algn="ctr" marL="0" indent="0" lvl="0">
              <a:lnSpc>
                <a:spcPts val="2630"/>
              </a:lnSpc>
            </a:pPr>
            <a:r>
              <a:rPr lang="en-US" b="true" sz="2191" spc="109">
                <a:solidFill>
                  <a:srgbClr val="0E0F0E"/>
                </a:solidFill>
                <a:latin typeface="Helios Bold"/>
                <a:ea typeface="Helios Bold"/>
                <a:cs typeface="Helios Bold"/>
                <a:sym typeface="Helios Bold"/>
              </a:rPr>
              <a:t>FÖLJ MED OSS ​​PÅ [INFOGA MÖTESPLATS] NÄR VI UTFORSKAR NATURENS SKÖNHET</a:t>
            </a:r>
          </a:p>
        </p:txBody>
      </p:sp>
      <p:sp>
        <p:nvSpPr>
          <p:cNvPr name="TextBox 15" id="15"/>
          <p:cNvSpPr txBox="true"/>
          <p:nvPr/>
        </p:nvSpPr>
        <p:spPr>
          <a:xfrm rot="0">
            <a:off x="870545" y="3524088"/>
            <a:ext cx="5818909" cy="483644"/>
          </a:xfrm>
          <a:prstGeom prst="rect">
            <a:avLst/>
          </a:prstGeom>
        </p:spPr>
        <p:txBody>
          <a:bodyPr anchor="t" rtlCol="false" tIns="0" lIns="0" bIns="0" rIns="0">
            <a:spAutoFit/>
          </a:bodyPr>
          <a:lstStyle/>
          <a:p>
            <a:pPr algn="ctr" marL="0" indent="0" lvl="0">
              <a:lnSpc>
                <a:spcPts val="3959"/>
              </a:lnSpc>
            </a:pPr>
            <a:r>
              <a:rPr lang="en-US" b="true" sz="2828">
                <a:solidFill>
                  <a:srgbClr val="626923"/>
                </a:solidFill>
                <a:latin typeface="Helios Bold"/>
                <a:ea typeface="Helios Bold"/>
                <a:cs typeface="Helios Bold"/>
                <a:sym typeface="Helios Bold"/>
              </a:rPr>
              <a:t>[INFOGA DATUM OCH TID]</a:t>
            </a:r>
          </a:p>
        </p:txBody>
      </p:sp>
      <p:sp>
        <p:nvSpPr>
          <p:cNvPr name="TextBox 16" id="16"/>
          <p:cNvSpPr txBox="true"/>
          <p:nvPr/>
        </p:nvSpPr>
        <p:spPr>
          <a:xfrm rot="0">
            <a:off x="870545" y="869816"/>
            <a:ext cx="5812715" cy="342900"/>
          </a:xfrm>
          <a:prstGeom prst="rect">
            <a:avLst/>
          </a:prstGeom>
        </p:spPr>
        <p:txBody>
          <a:bodyPr anchor="t" rtlCol="false" tIns="0" lIns="0" bIns="0" rIns="0">
            <a:spAutoFit/>
          </a:bodyPr>
          <a:lstStyle/>
          <a:p>
            <a:pPr algn="ctr" marL="0" indent="0" lvl="0">
              <a:lnSpc>
                <a:spcPts val="2630"/>
              </a:lnSpc>
            </a:pPr>
            <a:r>
              <a:rPr lang="en-US" b="true" sz="2191" spc="109">
                <a:solidFill>
                  <a:srgbClr val="4E7F1C"/>
                </a:solidFill>
                <a:latin typeface="Helios Bold"/>
                <a:ea typeface="Helios Bold"/>
                <a:cs typeface="Helios Bold"/>
                <a:sym typeface="Helios Bold"/>
              </a:rPr>
              <a:t>[INFOGA GRUPPNAMN]</a:t>
            </a:r>
          </a:p>
        </p:txBody>
      </p:sp>
      <p:sp>
        <p:nvSpPr>
          <p:cNvPr name="Freeform 17" id="1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2"/>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1411" y="7599596"/>
            <a:ext cx="4217178" cy="1987345"/>
          </a:xfrm>
          <a:custGeom>
            <a:avLst/>
            <a:gdLst/>
            <a:ahLst/>
            <a:cxnLst/>
            <a:rect r="r" b="b" t="t" l="l"/>
            <a:pathLst>
              <a:path h="1987345" w="4217178">
                <a:moveTo>
                  <a:pt x="0" y="0"/>
                </a:moveTo>
                <a:lnTo>
                  <a:pt x="4217178" y="0"/>
                </a:lnTo>
                <a:lnTo>
                  <a:pt x="4217178" y="1987345"/>
                </a:lnTo>
                <a:lnTo>
                  <a:pt x="0" y="1987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001201"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8"/>
            <a:stretch>
              <a:fillRect l="0" t="0" r="0" b="0"/>
            </a:stretch>
          </a:blipFill>
        </p:spPr>
      </p:sp>
      <p:sp>
        <p:nvSpPr>
          <p:cNvPr name="Freeform 7" id="7"/>
          <p:cNvSpPr/>
          <p:nvPr/>
        </p:nvSpPr>
        <p:spPr>
          <a:xfrm flipH="false" flipV="false" rot="0">
            <a:off x="3474268"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9"/>
            <a:stretch>
              <a:fillRect l="0" t="0" r="0" b="0"/>
            </a:stretch>
          </a:blipFill>
        </p:spPr>
      </p:sp>
      <p:sp>
        <p:nvSpPr>
          <p:cNvPr name="Freeform 8" id="8"/>
          <p:cNvSpPr/>
          <p:nvPr/>
        </p:nvSpPr>
        <p:spPr>
          <a:xfrm flipH="false" flipV="false" rot="0">
            <a:off x="4923516" y="7142048"/>
            <a:ext cx="611464" cy="611464"/>
          </a:xfrm>
          <a:custGeom>
            <a:avLst/>
            <a:gdLst/>
            <a:ahLst/>
            <a:cxnLst/>
            <a:rect r="r" b="b" t="t" l="l"/>
            <a:pathLst>
              <a:path h="611464" w="611464">
                <a:moveTo>
                  <a:pt x="0" y="0"/>
                </a:moveTo>
                <a:lnTo>
                  <a:pt x="611463" y="0"/>
                </a:lnTo>
                <a:lnTo>
                  <a:pt x="611463" y="611464"/>
                </a:lnTo>
                <a:lnTo>
                  <a:pt x="0" y="611464"/>
                </a:lnTo>
                <a:lnTo>
                  <a:pt x="0" y="0"/>
                </a:lnTo>
                <a:close/>
              </a:path>
            </a:pathLst>
          </a:custGeom>
          <a:blipFill>
            <a:blip r:embed="rId10"/>
            <a:stretch>
              <a:fillRect l="0" t="0" r="0" b="0"/>
            </a:stretch>
          </a:blipFill>
        </p:spPr>
      </p:sp>
      <p:sp>
        <p:nvSpPr>
          <p:cNvPr name="TextBox 9" id="9"/>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0" id="10"/>
          <p:cNvSpPr txBox="true"/>
          <p:nvPr/>
        </p:nvSpPr>
        <p:spPr>
          <a:xfrm rot="0">
            <a:off x="930816" y="5255844"/>
            <a:ext cx="5698367"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Återvinningsmaraton</a:t>
            </a:r>
          </a:p>
          <a:p>
            <a:pPr algn="ctr">
              <a:lnSpc>
                <a:spcPts val="5105"/>
              </a:lnSpc>
            </a:pPr>
            <a:r>
              <a:rPr lang="en-US" sz="3403" spc="3">
                <a:solidFill>
                  <a:srgbClr val="12C91A"/>
                </a:solidFill>
                <a:latin typeface="Lazydog"/>
                <a:ea typeface="Lazydog"/>
                <a:cs typeface="Lazydog"/>
                <a:sym typeface="Lazydog"/>
              </a:rPr>
              <a:t>Resurs-kit</a:t>
            </a:r>
          </a:p>
          <a:p>
            <a:pPr algn="ctr">
              <a:lnSpc>
                <a:spcPts val="5105"/>
              </a:lnSpc>
            </a:pPr>
          </a:p>
        </p:txBody>
      </p:sp>
      <p:sp>
        <p:nvSpPr>
          <p:cNvPr name="TextBox 11" id="11"/>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908548"/>
        </p:xfrm>
        <a:graphic>
          <a:graphicData uri="http://schemas.openxmlformats.org/drawingml/2006/table">
            <a:tbl>
              <a:tblPr/>
              <a:tblGrid>
                <a:gridCol w="2749282"/>
                <a:gridCol w="1770962"/>
                <a:gridCol w="1380416"/>
                <a:gridCol w="863230"/>
              </a:tblGrid>
              <a:tr h="610315">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KOSTA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3">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7">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Sophämtningspåsar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0">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Säkerhetsutrustning - Handskar, Hi Vis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9">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03771" y="421547"/>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1" id="21"/>
          <p:cNvSpPr/>
          <p:nvPr/>
        </p:nvSpPr>
        <p:spPr>
          <a:xfrm flipH="false" flipV="false" rot="0">
            <a:off x="6057283" y="159686"/>
            <a:ext cx="1192628" cy="1192628"/>
          </a:xfrm>
          <a:custGeom>
            <a:avLst/>
            <a:gdLst/>
            <a:ahLst/>
            <a:cxnLst/>
            <a:rect r="r" b="b" t="t" l="l"/>
            <a:pathLst>
              <a:path h="1192628" w="1192628">
                <a:moveTo>
                  <a:pt x="0" y="0"/>
                </a:moveTo>
                <a:lnTo>
                  <a:pt x="1192628" y="0"/>
                </a:lnTo>
                <a:lnTo>
                  <a:pt x="1192628" y="1192628"/>
                </a:lnTo>
                <a:lnTo>
                  <a:pt x="0" y="1192628"/>
                </a:lnTo>
                <a:lnTo>
                  <a:pt x="0" y="0"/>
                </a:lnTo>
                <a:close/>
              </a:path>
            </a:pathLst>
          </a:custGeom>
          <a:blipFill>
            <a:blip r:embed="rId9"/>
            <a:stretch>
              <a:fillRect l="0" t="0" r="0" b="0"/>
            </a:stretch>
          </a:blipFill>
        </p:spPr>
      </p:sp>
      <p:sp>
        <p:nvSpPr>
          <p:cNvPr name="TextBox 22" id="22"/>
          <p:cNvSpPr txBox="true"/>
          <p:nvPr/>
        </p:nvSpPr>
        <p:spPr>
          <a:xfrm rot="0">
            <a:off x="1502717" y="298800"/>
            <a:ext cx="4554565" cy="436688"/>
          </a:xfrm>
          <a:prstGeom prst="rect">
            <a:avLst/>
          </a:prstGeom>
        </p:spPr>
        <p:txBody>
          <a:bodyPr anchor="t" rtlCol="false" tIns="0" lIns="0" bIns="0" rIns="0">
            <a:spAutoFit/>
          </a:bodyPr>
          <a:lstStyle/>
          <a:p>
            <a:pPr algn="ctr" marL="0" indent="0" lvl="0">
              <a:lnSpc>
                <a:spcPts val="3176"/>
              </a:lnSpc>
            </a:pPr>
            <a:r>
              <a:rPr lang="en-US" b="true" sz="2887" spc="43">
                <a:solidFill>
                  <a:srgbClr val="12C91A"/>
                </a:solidFill>
                <a:latin typeface="Hatton Semi-Bold"/>
                <a:ea typeface="Hatton Semi-Bold"/>
                <a:cs typeface="Hatton Semi-Bold"/>
                <a:sym typeface="Hatton Semi-Bold"/>
              </a:rPr>
              <a:t>Återvinning Marathon</a:t>
            </a:r>
          </a:p>
        </p:txBody>
      </p:sp>
      <p:sp>
        <p:nvSpPr>
          <p:cNvPr name="TextBox 23" id="23"/>
          <p:cNvSpPr txBox="true"/>
          <p:nvPr/>
        </p:nvSpPr>
        <p:spPr>
          <a:xfrm rot="0">
            <a:off x="2843398" y="698850"/>
            <a:ext cx="1873204" cy="444365"/>
          </a:xfrm>
          <a:prstGeom prst="rect">
            <a:avLst/>
          </a:prstGeom>
        </p:spPr>
        <p:txBody>
          <a:bodyPr anchor="t" rtlCol="false" tIns="0" lIns="0" bIns="0" rIns="0">
            <a:spAutoFit/>
          </a:bodyPr>
          <a:lstStyle/>
          <a:p>
            <a:pPr algn="ctr" marL="0" indent="0" lvl="0">
              <a:lnSpc>
                <a:spcPts val="3628"/>
              </a:lnSpc>
            </a:pPr>
            <a:r>
              <a:rPr lang="en-US" sz="2591" spc="51">
                <a:solidFill>
                  <a:srgbClr val="12C91A"/>
                </a:solidFill>
                <a:latin typeface="Quicksand"/>
                <a:ea typeface="Quicksand"/>
                <a:cs typeface="Quicksand"/>
                <a:sym typeface="Quicksand"/>
              </a:rPr>
              <a:t>Måste ha</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TIDSFRIST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strike="noStrike" u="none">
                          <a:solidFill>
                            <a:srgbClr val="000000"/>
                          </a:solidFill>
                          <a:latin typeface="Hatton Bold"/>
                          <a:ea typeface="Hatton Bold"/>
                          <a:cs typeface="Hatton Bold"/>
                          <a:sym typeface="Hatton Bold"/>
                        </a:rPr>
                        <a:t>GJORT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Ställ in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Identifiera plats</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Kontakta kommun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Skapa och dela affisch</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000000"/>
                          </a:solidFill>
                          <a:latin typeface="Sigher"/>
                          <a:ea typeface="Sigher"/>
                          <a:cs typeface="Sigher"/>
                          <a:sym typeface="Sigher"/>
                        </a:rPr>
                        <a:t>Registrera volontärer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strike="noStrike" u="none">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98800"/>
            <a:ext cx="4554565" cy="436688"/>
          </a:xfrm>
          <a:prstGeom prst="rect">
            <a:avLst/>
          </a:prstGeom>
        </p:spPr>
        <p:txBody>
          <a:bodyPr anchor="t" rtlCol="false" tIns="0" lIns="0" bIns="0" rIns="0">
            <a:spAutoFit/>
          </a:bodyPr>
          <a:lstStyle/>
          <a:p>
            <a:pPr algn="ctr" marL="0" indent="0" lvl="0">
              <a:lnSpc>
                <a:spcPts val="3176"/>
              </a:lnSpc>
            </a:pPr>
            <a:r>
              <a:rPr lang="en-US" b="true" sz="2887" spc="43">
                <a:solidFill>
                  <a:srgbClr val="12C91A"/>
                </a:solidFill>
                <a:latin typeface="Hatton Semi-Bold"/>
                <a:ea typeface="Hatton Semi-Bold"/>
                <a:cs typeface="Hatton Semi-Bold"/>
                <a:sym typeface="Hatton Semi-Bold"/>
              </a:rPr>
              <a:t>Återvinning Marathon</a:t>
            </a:r>
          </a:p>
        </p:txBody>
      </p:sp>
      <p:sp>
        <p:nvSpPr>
          <p:cNvPr name="Freeform 21" id="21"/>
          <p:cNvSpPr/>
          <p:nvPr/>
        </p:nvSpPr>
        <p:spPr>
          <a:xfrm flipH="false" flipV="false" rot="0">
            <a:off x="503771" y="335366"/>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2" id="22"/>
          <p:cNvSpPr/>
          <p:nvPr/>
        </p:nvSpPr>
        <p:spPr>
          <a:xfrm flipH="false" flipV="false" rot="0">
            <a:off x="6241139" y="298721"/>
            <a:ext cx="1026522" cy="1026522"/>
          </a:xfrm>
          <a:custGeom>
            <a:avLst/>
            <a:gdLst/>
            <a:ahLst/>
            <a:cxnLst/>
            <a:rect r="r" b="b" t="t" l="l"/>
            <a:pathLst>
              <a:path h="1026522" w="1026522">
                <a:moveTo>
                  <a:pt x="0" y="0"/>
                </a:moveTo>
                <a:lnTo>
                  <a:pt x="1026522" y="0"/>
                </a:lnTo>
                <a:lnTo>
                  <a:pt x="1026522" y="1026522"/>
                </a:lnTo>
                <a:lnTo>
                  <a:pt x="0" y="1026522"/>
                </a:lnTo>
                <a:lnTo>
                  <a:pt x="0" y="0"/>
                </a:lnTo>
                <a:close/>
              </a:path>
            </a:pathLst>
          </a:custGeom>
          <a:blipFill>
            <a:blip r:embed="rId9"/>
            <a:stretch>
              <a:fillRect l="0" t="0" r="0" b="0"/>
            </a:stretch>
          </a:blipFill>
        </p:spPr>
      </p:sp>
      <p:sp>
        <p:nvSpPr>
          <p:cNvPr name="TextBox 23" id="23"/>
          <p:cNvSpPr txBox="true"/>
          <p:nvPr/>
        </p:nvSpPr>
        <p:spPr>
          <a:xfrm rot="0">
            <a:off x="2843398" y="708375"/>
            <a:ext cx="1873204" cy="385822"/>
          </a:xfrm>
          <a:prstGeom prst="rect">
            <a:avLst/>
          </a:prstGeom>
        </p:spPr>
        <p:txBody>
          <a:bodyPr anchor="t" rtlCol="false" tIns="0" lIns="0" bIns="0" rIns="0">
            <a:spAutoFit/>
          </a:bodyPr>
          <a:lstStyle/>
          <a:p>
            <a:pPr algn="ctr" marL="0" indent="0" lvl="0">
              <a:lnSpc>
                <a:spcPts val="3153"/>
              </a:lnSpc>
            </a:pPr>
            <a:r>
              <a:rPr lang="en-US" sz="2252" spc="45">
                <a:solidFill>
                  <a:srgbClr val="12C91A"/>
                </a:solidFill>
                <a:latin typeface="Quicksand"/>
                <a:ea typeface="Quicksand"/>
                <a:cs typeface="Quicksand"/>
                <a:sym typeface="Quicksand"/>
              </a:rPr>
              <a:t>Att göra Lista</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1978926">
            <a:off x="-78468" y="-4008216"/>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57251">
            <a:off x="-3865224" y="5818398"/>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2134420" y="5663880"/>
            <a:ext cx="3291160" cy="1515907"/>
          </a:xfrm>
          <a:custGeom>
            <a:avLst/>
            <a:gdLst/>
            <a:ahLst/>
            <a:cxnLst/>
            <a:rect r="r" b="b" t="t" l="l"/>
            <a:pathLst>
              <a:path h="1515907" w="3291160">
                <a:moveTo>
                  <a:pt x="0" y="0"/>
                </a:moveTo>
                <a:lnTo>
                  <a:pt x="3291160" y="0"/>
                </a:lnTo>
                <a:lnTo>
                  <a:pt x="3291160" y="1515908"/>
                </a:lnTo>
                <a:lnTo>
                  <a:pt x="0" y="1515908"/>
                </a:lnTo>
                <a:lnTo>
                  <a:pt x="0" y="0"/>
                </a:lnTo>
                <a:close/>
              </a:path>
            </a:pathLst>
          </a:custGeom>
          <a:blipFill>
            <a:blip r:embed="rId4">
              <a:extLst>
                <a:ext uri="{96DAC541-7B7A-43D3-8B79-37D633B846F1}">
                  <asvg:svgBlip xmlns:asvg="http://schemas.microsoft.com/office/drawing/2016/SVG/main" r:embed="rId5"/>
                </a:ext>
              </a:extLst>
            </a:blip>
            <a:stretch>
              <a:fillRect l="0" t="0" r="0" b="-227149"/>
            </a:stretch>
          </a:blipFill>
        </p:spPr>
      </p:sp>
      <p:sp>
        <p:nvSpPr>
          <p:cNvPr name="Freeform 5" id="5"/>
          <p:cNvSpPr/>
          <p:nvPr/>
        </p:nvSpPr>
        <p:spPr>
          <a:xfrm flipH="false" flipV="false" rot="0">
            <a:off x="1916630" y="3118430"/>
            <a:ext cx="3726741" cy="2846298"/>
          </a:xfrm>
          <a:custGeom>
            <a:avLst/>
            <a:gdLst/>
            <a:ahLst/>
            <a:cxnLst/>
            <a:rect r="r" b="b" t="t" l="l"/>
            <a:pathLst>
              <a:path h="2846298" w="3726741">
                <a:moveTo>
                  <a:pt x="0" y="0"/>
                </a:moveTo>
                <a:lnTo>
                  <a:pt x="3726740" y="0"/>
                </a:lnTo>
                <a:lnTo>
                  <a:pt x="3726740" y="2846299"/>
                </a:lnTo>
                <a:lnTo>
                  <a:pt x="0" y="2846299"/>
                </a:lnTo>
                <a:lnTo>
                  <a:pt x="0" y="0"/>
                </a:lnTo>
                <a:close/>
              </a:path>
            </a:pathLst>
          </a:custGeom>
          <a:blipFill>
            <a:blip r:embed="rId6"/>
            <a:stretch>
              <a:fillRect l="0" t="0" r="0" b="0"/>
            </a:stretch>
          </a:blipFill>
        </p:spPr>
      </p:sp>
      <p:grpSp>
        <p:nvGrpSpPr>
          <p:cNvPr name="Group 6" id="6"/>
          <p:cNvGrpSpPr/>
          <p:nvPr/>
        </p:nvGrpSpPr>
        <p:grpSpPr>
          <a:xfrm rot="0">
            <a:off x="2389562" y="9556227"/>
            <a:ext cx="2780875" cy="759546"/>
            <a:chOff x="0" y="0"/>
            <a:chExt cx="1252744" cy="342164"/>
          </a:xfrm>
        </p:grpSpPr>
        <p:sp>
          <p:nvSpPr>
            <p:cNvPr name="Freeform 7" id="7"/>
            <p:cNvSpPr/>
            <p:nvPr/>
          </p:nvSpPr>
          <p:spPr>
            <a:xfrm flipH="false" flipV="false" rot="0">
              <a:off x="0" y="0"/>
              <a:ext cx="1252744" cy="342164"/>
            </a:xfrm>
            <a:custGeom>
              <a:avLst/>
              <a:gdLst/>
              <a:ahLst/>
              <a:cxnLst/>
              <a:rect r="r" b="b" t="t" l="l"/>
              <a:pathLst>
                <a:path h="342164" w="1252744">
                  <a:moveTo>
                    <a:pt x="161471" y="0"/>
                  </a:moveTo>
                  <a:lnTo>
                    <a:pt x="1091273" y="0"/>
                  </a:lnTo>
                  <a:cubicBezTo>
                    <a:pt x="1134098" y="0"/>
                    <a:pt x="1175169" y="17012"/>
                    <a:pt x="1205451" y="47294"/>
                  </a:cubicBezTo>
                  <a:cubicBezTo>
                    <a:pt x="1235732" y="77576"/>
                    <a:pt x="1252744" y="118646"/>
                    <a:pt x="1252744" y="161471"/>
                  </a:cubicBezTo>
                  <a:lnTo>
                    <a:pt x="1252744" y="180693"/>
                  </a:lnTo>
                  <a:cubicBezTo>
                    <a:pt x="1252744" y="269871"/>
                    <a:pt x="1180451" y="342164"/>
                    <a:pt x="1091273" y="342164"/>
                  </a:cubicBezTo>
                  <a:lnTo>
                    <a:pt x="161471" y="342164"/>
                  </a:lnTo>
                  <a:cubicBezTo>
                    <a:pt x="72293" y="342164"/>
                    <a:pt x="0" y="269871"/>
                    <a:pt x="0" y="180693"/>
                  </a:cubicBezTo>
                  <a:lnTo>
                    <a:pt x="0" y="161471"/>
                  </a:lnTo>
                  <a:cubicBezTo>
                    <a:pt x="0" y="72293"/>
                    <a:pt x="72293" y="0"/>
                    <a:pt x="161471" y="0"/>
                  </a:cubicBezTo>
                  <a:close/>
                </a:path>
              </a:pathLst>
            </a:custGeom>
            <a:solidFill>
              <a:srgbClr val="12C91A"/>
            </a:solidFill>
          </p:spPr>
        </p:sp>
        <p:sp>
          <p:nvSpPr>
            <p:cNvPr name="TextBox 8" id="8"/>
            <p:cNvSpPr txBox="true"/>
            <p:nvPr/>
          </p:nvSpPr>
          <p:spPr>
            <a:xfrm>
              <a:off x="0" y="-38100"/>
              <a:ext cx="1252744" cy="380264"/>
            </a:xfrm>
            <a:prstGeom prst="rect">
              <a:avLst/>
            </a:prstGeom>
          </p:spPr>
          <p:txBody>
            <a:bodyPr anchor="ctr" rtlCol="false" tIns="29700" lIns="29700" bIns="29700" rIns="29700"/>
            <a:lstStyle/>
            <a:p>
              <a:pPr algn="ctr">
                <a:lnSpc>
                  <a:spcPts val="1797"/>
                </a:lnSpc>
              </a:pPr>
            </a:p>
          </p:txBody>
        </p:sp>
      </p:grpSp>
      <p:sp>
        <p:nvSpPr>
          <p:cNvPr name="TextBox 9" id="9"/>
          <p:cNvSpPr txBox="true"/>
          <p:nvPr/>
        </p:nvSpPr>
        <p:spPr>
          <a:xfrm rot="0">
            <a:off x="1374300" y="525511"/>
            <a:ext cx="4811400" cy="616425"/>
          </a:xfrm>
          <a:prstGeom prst="rect">
            <a:avLst/>
          </a:prstGeom>
        </p:spPr>
        <p:txBody>
          <a:bodyPr anchor="t" rtlCol="false" tIns="0" lIns="0" bIns="0" rIns="0">
            <a:spAutoFit/>
          </a:bodyPr>
          <a:lstStyle/>
          <a:p>
            <a:pPr algn="ctr" marL="0" indent="0" lvl="0">
              <a:lnSpc>
                <a:spcPts val="4527"/>
              </a:lnSpc>
            </a:pPr>
            <a:r>
              <a:rPr lang="en-US" sz="4816">
                <a:solidFill>
                  <a:srgbClr val="12C91A"/>
                </a:solidFill>
                <a:latin typeface="Bobby Jones Soft"/>
                <a:ea typeface="Bobby Jones Soft"/>
                <a:cs typeface="Bobby Jones Soft"/>
                <a:sym typeface="Bobby Jones Soft"/>
              </a:rPr>
              <a:t>Avfallshantering </a:t>
            </a:r>
          </a:p>
        </p:txBody>
      </p:sp>
      <p:sp>
        <p:nvSpPr>
          <p:cNvPr name="TextBox 10" id="10"/>
          <p:cNvSpPr txBox="true"/>
          <p:nvPr/>
        </p:nvSpPr>
        <p:spPr>
          <a:xfrm rot="0">
            <a:off x="1374300" y="2120940"/>
            <a:ext cx="4811400" cy="833142"/>
          </a:xfrm>
          <a:prstGeom prst="rect">
            <a:avLst/>
          </a:prstGeom>
        </p:spPr>
        <p:txBody>
          <a:bodyPr anchor="t" rtlCol="false" tIns="0" lIns="0" bIns="0" rIns="0">
            <a:spAutoFit/>
          </a:bodyPr>
          <a:lstStyle/>
          <a:p>
            <a:pPr algn="ctr" marL="0" indent="0" lvl="0">
              <a:lnSpc>
                <a:spcPts val="6085"/>
              </a:lnSpc>
            </a:pPr>
            <a:r>
              <a:rPr lang="en-US" sz="6473">
                <a:solidFill>
                  <a:srgbClr val="FFD400"/>
                </a:solidFill>
                <a:latin typeface="Bobby Jones Soft"/>
                <a:ea typeface="Bobby Jones Soft"/>
                <a:cs typeface="Bobby Jones Soft"/>
                <a:sym typeface="Bobby Jones Soft"/>
              </a:rPr>
              <a:t>Maraton</a:t>
            </a:r>
          </a:p>
        </p:txBody>
      </p:sp>
      <p:sp>
        <p:nvSpPr>
          <p:cNvPr name="TextBox 11" id="11"/>
          <p:cNvSpPr txBox="true"/>
          <p:nvPr/>
        </p:nvSpPr>
        <p:spPr>
          <a:xfrm rot="0">
            <a:off x="1916630" y="6034929"/>
            <a:ext cx="3726741" cy="688150"/>
          </a:xfrm>
          <a:prstGeom prst="rect">
            <a:avLst/>
          </a:prstGeom>
        </p:spPr>
        <p:txBody>
          <a:bodyPr anchor="t" rtlCol="false" tIns="0" lIns="0" bIns="0" rIns="0">
            <a:spAutoFit/>
          </a:bodyPr>
          <a:lstStyle/>
          <a:p>
            <a:pPr algn="ctr" marL="0" indent="0" lvl="0">
              <a:lnSpc>
                <a:spcPts val="5594"/>
              </a:lnSpc>
              <a:spcBef>
                <a:spcPct val="0"/>
              </a:spcBef>
            </a:pPr>
            <a:r>
              <a:rPr lang="en-US" sz="3995">
                <a:solidFill>
                  <a:srgbClr val="DDD071"/>
                </a:solidFill>
                <a:latin typeface="Bobby Jones Soft"/>
                <a:ea typeface="Bobby Jones Soft"/>
                <a:cs typeface="Bobby Jones Soft"/>
                <a:sym typeface="Bobby Jones Soft"/>
              </a:rPr>
              <a:t>[ANGE DATUM]</a:t>
            </a:r>
          </a:p>
        </p:txBody>
      </p:sp>
      <p:sp>
        <p:nvSpPr>
          <p:cNvPr name="TextBox 12" id="12"/>
          <p:cNvSpPr txBox="true"/>
          <p:nvPr/>
        </p:nvSpPr>
        <p:spPr>
          <a:xfrm rot="0">
            <a:off x="2680618" y="9696253"/>
            <a:ext cx="2198765" cy="414809"/>
          </a:xfrm>
          <a:prstGeom prst="rect">
            <a:avLst/>
          </a:prstGeom>
        </p:spPr>
        <p:txBody>
          <a:bodyPr anchor="t" rtlCol="false" tIns="0" lIns="0" bIns="0" rIns="0">
            <a:spAutoFit/>
          </a:bodyPr>
          <a:lstStyle/>
          <a:p>
            <a:pPr algn="ctr" marL="0" indent="0" lvl="0">
              <a:lnSpc>
                <a:spcPts val="3394"/>
              </a:lnSpc>
              <a:spcBef>
                <a:spcPct val="0"/>
              </a:spcBef>
            </a:pPr>
            <a:r>
              <a:rPr lang="en-US" sz="2424">
                <a:solidFill>
                  <a:srgbClr val="FED11E"/>
                </a:solidFill>
                <a:latin typeface="Bobby Jones Soft"/>
                <a:ea typeface="Bobby Jones Soft"/>
                <a:cs typeface="Bobby Jones Soft"/>
                <a:sym typeface="Bobby Jones Soft"/>
              </a:rPr>
              <a:t>[ANGE TID]</a:t>
            </a:r>
          </a:p>
        </p:txBody>
      </p:sp>
      <p:sp>
        <p:nvSpPr>
          <p:cNvPr name="TextBox 13" id="13"/>
          <p:cNvSpPr txBox="true"/>
          <p:nvPr/>
        </p:nvSpPr>
        <p:spPr>
          <a:xfrm rot="0">
            <a:off x="756000" y="8408690"/>
            <a:ext cx="6048000" cy="746455"/>
          </a:xfrm>
          <a:prstGeom prst="rect">
            <a:avLst/>
          </a:prstGeom>
        </p:spPr>
        <p:txBody>
          <a:bodyPr anchor="t" rtlCol="false" tIns="0" lIns="0" bIns="0" rIns="0">
            <a:spAutoFit/>
          </a:bodyPr>
          <a:lstStyle/>
          <a:p>
            <a:pPr algn="ctr" marL="0" indent="0" lvl="0">
              <a:lnSpc>
                <a:spcPts val="1943"/>
              </a:lnSpc>
            </a:pPr>
            <a:r>
              <a:rPr lang="en-US" sz="1579">
                <a:solidFill>
                  <a:srgbClr val="58414F"/>
                </a:solidFill>
                <a:latin typeface="Jua"/>
                <a:ea typeface="Jua"/>
                <a:cs typeface="Jua"/>
                <a:sym typeface="Jua"/>
              </a:rPr>
              <a:t>Ta med ditt obestämda avfall så hjälper vi dig att identifiera hur och var det kan återvinnas. Tillsammans kan vi göra skillnad! Missa inte denna möjlighet att stärka dig själv och bidra till positiv förändring. </a:t>
            </a:r>
          </a:p>
        </p:txBody>
      </p:sp>
      <p:sp>
        <p:nvSpPr>
          <p:cNvPr name="TextBox 14" id="14"/>
          <p:cNvSpPr txBox="true"/>
          <p:nvPr/>
        </p:nvSpPr>
        <p:spPr>
          <a:xfrm rot="0">
            <a:off x="3135023" y="7297613"/>
            <a:ext cx="1289953" cy="255281"/>
          </a:xfrm>
          <a:prstGeom prst="rect">
            <a:avLst/>
          </a:prstGeom>
        </p:spPr>
        <p:txBody>
          <a:bodyPr anchor="t" rtlCol="false" tIns="0" lIns="0" bIns="0" rIns="0">
            <a:spAutoFit/>
          </a:bodyPr>
          <a:lstStyle/>
          <a:p>
            <a:pPr algn="ctr" marL="0" indent="0" lvl="0">
              <a:lnSpc>
                <a:spcPts val="1797"/>
              </a:lnSpc>
              <a:spcBef>
                <a:spcPct val="0"/>
              </a:spcBef>
            </a:pPr>
            <a:r>
              <a:rPr lang="en-US" sz="1461" strike="noStrike" u="none">
                <a:solidFill>
                  <a:srgbClr val="58414F"/>
                </a:solidFill>
                <a:latin typeface="Jua"/>
                <a:ea typeface="Jua"/>
                <a:cs typeface="Jua"/>
                <a:sym typeface="Jua"/>
              </a:rPr>
              <a:t>Värd:</a:t>
            </a:r>
          </a:p>
        </p:txBody>
      </p:sp>
      <p:sp>
        <p:nvSpPr>
          <p:cNvPr name="TextBox 15" id="15"/>
          <p:cNvSpPr txBox="true"/>
          <p:nvPr/>
        </p:nvSpPr>
        <p:spPr>
          <a:xfrm rot="0">
            <a:off x="2134420" y="7604243"/>
            <a:ext cx="3291160" cy="674939"/>
          </a:xfrm>
          <a:prstGeom prst="rect">
            <a:avLst/>
          </a:prstGeom>
        </p:spPr>
        <p:txBody>
          <a:bodyPr anchor="t" rtlCol="false" tIns="0" lIns="0" bIns="0" rIns="0">
            <a:spAutoFit/>
          </a:bodyPr>
          <a:lstStyle/>
          <a:p>
            <a:pPr algn="ctr" marL="0" indent="0" lvl="0">
              <a:lnSpc>
                <a:spcPts val="2618"/>
              </a:lnSpc>
            </a:pPr>
            <a:r>
              <a:rPr lang="en-US" sz="2424">
                <a:solidFill>
                  <a:srgbClr val="58414F"/>
                </a:solidFill>
                <a:latin typeface="Bobby Jones Soft"/>
                <a:ea typeface="Bobby Jones Soft"/>
                <a:cs typeface="Bobby Jones Soft"/>
                <a:sym typeface="Bobby Jones Soft"/>
              </a:rPr>
              <a:t>[Ange centrum och plats]</a:t>
            </a:r>
          </a:p>
        </p:txBody>
      </p:sp>
      <p:sp>
        <p:nvSpPr>
          <p:cNvPr name="Freeform 16" id="16"/>
          <p:cNvSpPr/>
          <p:nvPr/>
        </p:nvSpPr>
        <p:spPr>
          <a:xfrm flipH="false" flipV="false" rot="-6557251">
            <a:off x="5770146" y="1688030"/>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12730" y="10237465"/>
            <a:ext cx="1382425" cy="308166"/>
          </a:xfrm>
          <a:custGeom>
            <a:avLst/>
            <a:gdLst/>
            <a:ahLst/>
            <a:cxnLst/>
            <a:rect r="r" b="b" t="t" l="l"/>
            <a:pathLst>
              <a:path h="308166" w="1382425">
                <a:moveTo>
                  <a:pt x="0" y="0"/>
                </a:moveTo>
                <a:lnTo>
                  <a:pt x="1382425" y="0"/>
                </a:lnTo>
                <a:lnTo>
                  <a:pt x="1382425" y="308165"/>
                </a:lnTo>
                <a:lnTo>
                  <a:pt x="0" y="308165"/>
                </a:lnTo>
                <a:lnTo>
                  <a:pt x="0" y="0"/>
                </a:lnTo>
                <a:close/>
              </a:path>
            </a:pathLst>
          </a:custGeom>
          <a:blipFill>
            <a:blip r:embed="rId7"/>
            <a:stretch>
              <a:fillRect l="0" t="0" r="0" b="0"/>
            </a:stretch>
          </a:blipFill>
        </p:spPr>
      </p:sp>
      <p:sp>
        <p:nvSpPr>
          <p:cNvPr name="Freeform 18" id="18"/>
          <p:cNvSpPr/>
          <p:nvPr/>
        </p:nvSpPr>
        <p:spPr>
          <a:xfrm flipH="false" flipV="false" rot="0">
            <a:off x="6628703" y="103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8"/>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93997" y="8013563"/>
            <a:ext cx="977756" cy="977756"/>
          </a:xfrm>
          <a:custGeom>
            <a:avLst/>
            <a:gdLst/>
            <a:ahLst/>
            <a:cxnLst/>
            <a:rect r="r" b="b" t="t" l="l"/>
            <a:pathLst>
              <a:path h="977756" w="977756">
                <a:moveTo>
                  <a:pt x="0" y="0"/>
                </a:moveTo>
                <a:lnTo>
                  <a:pt x="977755" y="0"/>
                </a:lnTo>
                <a:lnTo>
                  <a:pt x="977755" y="977756"/>
                </a:lnTo>
                <a:lnTo>
                  <a:pt x="0" y="977756"/>
                </a:lnTo>
                <a:lnTo>
                  <a:pt x="0" y="0"/>
                </a:lnTo>
                <a:close/>
              </a:path>
            </a:pathLst>
          </a:custGeom>
          <a:blipFill>
            <a:blip r:embed="rId6"/>
            <a:stretch>
              <a:fillRect l="0" t="0" r="0" b="0"/>
            </a:stretch>
          </a:blipFill>
        </p:spPr>
      </p:sp>
      <p:sp>
        <p:nvSpPr>
          <p:cNvPr name="Freeform 6" id="6"/>
          <p:cNvSpPr/>
          <p:nvPr/>
        </p:nvSpPr>
        <p:spPr>
          <a:xfrm flipH="false" flipV="false" rot="0">
            <a:off x="2465126" y="7213868"/>
            <a:ext cx="2629749" cy="2169543"/>
          </a:xfrm>
          <a:custGeom>
            <a:avLst/>
            <a:gdLst/>
            <a:ahLst/>
            <a:cxnLst/>
            <a:rect r="r" b="b" t="t" l="l"/>
            <a:pathLst>
              <a:path h="2169543" w="2629749">
                <a:moveTo>
                  <a:pt x="0" y="0"/>
                </a:moveTo>
                <a:lnTo>
                  <a:pt x="2629748" y="0"/>
                </a:lnTo>
                <a:lnTo>
                  <a:pt x="2629748" y="2169543"/>
                </a:lnTo>
                <a:lnTo>
                  <a:pt x="0" y="21695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991869" y="8506313"/>
            <a:ext cx="970013" cy="970013"/>
          </a:xfrm>
          <a:custGeom>
            <a:avLst/>
            <a:gdLst/>
            <a:ahLst/>
            <a:cxnLst/>
            <a:rect r="r" b="b" t="t" l="l"/>
            <a:pathLst>
              <a:path h="970013" w="970013">
                <a:moveTo>
                  <a:pt x="0" y="0"/>
                </a:moveTo>
                <a:lnTo>
                  <a:pt x="970014" y="0"/>
                </a:lnTo>
                <a:lnTo>
                  <a:pt x="970014" y="970013"/>
                </a:lnTo>
                <a:lnTo>
                  <a:pt x="0" y="970013"/>
                </a:lnTo>
                <a:lnTo>
                  <a:pt x="0" y="0"/>
                </a:lnTo>
                <a:close/>
              </a:path>
            </a:pathLst>
          </a:custGeom>
          <a:blipFill>
            <a:blip r:embed="rId9"/>
            <a:stretch>
              <a:fillRect l="0" t="0" r="0" b="0"/>
            </a:stretch>
          </a:blipFill>
        </p:spPr>
      </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1168" y="5127308"/>
            <a:ext cx="5698367"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Begagnad loppismarknad</a:t>
            </a:r>
          </a:p>
          <a:p>
            <a:pPr algn="ctr">
              <a:lnSpc>
                <a:spcPts val="5105"/>
              </a:lnSpc>
            </a:pPr>
            <a:r>
              <a:rPr lang="en-US" sz="3403" spc="3">
                <a:solidFill>
                  <a:srgbClr val="12C91A"/>
                </a:solidFill>
                <a:latin typeface="Lazydog"/>
                <a:ea typeface="Lazydog"/>
                <a:cs typeface="Lazydog"/>
                <a:sym typeface="Lazydog"/>
              </a:rPr>
              <a:t>Resurs-kit</a:t>
            </a:r>
          </a:p>
          <a:p>
            <a:pPr algn="ctr">
              <a:lnSpc>
                <a:spcPts val="5105"/>
              </a:lnSpc>
            </a:pP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5" id="5"/>
          <p:cNvSpPr/>
          <p:nvPr/>
        </p:nvSpPr>
        <p:spPr>
          <a:xfrm flipH="false" flipV="false" rot="0">
            <a:off x="6255737" y="286216"/>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6"/>
            <a:stretch>
              <a:fillRect l="0" t="0" r="0" b="0"/>
            </a:stretch>
          </a:blipFill>
        </p:spPr>
      </p:sp>
      <p:sp>
        <p:nvSpPr>
          <p:cNvPr name="Freeform 6" id="6"/>
          <p:cNvSpPr/>
          <p:nvPr/>
        </p:nvSpPr>
        <p:spPr>
          <a:xfrm flipH="false" flipV="false" rot="0">
            <a:off x="503771" y="286216"/>
            <a:ext cx="1134277" cy="1134277"/>
          </a:xfrm>
          <a:custGeom>
            <a:avLst/>
            <a:gdLst/>
            <a:ahLst/>
            <a:cxnLst/>
            <a:rect r="r" b="b" t="t" l="l"/>
            <a:pathLst>
              <a:path h="1134277" w="1134277">
                <a:moveTo>
                  <a:pt x="0" y="0"/>
                </a:moveTo>
                <a:lnTo>
                  <a:pt x="1134277" y="0"/>
                </a:lnTo>
                <a:lnTo>
                  <a:pt x="1134277" y="1134277"/>
                </a:lnTo>
                <a:lnTo>
                  <a:pt x="0" y="1134277"/>
                </a:lnTo>
                <a:lnTo>
                  <a:pt x="0" y="0"/>
                </a:lnTo>
                <a:close/>
              </a:path>
            </a:pathLst>
          </a:custGeom>
          <a:blipFill>
            <a:blip r:embed="rId7"/>
            <a:stretch>
              <a:fillRect l="0" t="0" r="0" b="0"/>
            </a:stretch>
          </a:blipFill>
        </p:spPr>
      </p:sp>
      <p:sp>
        <p:nvSpPr>
          <p:cNvPr name="TextBox 7" id="7"/>
          <p:cNvSpPr txBox="true"/>
          <p:nvPr/>
        </p:nvSpPr>
        <p:spPr>
          <a:xfrm rot="0">
            <a:off x="1502717" y="289275"/>
            <a:ext cx="4554565" cy="466659"/>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Loppis</a:t>
            </a:r>
          </a:p>
        </p:txBody>
      </p:sp>
      <p:sp>
        <p:nvSpPr>
          <p:cNvPr name="TextBox 8" id="8"/>
          <p:cNvSpPr txBox="true"/>
          <p:nvPr/>
        </p:nvSpPr>
        <p:spPr>
          <a:xfrm rot="0">
            <a:off x="2843398" y="708375"/>
            <a:ext cx="1873204" cy="442301"/>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Måste ha</a:t>
            </a:r>
          </a:p>
        </p:txBody>
      </p:sp>
      <p:graphicFrame>
        <p:nvGraphicFramePr>
          <p:cNvPr name="Table 9" id="9"/>
          <p:cNvGraphicFramePr>
            <a:graphicFrameLocks noGrp="true"/>
          </p:cNvGraphicFramePr>
          <p:nvPr/>
        </p:nvGraphicFramePr>
        <p:xfrm>
          <a:off x="503771" y="1492493"/>
          <a:ext cx="6763890" cy="8003798"/>
        </p:xfrm>
        <a:graphic>
          <a:graphicData uri="http://schemas.openxmlformats.org/drawingml/2006/table">
            <a:tbl>
              <a:tblPr/>
              <a:tblGrid>
                <a:gridCol w="2749282"/>
                <a:gridCol w="1770962"/>
                <a:gridCol w="1380416"/>
                <a:gridCol w="863230"/>
              </a:tblGrid>
              <a:tr h="762883">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SOM ANSVARAR FÖR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Fika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Stånd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Säljare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Underhållning</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10" id="10"/>
          <p:cNvSpPr/>
          <p:nvPr/>
        </p:nvSpPr>
        <p:spPr>
          <a:xfrm flipH="false" flipV="false" rot="5400000">
            <a:off x="6652188" y="2343359"/>
            <a:ext cx="303625" cy="303625"/>
          </a:xfrm>
          <a:custGeom>
            <a:avLst/>
            <a:gdLst/>
            <a:ahLst/>
            <a:cxnLst/>
            <a:rect r="r" b="b" t="t" l="l"/>
            <a:pathLst>
              <a:path h="303625" w="303625">
                <a:moveTo>
                  <a:pt x="0" y="0"/>
                </a:moveTo>
                <a:lnTo>
                  <a:pt x="303624" y="0"/>
                </a:lnTo>
                <a:lnTo>
                  <a:pt x="303624"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1" id="11"/>
          <p:cNvSpPr/>
          <p:nvPr/>
        </p:nvSpPr>
        <p:spPr>
          <a:xfrm flipH="false" flipV="false" rot="5400000">
            <a:off x="6691524" y="28650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2" id="12"/>
          <p:cNvSpPr/>
          <p:nvPr/>
        </p:nvSpPr>
        <p:spPr>
          <a:xfrm flipH="false" flipV="false" rot="5400000">
            <a:off x="6691524" y="338778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3" id="13"/>
          <p:cNvSpPr/>
          <p:nvPr/>
        </p:nvSpPr>
        <p:spPr>
          <a:xfrm flipH="false" flipV="false" rot="5400000">
            <a:off x="6691524" y="387412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4" id="14"/>
          <p:cNvSpPr/>
          <p:nvPr/>
        </p:nvSpPr>
        <p:spPr>
          <a:xfrm flipH="false" flipV="false" rot="5400000">
            <a:off x="6691524" y="439682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5" id="15"/>
          <p:cNvSpPr/>
          <p:nvPr/>
        </p:nvSpPr>
        <p:spPr>
          <a:xfrm flipH="false" flipV="false" rot="5400000">
            <a:off x="6691524" y="48814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6" id="16"/>
          <p:cNvSpPr/>
          <p:nvPr/>
        </p:nvSpPr>
        <p:spPr>
          <a:xfrm flipH="false" flipV="false" rot="5400000">
            <a:off x="6691524" y="54041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7" id="17"/>
          <p:cNvSpPr/>
          <p:nvPr/>
        </p:nvSpPr>
        <p:spPr>
          <a:xfrm flipH="false" flipV="false" rot="5400000">
            <a:off x="6691524" y="59268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8" id="18"/>
          <p:cNvSpPr/>
          <p:nvPr/>
        </p:nvSpPr>
        <p:spPr>
          <a:xfrm flipH="false" flipV="false" rot="5400000">
            <a:off x="6691524" y="646064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9" id="19"/>
          <p:cNvSpPr/>
          <p:nvPr/>
        </p:nvSpPr>
        <p:spPr>
          <a:xfrm flipH="false" flipV="false" rot="5400000">
            <a:off x="6691524" y="697381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0" id="20"/>
          <p:cNvSpPr/>
          <p:nvPr/>
        </p:nvSpPr>
        <p:spPr>
          <a:xfrm flipH="false" flipV="false" rot="5400000">
            <a:off x="6691524" y="748699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1" id="21"/>
          <p:cNvSpPr/>
          <p:nvPr/>
        </p:nvSpPr>
        <p:spPr>
          <a:xfrm flipH="false" flipV="false" rot="5400000">
            <a:off x="6691524" y="801921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2" id="22"/>
          <p:cNvSpPr/>
          <p:nvPr/>
        </p:nvSpPr>
        <p:spPr>
          <a:xfrm flipH="false" flipV="false" rot="5400000">
            <a:off x="6691524" y="851551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3" id="23"/>
          <p:cNvSpPr/>
          <p:nvPr/>
        </p:nvSpPr>
        <p:spPr>
          <a:xfrm flipH="false" flipV="false" rot="5400000">
            <a:off x="6691524" y="902869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TextBox 5" id="5"/>
          <p:cNvSpPr txBox="true"/>
          <p:nvPr/>
        </p:nvSpPr>
        <p:spPr>
          <a:xfrm rot="0">
            <a:off x="1502717" y="289275"/>
            <a:ext cx="4554565" cy="466659"/>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Lopis</a:t>
            </a:r>
          </a:p>
        </p:txBody>
      </p:sp>
      <p:sp>
        <p:nvSpPr>
          <p:cNvPr name="Freeform 6" id="6"/>
          <p:cNvSpPr/>
          <p:nvPr/>
        </p:nvSpPr>
        <p:spPr>
          <a:xfrm flipH="false" flipV="false" rot="0">
            <a:off x="534205" y="166344"/>
            <a:ext cx="1254149" cy="1254149"/>
          </a:xfrm>
          <a:custGeom>
            <a:avLst/>
            <a:gdLst/>
            <a:ahLst/>
            <a:cxnLst/>
            <a:rect r="r" b="b" t="t" l="l"/>
            <a:pathLst>
              <a:path h="1254149" w="1254149">
                <a:moveTo>
                  <a:pt x="0" y="0"/>
                </a:moveTo>
                <a:lnTo>
                  <a:pt x="1254149" y="0"/>
                </a:lnTo>
                <a:lnTo>
                  <a:pt x="1254149" y="1254149"/>
                </a:lnTo>
                <a:lnTo>
                  <a:pt x="0" y="1254149"/>
                </a:lnTo>
                <a:lnTo>
                  <a:pt x="0" y="0"/>
                </a:lnTo>
                <a:close/>
              </a:path>
            </a:pathLst>
          </a:custGeom>
          <a:blipFill>
            <a:blip r:embed="rId6"/>
            <a:stretch>
              <a:fillRect l="0" t="0" r="0" b="0"/>
            </a:stretch>
          </a:blipFill>
        </p:spPr>
      </p:sp>
      <p:sp>
        <p:nvSpPr>
          <p:cNvPr name="Freeform 7" id="7"/>
          <p:cNvSpPr/>
          <p:nvPr/>
        </p:nvSpPr>
        <p:spPr>
          <a:xfrm flipH="false" flipV="false" rot="0">
            <a:off x="6145968" y="298800"/>
            <a:ext cx="1121693" cy="1121693"/>
          </a:xfrm>
          <a:custGeom>
            <a:avLst/>
            <a:gdLst/>
            <a:ahLst/>
            <a:cxnLst/>
            <a:rect r="r" b="b" t="t" l="l"/>
            <a:pathLst>
              <a:path h="1121693" w="1121693">
                <a:moveTo>
                  <a:pt x="0" y="0"/>
                </a:moveTo>
                <a:lnTo>
                  <a:pt x="1121693" y="0"/>
                </a:lnTo>
                <a:lnTo>
                  <a:pt x="1121693" y="1121693"/>
                </a:lnTo>
                <a:lnTo>
                  <a:pt x="0" y="1121693"/>
                </a:lnTo>
                <a:lnTo>
                  <a:pt x="0" y="0"/>
                </a:lnTo>
                <a:close/>
              </a:path>
            </a:pathLst>
          </a:custGeom>
          <a:blipFill>
            <a:blip r:embed="rId7"/>
            <a:stretch>
              <a:fillRect l="0" t="0" r="0" b="0"/>
            </a:stretch>
          </a:blipFill>
        </p:spPr>
      </p:sp>
      <p:graphicFrame>
        <p:nvGraphicFramePr>
          <p:cNvPr name="Table 8" id="8"/>
          <p:cNvGraphicFramePr>
            <a:graphicFrameLocks noGrp="true"/>
          </p:cNvGraphicFramePr>
          <p:nvPr/>
        </p:nvGraphicFramePr>
        <p:xfrm>
          <a:off x="503771" y="1420493"/>
          <a:ext cx="6763890" cy="7908548"/>
        </p:xfrm>
        <a:graphic>
          <a:graphicData uri="http://schemas.openxmlformats.org/drawingml/2006/table">
            <a:tbl>
              <a:tblPr/>
              <a:tblGrid>
                <a:gridCol w="2749282"/>
                <a:gridCol w="1770962"/>
                <a:gridCol w="1380416"/>
                <a:gridCol w="863230"/>
              </a:tblGrid>
              <a:tr h="610315">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TIDSFRIST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Ordna 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poster och inbjudan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en lista över säljare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Skicka inbjudningar till säljarna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Ordna en gästtalare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Dela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9" id="9"/>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0" id="10"/>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1" id="11"/>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2" id="12"/>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3" id="13"/>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4" id="14"/>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5" id="15"/>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6" id="16"/>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7" id="17"/>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8" id="18"/>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9" id="19"/>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0" id="20"/>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1" id="21"/>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2" id="22"/>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Att göra</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420140" y="9824107"/>
            <a:ext cx="8290926" cy="1005095"/>
            <a:chOff x="0" y="0"/>
            <a:chExt cx="2971281" cy="360203"/>
          </a:xfrm>
        </p:grpSpPr>
        <p:sp>
          <p:nvSpPr>
            <p:cNvPr name="Freeform 3" id="3"/>
            <p:cNvSpPr/>
            <p:nvPr/>
          </p:nvSpPr>
          <p:spPr>
            <a:xfrm flipH="false" flipV="false" rot="0">
              <a:off x="0" y="0"/>
              <a:ext cx="2971281" cy="360203"/>
            </a:xfrm>
            <a:custGeom>
              <a:avLst/>
              <a:gdLst/>
              <a:ahLst/>
              <a:cxnLst/>
              <a:rect r="r" b="b" t="t" l="l"/>
              <a:pathLst>
                <a:path h="360203" w="2971281">
                  <a:moveTo>
                    <a:pt x="39219" y="0"/>
                  </a:moveTo>
                  <a:lnTo>
                    <a:pt x="2932062" y="0"/>
                  </a:lnTo>
                  <a:cubicBezTo>
                    <a:pt x="2942463" y="0"/>
                    <a:pt x="2952439" y="4132"/>
                    <a:pt x="2959794" y="11487"/>
                  </a:cubicBezTo>
                  <a:cubicBezTo>
                    <a:pt x="2967149" y="18842"/>
                    <a:pt x="2971281" y="28817"/>
                    <a:pt x="2971281" y="39219"/>
                  </a:cubicBezTo>
                  <a:lnTo>
                    <a:pt x="2971281" y="320984"/>
                  </a:lnTo>
                  <a:cubicBezTo>
                    <a:pt x="2971281" y="331386"/>
                    <a:pt x="2967149" y="341361"/>
                    <a:pt x="2959794" y="348716"/>
                  </a:cubicBezTo>
                  <a:cubicBezTo>
                    <a:pt x="2952439" y="356071"/>
                    <a:pt x="2942463" y="360203"/>
                    <a:pt x="2932062" y="360203"/>
                  </a:cubicBezTo>
                  <a:lnTo>
                    <a:pt x="39219" y="360203"/>
                  </a:lnTo>
                  <a:cubicBezTo>
                    <a:pt x="28817" y="360203"/>
                    <a:pt x="18842" y="356071"/>
                    <a:pt x="11487" y="348716"/>
                  </a:cubicBezTo>
                  <a:cubicBezTo>
                    <a:pt x="4132" y="341361"/>
                    <a:pt x="0" y="331386"/>
                    <a:pt x="0" y="320984"/>
                  </a:cubicBezTo>
                  <a:lnTo>
                    <a:pt x="0" y="39219"/>
                  </a:lnTo>
                  <a:cubicBezTo>
                    <a:pt x="0" y="28817"/>
                    <a:pt x="4132" y="18842"/>
                    <a:pt x="11487" y="11487"/>
                  </a:cubicBezTo>
                  <a:cubicBezTo>
                    <a:pt x="18842" y="4132"/>
                    <a:pt x="28817" y="0"/>
                    <a:pt x="39219" y="0"/>
                  </a:cubicBezTo>
                  <a:close/>
                </a:path>
              </a:pathLst>
            </a:custGeom>
            <a:solidFill>
              <a:srgbClr val="12C91A"/>
            </a:solidFill>
          </p:spPr>
        </p:sp>
        <p:sp>
          <p:nvSpPr>
            <p:cNvPr name="TextBox 4" id="4"/>
            <p:cNvSpPr txBox="true"/>
            <p:nvPr/>
          </p:nvSpPr>
          <p:spPr>
            <a:xfrm>
              <a:off x="0" y="-28575"/>
              <a:ext cx="2971281" cy="388778"/>
            </a:xfrm>
            <a:prstGeom prst="rect">
              <a:avLst/>
            </a:prstGeom>
          </p:spPr>
          <p:txBody>
            <a:bodyPr anchor="ctr" rtlCol="false" tIns="50800" lIns="50800" bIns="50800" rIns="50800"/>
            <a:lstStyle/>
            <a:p>
              <a:pPr algn="ctr">
                <a:lnSpc>
                  <a:spcPts val="1960"/>
                </a:lnSpc>
                <a:spcBef>
                  <a:spcPct val="0"/>
                </a:spcBef>
              </a:pPr>
            </a:p>
          </p:txBody>
        </p:sp>
      </p:grpSp>
      <p:sp>
        <p:nvSpPr>
          <p:cNvPr name="Freeform 5" id="5"/>
          <p:cNvSpPr/>
          <p:nvPr/>
        </p:nvSpPr>
        <p:spPr>
          <a:xfrm flipH="false" flipV="false" rot="0">
            <a:off x="1036274" y="1025622"/>
            <a:ext cx="5487453" cy="4170464"/>
          </a:xfrm>
          <a:custGeom>
            <a:avLst/>
            <a:gdLst/>
            <a:ahLst/>
            <a:cxnLst/>
            <a:rect r="r" b="b" t="t" l="l"/>
            <a:pathLst>
              <a:path h="4170464" w="5487453">
                <a:moveTo>
                  <a:pt x="0" y="0"/>
                </a:moveTo>
                <a:lnTo>
                  <a:pt x="5487452" y="0"/>
                </a:lnTo>
                <a:lnTo>
                  <a:pt x="5487452" y="4170464"/>
                </a:lnTo>
                <a:lnTo>
                  <a:pt x="0" y="4170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944030" y="6695289"/>
            <a:ext cx="5525019" cy="778766"/>
            <a:chOff x="0" y="0"/>
            <a:chExt cx="2883239" cy="406400"/>
          </a:xfrm>
        </p:grpSpPr>
        <p:sp>
          <p:nvSpPr>
            <p:cNvPr name="Freeform 7" id="7"/>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8" id="8"/>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9" id="9"/>
          <p:cNvSpPr/>
          <p:nvPr/>
        </p:nvSpPr>
        <p:spPr>
          <a:xfrm flipV="true">
            <a:off x="1548371" y="8702952"/>
            <a:ext cx="4391142" cy="0"/>
          </a:xfrm>
          <a:prstGeom prst="line">
            <a:avLst/>
          </a:prstGeom>
          <a:ln cap="flat" w="19050">
            <a:solidFill>
              <a:srgbClr val="3B4A8C"/>
            </a:solidFill>
            <a:prstDash val="solid"/>
            <a:headEnd type="none" len="sm" w="sm"/>
            <a:tailEnd type="none" len="sm" w="sm"/>
          </a:ln>
        </p:spPr>
      </p:sp>
      <p:sp>
        <p:nvSpPr>
          <p:cNvPr name="Freeform 10" id="10"/>
          <p:cNvSpPr/>
          <p:nvPr/>
        </p:nvSpPr>
        <p:spPr>
          <a:xfrm flipH="false" flipV="false" rot="0">
            <a:off x="5289516" y="829766"/>
            <a:ext cx="1774177" cy="1774177"/>
          </a:xfrm>
          <a:custGeom>
            <a:avLst/>
            <a:gdLst/>
            <a:ahLst/>
            <a:cxnLst/>
            <a:rect r="r" b="b" t="t" l="l"/>
            <a:pathLst>
              <a:path h="1774177" w="1774177">
                <a:moveTo>
                  <a:pt x="0" y="0"/>
                </a:moveTo>
                <a:lnTo>
                  <a:pt x="1774177" y="0"/>
                </a:lnTo>
                <a:lnTo>
                  <a:pt x="1774177" y="1774177"/>
                </a:lnTo>
                <a:lnTo>
                  <a:pt x="0" y="1774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5353757" y="864871"/>
            <a:ext cx="1623255" cy="162325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3" id="13"/>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4" id="14"/>
          <p:cNvSpPr/>
          <p:nvPr/>
        </p:nvSpPr>
        <p:spPr>
          <a:xfrm flipH="false" flipV="false" rot="0">
            <a:off x="-2993320" y="-533365"/>
            <a:ext cx="13546640" cy="1134531"/>
          </a:xfrm>
          <a:custGeom>
            <a:avLst/>
            <a:gdLst/>
            <a:ahLst/>
            <a:cxnLst/>
            <a:rect r="r" b="b" t="t" l="l"/>
            <a:pathLst>
              <a:path h="1134531" w="13546640">
                <a:moveTo>
                  <a:pt x="0" y="0"/>
                </a:moveTo>
                <a:lnTo>
                  <a:pt x="13546640" y="0"/>
                </a:lnTo>
                <a:lnTo>
                  <a:pt x="13546640" y="1134531"/>
                </a:lnTo>
                <a:lnTo>
                  <a:pt x="0" y="1134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true" flipV="false" rot="0">
            <a:off x="6165385" y="7836005"/>
            <a:ext cx="2321972" cy="1959164"/>
          </a:xfrm>
          <a:custGeom>
            <a:avLst/>
            <a:gdLst/>
            <a:ahLst/>
            <a:cxnLst/>
            <a:rect r="r" b="b" t="t" l="l"/>
            <a:pathLst>
              <a:path h="1959164" w="2321972">
                <a:moveTo>
                  <a:pt x="2321972" y="0"/>
                </a:moveTo>
                <a:lnTo>
                  <a:pt x="0" y="0"/>
                </a:lnTo>
                <a:lnTo>
                  <a:pt x="0" y="1959164"/>
                </a:lnTo>
                <a:lnTo>
                  <a:pt x="2321972" y="1959164"/>
                </a:lnTo>
                <a:lnTo>
                  <a:pt x="232197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1001770" y="7864943"/>
            <a:ext cx="2321972" cy="1959164"/>
          </a:xfrm>
          <a:custGeom>
            <a:avLst/>
            <a:gdLst/>
            <a:ahLst/>
            <a:cxnLst/>
            <a:rect r="r" b="b" t="t" l="l"/>
            <a:pathLst>
              <a:path h="1959164" w="2321972">
                <a:moveTo>
                  <a:pt x="0" y="0"/>
                </a:moveTo>
                <a:lnTo>
                  <a:pt x="2321972" y="0"/>
                </a:lnTo>
                <a:lnTo>
                  <a:pt x="2321972" y="1959164"/>
                </a:lnTo>
                <a:lnTo>
                  <a:pt x="0" y="19591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320202" y="3855353"/>
            <a:ext cx="1201501" cy="1201501"/>
          </a:xfrm>
          <a:custGeom>
            <a:avLst/>
            <a:gdLst/>
            <a:ahLst/>
            <a:cxnLst/>
            <a:rect r="r" b="b" t="t" l="l"/>
            <a:pathLst>
              <a:path h="1201501" w="1201501">
                <a:moveTo>
                  <a:pt x="0" y="0"/>
                </a:moveTo>
                <a:lnTo>
                  <a:pt x="1201501" y="0"/>
                </a:lnTo>
                <a:lnTo>
                  <a:pt x="1201501" y="1201501"/>
                </a:lnTo>
                <a:lnTo>
                  <a:pt x="0" y="1201501"/>
                </a:lnTo>
                <a:lnTo>
                  <a:pt x="0" y="0"/>
                </a:lnTo>
                <a:close/>
              </a:path>
            </a:pathLst>
          </a:custGeom>
          <a:blipFill>
            <a:blip r:embed="rId12"/>
            <a:stretch>
              <a:fillRect l="0" t="0" r="0" b="0"/>
            </a:stretch>
          </a:blipFill>
        </p:spPr>
      </p:sp>
      <p:sp>
        <p:nvSpPr>
          <p:cNvPr name="TextBox 18" id="18"/>
          <p:cNvSpPr txBox="true"/>
          <p:nvPr/>
        </p:nvSpPr>
        <p:spPr>
          <a:xfrm rot="0">
            <a:off x="1288535" y="1964531"/>
            <a:ext cx="4836009" cy="2797048"/>
          </a:xfrm>
          <a:prstGeom prst="rect">
            <a:avLst/>
          </a:prstGeom>
        </p:spPr>
        <p:txBody>
          <a:bodyPr anchor="t" rtlCol="false" tIns="0" lIns="0" bIns="0" rIns="0">
            <a:spAutoFit/>
          </a:bodyPr>
          <a:lstStyle/>
          <a:p>
            <a:pPr algn="ctr">
              <a:lnSpc>
                <a:spcPts val="11199"/>
              </a:lnSpc>
            </a:pPr>
            <a:r>
              <a:rPr lang="en-US" sz="7999">
                <a:solidFill>
                  <a:srgbClr val="0D9613"/>
                </a:solidFill>
                <a:latin typeface="Archivo Black"/>
                <a:ea typeface="Archivo Black"/>
                <a:cs typeface="Archivo Black"/>
                <a:sym typeface="Archivo Black"/>
              </a:rPr>
              <a:t>LOPPIS</a:t>
            </a:r>
          </a:p>
          <a:p>
            <a:pPr algn="ctr">
              <a:lnSpc>
                <a:spcPts val="11199"/>
              </a:lnSpc>
            </a:pPr>
          </a:p>
        </p:txBody>
      </p:sp>
      <p:sp>
        <p:nvSpPr>
          <p:cNvPr name="TextBox 19" id="19"/>
          <p:cNvSpPr txBox="true"/>
          <p:nvPr/>
        </p:nvSpPr>
        <p:spPr>
          <a:xfrm rot="0">
            <a:off x="1011513" y="5485479"/>
            <a:ext cx="5457536" cy="1129832"/>
          </a:xfrm>
          <a:prstGeom prst="rect">
            <a:avLst/>
          </a:prstGeom>
        </p:spPr>
        <p:txBody>
          <a:bodyPr anchor="t" rtlCol="false" tIns="0" lIns="0" bIns="0" rIns="0">
            <a:spAutoFit/>
          </a:bodyPr>
          <a:lstStyle/>
          <a:p>
            <a:pPr algn="ctr">
              <a:lnSpc>
                <a:spcPts val="2300"/>
              </a:lnSpc>
            </a:pPr>
            <a:r>
              <a:rPr lang="en-US" sz="1643">
                <a:solidFill>
                  <a:srgbClr val="000000"/>
                </a:solidFill>
                <a:latin typeface="Helvetica World"/>
                <a:ea typeface="Helvetica World"/>
                <a:cs typeface="Helvetica World"/>
                <a:sym typeface="Helvetica World"/>
              </a:rPr>
              <a:t>Vi bjuder in dig till vår loppmarknad där du kan utforska en värld av vintageföremål, antikviteter, handgjorda hantverk och mycket mer [Insert Entertainment].</a:t>
            </a:r>
          </a:p>
          <a:p>
            <a:pPr algn="ctr">
              <a:lnSpc>
                <a:spcPts val="2300"/>
              </a:lnSpc>
              <a:spcBef>
                <a:spcPct val="0"/>
              </a:spcBef>
            </a:pPr>
          </a:p>
        </p:txBody>
      </p:sp>
      <p:sp>
        <p:nvSpPr>
          <p:cNvPr name="TextBox 20" id="20"/>
          <p:cNvSpPr txBox="true"/>
          <p:nvPr/>
        </p:nvSpPr>
        <p:spPr>
          <a:xfrm rot="0">
            <a:off x="1744625" y="8836302"/>
            <a:ext cx="4070750" cy="360859"/>
          </a:xfrm>
          <a:prstGeom prst="rect">
            <a:avLst/>
          </a:prstGeom>
        </p:spPr>
        <p:txBody>
          <a:bodyPr anchor="t" rtlCol="false" tIns="0" lIns="0" bIns="0" rIns="0">
            <a:spAutoFit/>
          </a:bodyPr>
          <a:lstStyle/>
          <a:p>
            <a:pPr algn="ctr">
              <a:lnSpc>
                <a:spcPts val="2800"/>
              </a:lnSpc>
              <a:spcBef>
                <a:spcPct val="0"/>
              </a:spcBef>
            </a:pPr>
            <a:r>
              <a:rPr lang="en-US" b="true" sz="2000">
                <a:solidFill>
                  <a:srgbClr val="000000"/>
                </a:solidFill>
                <a:latin typeface="Helvetica World Bold"/>
                <a:ea typeface="Helvetica World Bold"/>
                <a:cs typeface="Helvetica World Bold"/>
                <a:sym typeface="Helvetica World Bold"/>
              </a:rPr>
              <a:t>[Ange Plats]</a:t>
            </a:r>
          </a:p>
        </p:txBody>
      </p:sp>
      <p:sp>
        <p:nvSpPr>
          <p:cNvPr name="TextBox 21" id="21"/>
          <p:cNvSpPr txBox="true"/>
          <p:nvPr/>
        </p:nvSpPr>
        <p:spPr>
          <a:xfrm rot="0">
            <a:off x="756000" y="10109857"/>
            <a:ext cx="6127740" cy="251285"/>
          </a:xfrm>
          <a:prstGeom prst="rect">
            <a:avLst/>
          </a:prstGeom>
        </p:spPr>
        <p:txBody>
          <a:bodyPr anchor="t" rtlCol="false" tIns="0" lIns="0" bIns="0" rIns="0">
            <a:spAutoFit/>
          </a:bodyPr>
          <a:lstStyle/>
          <a:p>
            <a:pPr algn="l">
              <a:lnSpc>
                <a:spcPts val="1899"/>
              </a:lnSpc>
              <a:spcBef>
                <a:spcPct val="0"/>
              </a:spcBef>
            </a:pPr>
            <a:r>
              <a:rPr lang="en-US" b="true" sz="1356">
                <a:solidFill>
                  <a:srgbClr val="004C0F"/>
                </a:solidFill>
                <a:latin typeface="Helvetica World Bold"/>
                <a:ea typeface="Helvetica World Bold"/>
                <a:cs typeface="Helvetica World Bold"/>
                <a:sym typeface="Helvetica World Bold"/>
              </a:rPr>
              <a:t>Interested in selling at our Market? Contact [Insert Contact Information]</a:t>
            </a:r>
          </a:p>
        </p:txBody>
      </p:sp>
      <p:sp>
        <p:nvSpPr>
          <p:cNvPr name="TextBox 22" id="22"/>
          <p:cNvSpPr txBox="true"/>
          <p:nvPr/>
        </p:nvSpPr>
        <p:spPr>
          <a:xfrm rot="0">
            <a:off x="1636668" y="9430195"/>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Freeform 23" id="23"/>
          <p:cNvSpPr/>
          <p:nvPr/>
        </p:nvSpPr>
        <p:spPr>
          <a:xfrm flipH="false" flipV="false" rot="0">
            <a:off x="165093" y="922812"/>
            <a:ext cx="911272" cy="1153508"/>
          </a:xfrm>
          <a:custGeom>
            <a:avLst/>
            <a:gdLst/>
            <a:ahLst/>
            <a:cxnLst/>
            <a:rect r="r" b="b" t="t" l="l"/>
            <a:pathLst>
              <a:path h="1153508" w="911272">
                <a:moveTo>
                  <a:pt x="0" y="0"/>
                </a:moveTo>
                <a:lnTo>
                  <a:pt x="911272" y="0"/>
                </a:lnTo>
                <a:lnTo>
                  <a:pt x="911272" y="1153508"/>
                </a:lnTo>
                <a:lnTo>
                  <a:pt x="0" y="1153508"/>
                </a:lnTo>
                <a:lnTo>
                  <a:pt x="0" y="0"/>
                </a:lnTo>
                <a:close/>
              </a:path>
            </a:pathLst>
          </a:custGeom>
          <a:blipFill>
            <a:blip r:embed="rId13"/>
            <a:stretch>
              <a:fillRect l="0" t="0" r="0" b="0"/>
            </a:stretch>
          </a:blipFill>
        </p:spPr>
      </p:sp>
      <p:sp>
        <p:nvSpPr>
          <p:cNvPr name="Freeform 24" id="24"/>
          <p:cNvSpPr/>
          <p:nvPr/>
        </p:nvSpPr>
        <p:spPr>
          <a:xfrm flipH="false" flipV="false" rot="0">
            <a:off x="248955" y="648960"/>
            <a:ext cx="1014091" cy="226058"/>
          </a:xfrm>
          <a:custGeom>
            <a:avLst/>
            <a:gdLst/>
            <a:ahLst/>
            <a:cxnLst/>
            <a:rect r="r" b="b" t="t" l="l"/>
            <a:pathLst>
              <a:path h="226058" w="1014091">
                <a:moveTo>
                  <a:pt x="0" y="0"/>
                </a:moveTo>
                <a:lnTo>
                  <a:pt x="1014090" y="0"/>
                </a:lnTo>
                <a:lnTo>
                  <a:pt x="1014090" y="226058"/>
                </a:lnTo>
                <a:lnTo>
                  <a:pt x="0" y="226058"/>
                </a:lnTo>
                <a:lnTo>
                  <a:pt x="0" y="0"/>
                </a:lnTo>
                <a:close/>
              </a:path>
            </a:pathLst>
          </a:custGeom>
          <a:blipFill>
            <a:blip r:embed="rId14"/>
            <a:stretch>
              <a:fillRect l="0" t="0" r="0" b="0"/>
            </a:stretch>
          </a:blipFill>
        </p:spPr>
      </p:sp>
      <p:sp>
        <p:nvSpPr>
          <p:cNvPr name="TextBox 25" id="25"/>
          <p:cNvSpPr txBox="true"/>
          <p:nvPr/>
        </p:nvSpPr>
        <p:spPr>
          <a:xfrm rot="0">
            <a:off x="5492269" y="1416148"/>
            <a:ext cx="1346231" cy="558801"/>
          </a:xfrm>
          <a:prstGeom prst="rect">
            <a:avLst/>
          </a:prstGeom>
        </p:spPr>
        <p:txBody>
          <a:bodyPr anchor="t" rtlCol="false" tIns="0" lIns="0" bIns="0" rIns="0">
            <a:spAutoFit/>
          </a:bodyPr>
          <a:lstStyle/>
          <a:p>
            <a:pPr algn="ctr">
              <a:lnSpc>
                <a:spcPts val="2000"/>
              </a:lnSpc>
            </a:pPr>
            <a:r>
              <a:rPr lang="en-US" b="true" sz="2000">
                <a:solidFill>
                  <a:srgbClr val="000000"/>
                </a:solidFill>
                <a:latin typeface="Helvetica World Bold"/>
                <a:ea typeface="Helvetica World Bold"/>
                <a:cs typeface="Helvetica World Bold"/>
                <a:sym typeface="Helvetica World Bold"/>
              </a:rPr>
              <a:t>FÖR-ÄLSKAD</a:t>
            </a:r>
          </a:p>
        </p:txBody>
      </p:sp>
      <p:sp>
        <p:nvSpPr>
          <p:cNvPr name="TextBox 26" id="26"/>
          <p:cNvSpPr txBox="true"/>
          <p:nvPr/>
        </p:nvSpPr>
        <p:spPr>
          <a:xfrm rot="0">
            <a:off x="1548296" y="6843512"/>
            <a:ext cx="4383971" cy="439987"/>
          </a:xfrm>
          <a:prstGeom prst="rect">
            <a:avLst/>
          </a:prstGeom>
        </p:spPr>
        <p:txBody>
          <a:bodyPr anchor="t" rtlCol="false" tIns="0" lIns="0" bIns="0" rIns="0">
            <a:spAutoFit/>
          </a:bodyPr>
          <a:lstStyle/>
          <a:p>
            <a:pPr algn="ctr">
              <a:lnSpc>
                <a:spcPts val="3340"/>
              </a:lnSpc>
              <a:spcBef>
                <a:spcPct val="0"/>
              </a:spcBef>
            </a:pPr>
            <a:r>
              <a:rPr lang="en-US" b="true" sz="2386">
                <a:solidFill>
                  <a:srgbClr val="000000"/>
                </a:solidFill>
                <a:latin typeface="Helvetica World Bold"/>
                <a:ea typeface="Helvetica World Bold"/>
                <a:cs typeface="Helvetica World Bold"/>
                <a:sym typeface="Helvetica World Bold"/>
              </a:rPr>
              <a:t>[ANGE DATUM]</a:t>
            </a:r>
          </a:p>
        </p:txBody>
      </p:sp>
      <p:sp>
        <p:nvSpPr>
          <p:cNvPr name="TextBox 27" id="27"/>
          <p:cNvSpPr txBox="true"/>
          <p:nvPr/>
        </p:nvSpPr>
        <p:spPr>
          <a:xfrm rot="0">
            <a:off x="1529752" y="7669005"/>
            <a:ext cx="4491207" cy="1072047"/>
          </a:xfrm>
          <a:prstGeom prst="rect">
            <a:avLst/>
          </a:prstGeom>
        </p:spPr>
        <p:txBody>
          <a:bodyPr anchor="t" rtlCol="false" tIns="0" lIns="0" bIns="0" rIns="0">
            <a:spAutoFit/>
          </a:bodyPr>
          <a:lstStyle/>
          <a:p>
            <a:pPr algn="ctr">
              <a:lnSpc>
                <a:spcPts val="2860"/>
              </a:lnSpc>
              <a:spcBef>
                <a:spcPct val="0"/>
              </a:spcBef>
            </a:pPr>
            <a:r>
              <a:rPr lang="en-US" sz="2043">
                <a:solidFill>
                  <a:srgbClr val="000000"/>
                </a:solidFill>
                <a:latin typeface="Helvetica World"/>
                <a:ea typeface="Helvetica World"/>
                <a:cs typeface="Helvetica World"/>
                <a:sym typeface="Helvetica World"/>
              </a:rPr>
              <a:t>Stödja lokala hantverkare - Gemenskapsstämning - Mat och underhållning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68042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TextBox 5" id="5"/>
          <p:cNvSpPr txBox="true"/>
          <p:nvPr/>
        </p:nvSpPr>
        <p:spPr>
          <a:xfrm rot="0">
            <a:off x="1502717" y="515223"/>
            <a:ext cx="4554565" cy="466659"/>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Hedersgäst</a:t>
            </a:r>
          </a:p>
        </p:txBody>
      </p:sp>
      <p:sp>
        <p:nvSpPr>
          <p:cNvPr name="TextBox 6" id="6"/>
          <p:cNvSpPr txBox="true"/>
          <p:nvPr/>
        </p:nvSpPr>
        <p:spPr>
          <a:xfrm rot="0">
            <a:off x="2491923" y="934323"/>
            <a:ext cx="2576154" cy="442301"/>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Mall för e-post</a:t>
            </a:r>
          </a:p>
        </p:txBody>
      </p:sp>
      <p:sp>
        <p:nvSpPr>
          <p:cNvPr name="TextBox 7" id="7"/>
          <p:cNvSpPr txBox="true"/>
          <p:nvPr/>
        </p:nvSpPr>
        <p:spPr>
          <a:xfrm rot="0">
            <a:off x="312921" y="1598386"/>
            <a:ext cx="7190753" cy="7203808"/>
          </a:xfrm>
          <a:prstGeom prst="rect">
            <a:avLst/>
          </a:prstGeom>
        </p:spPr>
        <p:txBody>
          <a:bodyPr anchor="t" rtlCol="false" tIns="0" lIns="0" bIns="0" rIns="0">
            <a:spAutoFit/>
          </a:bodyPr>
          <a:lstStyle/>
          <a:p>
            <a:pPr algn="l">
              <a:lnSpc>
                <a:spcPts val="1414"/>
              </a:lnSpc>
              <a:spcBef>
                <a:spcPct val="0"/>
              </a:spcBef>
            </a:pPr>
            <a:r>
              <a:rPr lang="en-US" sz="1010" spc="102">
                <a:solidFill>
                  <a:srgbClr val="000000"/>
                </a:solidFill>
                <a:latin typeface="Alice"/>
                <a:ea typeface="Alice"/>
                <a:cs typeface="Alice"/>
                <a:sym typeface="Alice"/>
              </a:rPr>
              <a:t>ÄMNE: INBJUDAN ATT VARA HEDERSGÄST VID VÅRT EVENEMANG MED GRÖNT TEMA</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KÄRA [HEDERSGÄSTENS NAMN],</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JAG HOPPAS ATT DETTA MEDDELANDE NÅR DIG VÄL.</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PÅ UPPDRAG AV [DIN ORGANISATIONS NAMN] VILL JAG BJUDA IN DIG SOM HEDERSGÄST TILL VÅRT KOMMANDE EVENEMANG MED GRÖNT TEMA, [EVENEMANGETS NAMN], SOM ÄGER RUM DEN [DATUM FÖR EVENEMANGET] PÅ [PLATS FÖR EVENEMANGET]. DINA ANMÄRKNINGSVÄRDA BIDRAG TILL [RELEVANT OMRÅDE/BRANSCH] OCH DITT ENGAGEMANG FÖR [MILJÖRELATERAD FRÅGA/INITIATIV] GÖR DIG TILL EN IDEALISK GÄST FÖR DETTA TILLFÄLLE.</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EVENEMANGET KOMMER ATT FOKUSERA PÅ [KORT BESKRIVNING AV EVENEMANGETS TEMA, T.EX. HÅLLBARHET, FÖRNYBAR ENERGI, BEVARANDEINSATSER ETC.] OCH SYFTAR TILL ATT ÖKA MEDVETENHETEN OCH INSPIRERA TILL ÅTGÄRDER FÖR EN GRÖNARE OCH MER HÅLLBAR FRAMTID. SOM VÅR HEDERSGÄST SKULLE DET VARA EN STOR ÄRA FÖR OSS OM DU KUNDE DELA MED DIG AV DINA INSIKTER OCH ERFARENHETER TILL VÅR PUBLIK.</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DETALJER OM EVENTET:</a:t>
            </a:r>
          </a:p>
          <a:p>
            <a:pPr algn="l">
              <a:lnSpc>
                <a:spcPts val="1414"/>
              </a:lnSpc>
              <a:spcBef>
                <a:spcPct val="0"/>
              </a:spcBef>
            </a:pPr>
            <a:r>
              <a:rPr lang="en-US" sz="1010" spc="102">
                <a:solidFill>
                  <a:srgbClr val="000000"/>
                </a:solidFill>
                <a:latin typeface="Alice"/>
                <a:ea typeface="Alice"/>
                <a:cs typeface="Alice"/>
                <a:sym typeface="Alice"/>
              </a:rPr>
              <a:t>- DATUM: [EVENEMANGSDATUM] </a:t>
            </a:r>
          </a:p>
          <a:p>
            <a:pPr algn="l">
              <a:lnSpc>
                <a:spcPts val="1414"/>
              </a:lnSpc>
              <a:spcBef>
                <a:spcPct val="0"/>
              </a:spcBef>
            </a:pPr>
            <a:r>
              <a:rPr lang="en-US" sz="1010" spc="102">
                <a:solidFill>
                  <a:srgbClr val="000000"/>
                </a:solidFill>
                <a:latin typeface="Alice"/>
                <a:ea typeface="Alice"/>
                <a:cs typeface="Alice"/>
                <a:sym typeface="Alice"/>
              </a:rPr>
              <a:t>- TID: [EVENEMANGSTID]</a:t>
            </a:r>
          </a:p>
          <a:p>
            <a:pPr algn="l">
              <a:lnSpc>
                <a:spcPts val="1414"/>
              </a:lnSpc>
              <a:spcBef>
                <a:spcPct val="0"/>
              </a:spcBef>
            </a:pPr>
            <a:r>
              <a:rPr lang="en-US" sz="1010" spc="102">
                <a:solidFill>
                  <a:srgbClr val="000000"/>
                </a:solidFill>
                <a:latin typeface="Alice"/>
                <a:ea typeface="Alice"/>
                <a:cs typeface="Alice"/>
                <a:sym typeface="Alice"/>
              </a:rPr>
              <a:t>- PLATS: [EVENEMANGSPLATS] </a:t>
            </a:r>
          </a:p>
          <a:p>
            <a:pPr algn="l">
              <a:lnSpc>
                <a:spcPts val="1414"/>
              </a:lnSpc>
              <a:spcBef>
                <a:spcPct val="0"/>
              </a:spcBef>
            </a:pPr>
            <a:r>
              <a:rPr lang="en-US" sz="1010" spc="102">
                <a:solidFill>
                  <a:srgbClr val="000000"/>
                </a:solidFill>
                <a:latin typeface="Alice"/>
                <a:ea typeface="Alice"/>
                <a:cs typeface="Alice"/>
                <a:sym typeface="Alice"/>
              </a:rPr>
              <a:t>- TEMA: [KORT BESKRIVNING AV DET GRÖNA TEMAT]</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DIN NÄRVARO SKULLE BERIKA EVENEMANGET AVSEVÄRT, OCH VI SKULLE VARA TACKSAMMA OM DU KUNDE HÅLLA ETT KORT TAL OM [FÖRESLAGET ÄMNE RELATERAT TILL GRÖNT TEMA] OCH LYFTA FRAM DINA ERFARENHETER OCH DIN VISION FÖR EN HÅLLBAR FRAMTID. DESSUTOM SKULLE VI GÄRNA SE ATT DU ENGAGERADE DIG MED VÅRA GÄSTER UNDER NÄTVERKSSESSIONEN.</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BIFOGAT FINNS EN DETALJERAD AGENDA FÖR EVENEMANGET OCH ANNAN RELEVANT INFORMATION. OM DU HAR NÅGRA FRÅGOR ELLER BEHÖVER YTTERLIGARE INFORMATION ÄR DU VÄLKOMMEN ATT KONTAKTA [KONTAKTPERSONENS NAMN] PÅ [KONTAKTPERSONENS E-POST] ELLER [KONTAKTPERSONENS TELEFONNUMMER].</a:t>
            </a:r>
          </a:p>
          <a:p>
            <a:pPr algn="l">
              <a:lnSpc>
                <a:spcPts val="1414"/>
              </a:lnSpc>
              <a:spcBef>
                <a:spcPct val="0"/>
              </a:spcBef>
            </a:pPr>
            <a:r>
              <a:rPr lang="en-US" sz="1010" spc="102">
                <a:solidFill>
                  <a:srgbClr val="000000"/>
                </a:solidFill>
                <a:latin typeface="Alice"/>
                <a:ea typeface="Alice"/>
                <a:cs typeface="Alice"/>
                <a:sym typeface="Alice"/>
              </a:rPr>
              <a:t> </a:t>
            </a:r>
          </a:p>
          <a:p>
            <a:pPr algn="l">
              <a:lnSpc>
                <a:spcPts val="1414"/>
              </a:lnSpc>
              <a:spcBef>
                <a:spcPct val="0"/>
              </a:spcBef>
            </a:pPr>
            <a:r>
              <a:rPr lang="en-US" sz="1010" spc="102">
                <a:solidFill>
                  <a:srgbClr val="000000"/>
                </a:solidFill>
                <a:latin typeface="Alice"/>
                <a:ea typeface="Alice"/>
                <a:cs typeface="Alice"/>
                <a:sym typeface="Alice"/>
              </a:rPr>
              <a:t>VI HOPPAS INNERLIGT ATT NI VILL HEDRA OSS MED ER NÄRVARO VID [EVENEMANGETS NAMN] OCH SER FRAM EMOT ERT POSITIVA GENSVAR.</a:t>
            </a:r>
          </a:p>
          <a:p>
            <a:pPr algn="l">
              <a:lnSpc>
                <a:spcPts val="1414"/>
              </a:lnSpc>
              <a:spcBef>
                <a:spcPct val="0"/>
              </a:spcBef>
            </a:pPr>
            <a:r>
              <a:rPr lang="en-US" sz="1010" spc="102">
                <a:solidFill>
                  <a:srgbClr val="000000"/>
                </a:solidFill>
                <a:latin typeface="Alice"/>
                <a:ea typeface="Alice"/>
                <a:cs typeface="Alice"/>
                <a:sym typeface="Alice"/>
              </a:rPr>
              <a:t> VARMA ÖNSKNINGAR,</a:t>
            </a:r>
          </a:p>
          <a:p>
            <a:pPr algn="l">
              <a:lnSpc>
                <a:spcPts val="1414"/>
              </a:lnSpc>
              <a:spcBef>
                <a:spcPct val="0"/>
              </a:spcBef>
            </a:pPr>
          </a:p>
          <a:p>
            <a:pPr algn="l">
              <a:lnSpc>
                <a:spcPts val="1414"/>
              </a:lnSpc>
              <a:spcBef>
                <a:spcPct val="0"/>
              </a:spcBef>
            </a:pPr>
            <a:r>
              <a:rPr lang="en-US" sz="1010" spc="102">
                <a:solidFill>
                  <a:srgbClr val="000000"/>
                </a:solidFill>
                <a:latin typeface="Alice"/>
                <a:ea typeface="Alice"/>
                <a:cs typeface="Alice"/>
                <a:sym typeface="Alice"/>
              </a:rPr>
              <a:t> [DITT FULLSTÄNDIGA NAMN] </a:t>
            </a:r>
          </a:p>
          <a:p>
            <a:pPr algn="l">
              <a:lnSpc>
                <a:spcPts val="1414"/>
              </a:lnSpc>
              <a:spcBef>
                <a:spcPct val="0"/>
              </a:spcBef>
            </a:pPr>
            <a:r>
              <a:rPr lang="en-US" sz="1010" spc="102">
                <a:solidFill>
                  <a:srgbClr val="000000"/>
                </a:solidFill>
                <a:latin typeface="Alice"/>
                <a:ea typeface="Alice"/>
                <a:cs typeface="Alice"/>
                <a:sym typeface="Alice"/>
              </a:rPr>
              <a:t>[DIN BEFATTNING]</a:t>
            </a:r>
          </a:p>
          <a:p>
            <a:pPr algn="l">
              <a:lnSpc>
                <a:spcPts val="1414"/>
              </a:lnSpc>
              <a:spcBef>
                <a:spcPct val="0"/>
              </a:spcBef>
            </a:pPr>
            <a:r>
              <a:rPr lang="en-US" sz="1010" spc="102">
                <a:solidFill>
                  <a:srgbClr val="000000"/>
                </a:solidFill>
                <a:latin typeface="Alice"/>
                <a:ea typeface="Alice"/>
                <a:cs typeface="Alice"/>
                <a:sym typeface="Alice"/>
              </a:rPr>
              <a:t> [DIN ORGANISATIONS NAMN] </a:t>
            </a:r>
          </a:p>
          <a:p>
            <a:pPr algn="l">
              <a:lnSpc>
                <a:spcPts val="1414"/>
              </a:lnSpc>
              <a:spcBef>
                <a:spcPct val="0"/>
              </a:spcBef>
            </a:pPr>
            <a:r>
              <a:rPr lang="en-US" sz="1010" spc="102">
                <a:solidFill>
                  <a:srgbClr val="000000"/>
                </a:solidFill>
                <a:latin typeface="Alice"/>
                <a:ea typeface="Alice"/>
                <a:cs typeface="Alice"/>
                <a:sym typeface="Alice"/>
              </a:rPr>
              <a:t>[DIN KONTAKTINFORMATION]</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23371" y="4134053"/>
            <a:ext cx="3189334" cy="2423894"/>
          </a:xfrm>
          <a:custGeom>
            <a:avLst/>
            <a:gdLst/>
            <a:ahLst/>
            <a:cxnLst/>
            <a:rect r="r" b="b" t="t" l="l"/>
            <a:pathLst>
              <a:path h="2423894" w="3189334">
                <a:moveTo>
                  <a:pt x="0" y="0"/>
                </a:moveTo>
                <a:lnTo>
                  <a:pt x="3189334" y="0"/>
                </a:lnTo>
                <a:lnTo>
                  <a:pt x="3189334" y="2423894"/>
                </a:lnTo>
                <a:lnTo>
                  <a:pt x="0" y="24238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2078728" y="5140759"/>
            <a:ext cx="3211168" cy="452622"/>
            <a:chOff x="0" y="0"/>
            <a:chExt cx="2883239" cy="406400"/>
          </a:xfrm>
        </p:grpSpPr>
        <p:sp>
          <p:nvSpPr>
            <p:cNvPr name="Freeform 4" id="4"/>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5" id="5"/>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6" id="6"/>
          <p:cNvSpPr/>
          <p:nvPr/>
        </p:nvSpPr>
        <p:spPr>
          <a:xfrm flipV="true">
            <a:off x="4194633" y="4069256"/>
            <a:ext cx="0" cy="2552153"/>
          </a:xfrm>
          <a:prstGeom prst="line">
            <a:avLst/>
          </a:prstGeom>
          <a:ln cap="flat" w="9525">
            <a:solidFill>
              <a:srgbClr val="3B4A8C"/>
            </a:solidFill>
            <a:prstDash val="solid"/>
            <a:headEnd type="none" len="sm" w="sm"/>
            <a:tailEnd type="none" len="sm" w="sm"/>
          </a:ln>
        </p:spPr>
      </p:sp>
      <p:sp>
        <p:nvSpPr>
          <p:cNvPr name="Freeform 7" id="7"/>
          <p:cNvSpPr/>
          <p:nvPr/>
        </p:nvSpPr>
        <p:spPr>
          <a:xfrm flipH="false" flipV="false" rot="-5400000">
            <a:off x="792258" y="3437502"/>
            <a:ext cx="1031160" cy="1031160"/>
          </a:xfrm>
          <a:custGeom>
            <a:avLst/>
            <a:gdLst/>
            <a:ahLst/>
            <a:cxnLst/>
            <a:rect r="r" b="b" t="t" l="l"/>
            <a:pathLst>
              <a:path h="1031160" w="1031160">
                <a:moveTo>
                  <a:pt x="0" y="0"/>
                </a:moveTo>
                <a:lnTo>
                  <a:pt x="1031161" y="0"/>
                </a:lnTo>
                <a:lnTo>
                  <a:pt x="1031161" y="1031160"/>
                </a:lnTo>
                <a:lnTo>
                  <a:pt x="0" y="1031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5400000">
            <a:off x="812661" y="3487881"/>
            <a:ext cx="943443" cy="94344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0" id="10"/>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1" id="11"/>
          <p:cNvSpPr/>
          <p:nvPr/>
        </p:nvSpPr>
        <p:spPr>
          <a:xfrm flipH="false" flipV="false" rot="-5400000">
            <a:off x="-3606989" y="5016303"/>
            <a:ext cx="7873373" cy="659395"/>
          </a:xfrm>
          <a:custGeom>
            <a:avLst/>
            <a:gdLst/>
            <a:ahLst/>
            <a:cxnLst/>
            <a:rect r="r" b="b" t="t" l="l"/>
            <a:pathLst>
              <a:path h="659395" w="7873373">
                <a:moveTo>
                  <a:pt x="0" y="0"/>
                </a:moveTo>
                <a:lnTo>
                  <a:pt x="7873373" y="0"/>
                </a:lnTo>
                <a:lnTo>
                  <a:pt x="7873373" y="659394"/>
                </a:lnTo>
                <a:lnTo>
                  <a:pt x="0" y="6593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false" rot="-5400000">
            <a:off x="3585326" y="2693870"/>
            <a:ext cx="1349541" cy="1138676"/>
          </a:xfrm>
          <a:custGeom>
            <a:avLst/>
            <a:gdLst/>
            <a:ahLst/>
            <a:cxnLst/>
            <a:rect r="r" b="b" t="t" l="l"/>
            <a:pathLst>
              <a:path h="1138676" w="1349541">
                <a:moveTo>
                  <a:pt x="1349541" y="0"/>
                </a:moveTo>
                <a:lnTo>
                  <a:pt x="0" y="0"/>
                </a:lnTo>
                <a:lnTo>
                  <a:pt x="0" y="1138675"/>
                </a:lnTo>
                <a:lnTo>
                  <a:pt x="1349541" y="1138675"/>
                </a:lnTo>
                <a:lnTo>
                  <a:pt x="13495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5400000">
            <a:off x="3602144" y="6859455"/>
            <a:ext cx="1349541" cy="1138676"/>
          </a:xfrm>
          <a:custGeom>
            <a:avLst/>
            <a:gdLst/>
            <a:ahLst/>
            <a:cxnLst/>
            <a:rect r="r" b="b" t="t" l="l"/>
            <a:pathLst>
              <a:path h="1138676" w="1349541">
                <a:moveTo>
                  <a:pt x="0" y="0"/>
                </a:moveTo>
                <a:lnTo>
                  <a:pt x="1349542" y="0"/>
                </a:lnTo>
                <a:lnTo>
                  <a:pt x="1349542" y="1138675"/>
                </a:lnTo>
                <a:lnTo>
                  <a:pt x="0" y="11386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5400000">
            <a:off x="2550744" y="6077328"/>
            <a:ext cx="698318" cy="698318"/>
          </a:xfrm>
          <a:custGeom>
            <a:avLst/>
            <a:gdLst/>
            <a:ahLst/>
            <a:cxnLst/>
            <a:rect r="r" b="b" t="t" l="l"/>
            <a:pathLst>
              <a:path h="698318" w="698318">
                <a:moveTo>
                  <a:pt x="0" y="0"/>
                </a:moveTo>
                <a:lnTo>
                  <a:pt x="698318" y="0"/>
                </a:lnTo>
                <a:lnTo>
                  <a:pt x="698318" y="698319"/>
                </a:lnTo>
                <a:lnTo>
                  <a:pt x="0" y="698319"/>
                </a:lnTo>
                <a:lnTo>
                  <a:pt x="0" y="0"/>
                </a:lnTo>
                <a:close/>
              </a:path>
            </a:pathLst>
          </a:custGeom>
          <a:blipFill>
            <a:blip r:embed="rId12"/>
            <a:stretch>
              <a:fillRect l="0" t="0" r="0" b="0"/>
            </a:stretch>
          </a:blipFill>
        </p:spPr>
      </p:sp>
      <p:sp>
        <p:nvSpPr>
          <p:cNvPr name="TextBox 15" id="15"/>
          <p:cNvSpPr txBox="true"/>
          <p:nvPr/>
        </p:nvSpPr>
        <p:spPr>
          <a:xfrm rot="-5400000">
            <a:off x="689572" y="4864522"/>
            <a:ext cx="2216067" cy="813085"/>
          </a:xfrm>
          <a:prstGeom prst="rect">
            <a:avLst/>
          </a:prstGeom>
        </p:spPr>
        <p:txBody>
          <a:bodyPr anchor="t" rtlCol="false" tIns="0" lIns="0" bIns="0" rIns="0">
            <a:spAutoFit/>
          </a:bodyPr>
          <a:lstStyle/>
          <a:p>
            <a:pPr algn="ctr" marL="0" indent="0" lvl="0">
              <a:lnSpc>
                <a:spcPts val="6533"/>
              </a:lnSpc>
            </a:pPr>
            <a:r>
              <a:rPr lang="en-US" sz="4666">
                <a:solidFill>
                  <a:srgbClr val="0D9613"/>
                </a:solidFill>
                <a:latin typeface="Archivo Black"/>
                <a:ea typeface="Archivo Black"/>
                <a:cs typeface="Archivo Black"/>
                <a:sym typeface="Archivo Black"/>
              </a:rPr>
              <a:t>LOPPA</a:t>
            </a:r>
          </a:p>
        </p:txBody>
      </p:sp>
      <p:sp>
        <p:nvSpPr>
          <p:cNvPr name="TextBox 16" id="16"/>
          <p:cNvSpPr txBox="true"/>
          <p:nvPr/>
        </p:nvSpPr>
        <p:spPr>
          <a:xfrm rot="-5557068">
            <a:off x="1872259" y="4739074"/>
            <a:ext cx="1601131" cy="1189926"/>
          </a:xfrm>
          <a:prstGeom prst="rect">
            <a:avLst/>
          </a:prstGeom>
        </p:spPr>
        <p:txBody>
          <a:bodyPr anchor="t" rtlCol="false" tIns="0" lIns="0" bIns="0" rIns="0">
            <a:spAutoFit/>
          </a:bodyPr>
          <a:lstStyle/>
          <a:p>
            <a:pPr algn="ctr" marL="0" indent="0" lvl="0">
              <a:lnSpc>
                <a:spcPts val="4754"/>
              </a:lnSpc>
            </a:pPr>
            <a:r>
              <a:rPr lang="en-US" sz="3396">
                <a:solidFill>
                  <a:srgbClr val="000000"/>
                </a:solidFill>
                <a:latin typeface="Nautilius Pompilius"/>
                <a:ea typeface="Nautilius Pompilius"/>
                <a:cs typeface="Nautilius Pompilius"/>
                <a:sym typeface="Nautilius Pompilius"/>
              </a:rPr>
              <a:t>Marknadsföra</a:t>
            </a:r>
          </a:p>
        </p:txBody>
      </p:sp>
      <p:sp>
        <p:nvSpPr>
          <p:cNvPr name="TextBox 17" id="17"/>
          <p:cNvSpPr txBox="true"/>
          <p:nvPr/>
        </p:nvSpPr>
        <p:spPr>
          <a:xfrm rot="-5400000">
            <a:off x="3123343" y="5224224"/>
            <a:ext cx="2365940" cy="200302"/>
          </a:xfrm>
          <a:prstGeom prst="rect">
            <a:avLst/>
          </a:prstGeom>
        </p:spPr>
        <p:txBody>
          <a:bodyPr anchor="t" rtlCol="false" tIns="0" lIns="0" bIns="0" rIns="0">
            <a:spAutoFit/>
          </a:bodyPr>
          <a:lstStyle/>
          <a:p>
            <a:pPr algn="ctr" marL="0" indent="0" lvl="0">
              <a:lnSpc>
                <a:spcPts val="1625"/>
              </a:lnSpc>
              <a:spcBef>
                <a:spcPct val="0"/>
              </a:spcBef>
            </a:pPr>
            <a:r>
              <a:rPr lang="en-US" b="true" sz="1160">
                <a:solidFill>
                  <a:srgbClr val="000000"/>
                </a:solidFill>
                <a:latin typeface="Helvetica World Bold"/>
                <a:ea typeface="Helvetica World Bold"/>
                <a:cs typeface="Helvetica World Bold"/>
                <a:sym typeface="Helvetica World Bold"/>
              </a:rPr>
              <a:t>[Infoga plats]</a:t>
            </a:r>
          </a:p>
        </p:txBody>
      </p:sp>
      <p:sp>
        <p:nvSpPr>
          <p:cNvPr name="TextBox 18" id="18"/>
          <p:cNvSpPr txBox="true"/>
          <p:nvPr/>
        </p:nvSpPr>
        <p:spPr>
          <a:xfrm rot="-5400000">
            <a:off x="2394408" y="5222314"/>
            <a:ext cx="2547985" cy="250293"/>
          </a:xfrm>
          <a:prstGeom prst="rect">
            <a:avLst/>
          </a:prstGeom>
        </p:spPr>
        <p:txBody>
          <a:bodyPr anchor="t" rtlCol="false" tIns="0" lIns="0" bIns="0" rIns="0">
            <a:spAutoFit/>
          </a:bodyPr>
          <a:lstStyle/>
          <a:p>
            <a:pPr algn="ctr" marL="0" indent="0" lvl="0">
              <a:lnSpc>
                <a:spcPts val="1967"/>
              </a:lnSpc>
              <a:spcBef>
                <a:spcPct val="0"/>
              </a:spcBef>
            </a:pPr>
            <a:r>
              <a:rPr lang="en-US" b="true" sz="1405">
                <a:solidFill>
                  <a:srgbClr val="000000"/>
                </a:solidFill>
                <a:latin typeface="Helvetica World Bold"/>
                <a:ea typeface="Helvetica World Bold"/>
                <a:cs typeface="Helvetica World Bold"/>
                <a:sym typeface="Helvetica World Bold"/>
              </a:rPr>
              <a:t>[INFOGA DATUM]</a:t>
            </a:r>
          </a:p>
        </p:txBody>
      </p:sp>
      <p:sp>
        <p:nvSpPr>
          <p:cNvPr name="TextBox 19" id="19"/>
          <p:cNvSpPr txBox="true"/>
          <p:nvPr/>
        </p:nvSpPr>
        <p:spPr>
          <a:xfrm rot="-5400000">
            <a:off x="798522" y="3759208"/>
            <a:ext cx="839064" cy="400790"/>
          </a:xfrm>
          <a:prstGeom prst="rect">
            <a:avLst/>
          </a:prstGeom>
        </p:spPr>
        <p:txBody>
          <a:bodyPr anchor="t" rtlCol="false" tIns="0" lIns="0" bIns="0" rIns="0">
            <a:spAutoFit/>
          </a:bodyPr>
          <a:lstStyle/>
          <a:p>
            <a:pPr algn="ctr" marL="0" indent="0" lvl="0">
              <a:lnSpc>
                <a:spcPts val="1359"/>
              </a:lnSpc>
            </a:pPr>
            <a:r>
              <a:rPr lang="en-US" b="true" sz="1359">
                <a:solidFill>
                  <a:srgbClr val="000000"/>
                </a:solidFill>
                <a:latin typeface="Helvetica World Bold"/>
                <a:ea typeface="Helvetica World Bold"/>
                <a:cs typeface="Helvetica World Bold"/>
                <a:sym typeface="Helvetica World Bold"/>
              </a:rPr>
              <a:t>FÖR</a:t>
            </a:r>
          </a:p>
          <a:p>
            <a:pPr algn="ctr" marL="0" indent="0" lvl="0">
              <a:lnSpc>
                <a:spcPts val="1359"/>
              </a:lnSpc>
            </a:pPr>
            <a:r>
              <a:rPr lang="en-US" b="true" sz="1359">
                <a:solidFill>
                  <a:srgbClr val="000000"/>
                </a:solidFill>
                <a:latin typeface="Helvetica World Bold"/>
                <a:ea typeface="Helvetica World Bold"/>
                <a:cs typeface="Helvetica World Bold"/>
                <a:sym typeface="Helvetica World Bold"/>
              </a:rPr>
              <a:t>ÄLSKAD</a:t>
            </a:r>
          </a:p>
        </p:txBody>
      </p:sp>
      <p:sp>
        <p:nvSpPr>
          <p:cNvPr name="TextBox 20" id="20"/>
          <p:cNvSpPr txBox="true"/>
          <p:nvPr/>
        </p:nvSpPr>
        <p:spPr>
          <a:xfrm rot="-5400000">
            <a:off x="3457744" y="5241319"/>
            <a:ext cx="2491430" cy="166112"/>
          </a:xfrm>
          <a:prstGeom prst="rect">
            <a:avLst/>
          </a:prstGeom>
        </p:spPr>
        <p:txBody>
          <a:bodyPr anchor="t" rtlCol="false" tIns="0" lIns="0" bIns="0" rIns="0">
            <a:spAutoFit/>
          </a:bodyPr>
          <a:lstStyle/>
          <a:p>
            <a:pPr algn="ctr" marL="0" indent="0" lvl="0">
              <a:lnSpc>
                <a:spcPts val="1355"/>
              </a:lnSpc>
              <a:spcBef>
                <a:spcPct val="0"/>
              </a:spcBef>
            </a:pPr>
            <a:r>
              <a:rPr lang="en-US" sz="968">
                <a:solidFill>
                  <a:srgbClr val="0D9613"/>
                </a:solidFill>
                <a:latin typeface="Poppins Bold"/>
                <a:ea typeface="Poppins Bold"/>
                <a:cs typeface="Poppins Bold"/>
                <a:sym typeface="Poppins Bold"/>
              </a:rPr>
              <a:t>#GREENMEMEEFFECT</a:t>
            </a:r>
          </a:p>
        </p:txBody>
      </p:sp>
      <p:sp>
        <p:nvSpPr>
          <p:cNvPr name="TextBox 21" id="21"/>
          <p:cNvSpPr txBox="true"/>
          <p:nvPr/>
        </p:nvSpPr>
        <p:spPr>
          <a:xfrm rot="-5400000">
            <a:off x="1637066" y="4904380"/>
            <a:ext cx="7814503" cy="881780"/>
          </a:xfrm>
          <a:prstGeom prst="rect">
            <a:avLst/>
          </a:prstGeom>
        </p:spPr>
        <p:txBody>
          <a:bodyPr anchor="t" rtlCol="false" tIns="0" lIns="0" bIns="0" rIns="0">
            <a:spAutoFit/>
          </a:bodyPr>
          <a:lstStyle/>
          <a:p>
            <a:pPr algn="ctr" marL="0" indent="0" lvl="0">
              <a:lnSpc>
                <a:spcPts val="2347"/>
              </a:lnSpc>
            </a:pPr>
            <a:r>
              <a:rPr lang="en-US" sz="2077">
                <a:solidFill>
                  <a:srgbClr val="0D9613"/>
                </a:solidFill>
                <a:latin typeface="Garet"/>
                <a:ea typeface="Garet"/>
                <a:cs typeface="Garet"/>
                <a:sym typeface="Garet"/>
              </a:rPr>
              <a:t>Vi söker försäljare och hantverkare för att delta i vår Second Hand loppmarknad. </a:t>
            </a:r>
          </a:p>
          <a:p>
            <a:pPr algn="ctr" marL="0" indent="0" lvl="0">
              <a:lnSpc>
                <a:spcPts val="2347"/>
              </a:lnSpc>
            </a:pPr>
            <a:r>
              <a:rPr lang="en-US" sz="2077">
                <a:solidFill>
                  <a:srgbClr val="0D9613"/>
                </a:solidFill>
                <a:latin typeface="Garet"/>
                <a:ea typeface="Garet"/>
                <a:cs typeface="Garet"/>
                <a:sym typeface="Garet"/>
              </a:rPr>
              <a:t>Vid intresse kontakta [Infoga namn och kontakt]</a:t>
            </a:r>
          </a:p>
        </p:txBody>
      </p:sp>
      <p:sp>
        <p:nvSpPr>
          <p:cNvPr name="TextBox 22" id="22"/>
          <p:cNvSpPr txBox="true"/>
          <p:nvPr/>
        </p:nvSpPr>
        <p:spPr>
          <a:xfrm rot="-5400000">
            <a:off x="4612269" y="4736661"/>
            <a:ext cx="3561119" cy="614212"/>
          </a:xfrm>
          <a:prstGeom prst="rect">
            <a:avLst/>
          </a:prstGeom>
        </p:spPr>
        <p:txBody>
          <a:bodyPr anchor="t" rtlCol="false" tIns="0" lIns="0" bIns="0" rIns="0">
            <a:spAutoFit/>
          </a:bodyPr>
          <a:lstStyle/>
          <a:p>
            <a:pPr algn="l" marL="0" indent="0" lvl="0">
              <a:lnSpc>
                <a:spcPts val="2419"/>
              </a:lnSpc>
            </a:pPr>
            <a:r>
              <a:rPr lang="en-US" sz="2199" spc="-24">
                <a:solidFill>
                  <a:srgbClr val="0D9613"/>
                </a:solidFill>
                <a:latin typeface="Body Grotesque"/>
                <a:ea typeface="Body Grotesque"/>
                <a:cs typeface="Body Grotesque"/>
                <a:sym typeface="Body Grotesque"/>
              </a:rPr>
              <a:t>Leverantörsinställningar: [Infoga tid]</a:t>
            </a:r>
          </a:p>
        </p:txBody>
      </p:sp>
      <p:sp>
        <p:nvSpPr>
          <p:cNvPr name="Freeform 23" id="23"/>
          <p:cNvSpPr/>
          <p:nvPr/>
        </p:nvSpPr>
        <p:spPr>
          <a:xfrm flipH="false" flipV="false" rot="-5400000">
            <a:off x="451634" y="97972"/>
            <a:ext cx="922602" cy="1166475"/>
          </a:xfrm>
          <a:custGeom>
            <a:avLst/>
            <a:gdLst/>
            <a:ahLst/>
            <a:cxnLst/>
            <a:rect r="r" b="b" t="t" l="l"/>
            <a:pathLst>
              <a:path h="1166475" w="922602">
                <a:moveTo>
                  <a:pt x="0" y="0"/>
                </a:moveTo>
                <a:lnTo>
                  <a:pt x="922602" y="0"/>
                </a:lnTo>
                <a:lnTo>
                  <a:pt x="922602" y="1166475"/>
                </a:lnTo>
                <a:lnTo>
                  <a:pt x="0" y="1166475"/>
                </a:lnTo>
                <a:lnTo>
                  <a:pt x="0" y="0"/>
                </a:lnTo>
                <a:close/>
              </a:path>
            </a:pathLst>
          </a:custGeom>
          <a:blipFill>
            <a:blip r:embed="rId13"/>
            <a:stretch>
              <a:fillRect l="0" t="0" r="0" b="0"/>
            </a:stretch>
          </a:blipFill>
        </p:spPr>
      </p:sp>
      <p:sp>
        <p:nvSpPr>
          <p:cNvPr name="Freeform 24" id="24"/>
          <p:cNvSpPr/>
          <p:nvPr/>
        </p:nvSpPr>
        <p:spPr>
          <a:xfrm flipH="false" flipV="false" rot="-5400000">
            <a:off x="6051385" y="9293840"/>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14"/>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279820" y="7037939"/>
            <a:ext cx="3000359" cy="2487589"/>
            <a:chOff x="0" y="0"/>
            <a:chExt cx="4000479" cy="3316786"/>
          </a:xfrm>
        </p:grpSpPr>
        <p:sp>
          <p:nvSpPr>
            <p:cNvPr name="Freeform 6" id="6"/>
            <p:cNvSpPr/>
            <p:nvPr/>
          </p:nvSpPr>
          <p:spPr>
            <a:xfrm flipH="false" flipV="false" rot="0">
              <a:off x="1570939" y="443623"/>
              <a:ext cx="2429540" cy="2429540"/>
            </a:xfrm>
            <a:custGeom>
              <a:avLst/>
              <a:gdLst/>
              <a:ahLst/>
              <a:cxnLst/>
              <a:rect r="r" b="b" t="t" l="l"/>
              <a:pathLst>
                <a:path h="2429540" w="2429540">
                  <a:moveTo>
                    <a:pt x="0" y="0"/>
                  </a:moveTo>
                  <a:lnTo>
                    <a:pt x="2429540" y="0"/>
                  </a:lnTo>
                  <a:lnTo>
                    <a:pt x="2429540" y="2429540"/>
                  </a:lnTo>
                  <a:lnTo>
                    <a:pt x="0" y="2429540"/>
                  </a:lnTo>
                  <a:lnTo>
                    <a:pt x="0" y="0"/>
                  </a:lnTo>
                  <a:close/>
                </a:path>
              </a:pathLst>
            </a:custGeom>
            <a:blipFill>
              <a:blip r:embed="rId6"/>
              <a:stretch>
                <a:fillRect l="0" t="0" r="0" b="0"/>
              </a:stretch>
            </a:blipFill>
          </p:spPr>
        </p:sp>
        <p:sp>
          <p:nvSpPr>
            <p:cNvPr name="Freeform 7" id="7"/>
            <p:cNvSpPr/>
            <p:nvPr/>
          </p:nvSpPr>
          <p:spPr>
            <a:xfrm flipH="false" flipV="false" rot="0">
              <a:off x="0" y="0"/>
              <a:ext cx="2620261" cy="3316786"/>
            </a:xfrm>
            <a:custGeom>
              <a:avLst/>
              <a:gdLst/>
              <a:ahLst/>
              <a:cxnLst/>
              <a:rect r="r" b="b" t="t" l="l"/>
              <a:pathLst>
                <a:path h="3316786" w="2620261">
                  <a:moveTo>
                    <a:pt x="0" y="0"/>
                  </a:moveTo>
                  <a:lnTo>
                    <a:pt x="2620261" y="0"/>
                  </a:lnTo>
                  <a:lnTo>
                    <a:pt x="2620261" y="3316786"/>
                  </a:lnTo>
                  <a:lnTo>
                    <a:pt x="0" y="3316786"/>
                  </a:lnTo>
                  <a:lnTo>
                    <a:pt x="0" y="0"/>
                  </a:lnTo>
                  <a:close/>
                </a:path>
              </a:pathLst>
            </a:custGeom>
            <a:blipFill>
              <a:blip r:embed="rId7"/>
              <a:stretch>
                <a:fillRect l="0" t="0" r="0" b="0"/>
              </a:stretch>
            </a:blipFill>
          </p:spPr>
        </p:sp>
      </p:gr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0816" y="5612299"/>
            <a:ext cx="5698367"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Upcycling-workshop</a:t>
            </a:r>
          </a:p>
          <a:p>
            <a:pPr algn="ctr">
              <a:lnSpc>
                <a:spcPts val="5105"/>
              </a:lnSpc>
            </a:pPr>
            <a:r>
              <a:rPr lang="en-US" sz="3403" spc="3">
                <a:solidFill>
                  <a:srgbClr val="12C91A"/>
                </a:solidFill>
                <a:latin typeface="Lazydog"/>
                <a:ea typeface="Lazydog"/>
                <a:cs typeface="Lazydog"/>
                <a:sym typeface="Lazydog"/>
              </a:rPr>
              <a:t>Resurspaket</a:t>
            </a:r>
          </a:p>
          <a:p>
            <a:pPr algn="ctr">
              <a:lnSpc>
                <a:spcPts val="5105"/>
              </a:lnSpc>
            </a:pP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5" id="5"/>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6"/>
            <a:stretch>
              <a:fillRect l="0" t="0" r="0" b="0"/>
            </a:stretch>
          </a:blipFill>
        </p:spPr>
      </p:sp>
      <p:sp>
        <p:nvSpPr>
          <p:cNvPr name="Freeform 6" id="6"/>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7"/>
            <a:stretch>
              <a:fillRect l="0" t="0" r="0" b="0"/>
            </a:stretch>
          </a:blipFill>
        </p:spPr>
      </p:sp>
      <p:sp>
        <p:nvSpPr>
          <p:cNvPr name="TextBox 7" id="7"/>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Upcycling Workshop</a:t>
            </a:r>
          </a:p>
        </p:txBody>
      </p:sp>
      <p:sp>
        <p:nvSpPr>
          <p:cNvPr name="TextBox 8" id="8"/>
          <p:cNvSpPr txBox="true"/>
          <p:nvPr/>
        </p:nvSpPr>
        <p:spPr>
          <a:xfrm rot="0">
            <a:off x="2843398" y="708375"/>
            <a:ext cx="1873204" cy="903638"/>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Måste Ha</a:t>
            </a:r>
          </a:p>
          <a:p>
            <a:pPr algn="ctr">
              <a:lnSpc>
                <a:spcPts val="3674"/>
              </a:lnSpc>
            </a:pPr>
          </a:p>
        </p:txBody>
      </p:sp>
      <p:graphicFrame>
        <p:nvGraphicFramePr>
          <p:cNvPr name="Table 9" id="9"/>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MÅSTE HA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KOSTNAD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 Facilitator för Workshop</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Stolar/bord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Fika</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Förbrukningsmaterial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10" id="10"/>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1" id="11"/>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2" id="12"/>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3" id="13"/>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4" id="14"/>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5" id="15"/>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6" id="16"/>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7" id="17"/>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8" id="18"/>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9" id="19"/>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0" id="20"/>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1" id="21"/>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2" id="22"/>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3" id="23"/>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sp>
        <p:nvSpPr>
          <p:cNvPr name="Freeform 5" id="5"/>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6" id="6"/>
          <p:cNvSpPr/>
          <p:nvPr/>
        </p:nvSpPr>
        <p:spPr>
          <a:xfrm flipH="false" flipV="false" rot="0">
            <a:off x="6057283" y="147437"/>
            <a:ext cx="1210379" cy="1210379"/>
          </a:xfrm>
          <a:custGeom>
            <a:avLst/>
            <a:gdLst/>
            <a:ahLst/>
            <a:cxnLst/>
            <a:rect r="r" b="b" t="t" l="l"/>
            <a:pathLst>
              <a:path h="1210379" w="1210379">
                <a:moveTo>
                  <a:pt x="0" y="0"/>
                </a:moveTo>
                <a:lnTo>
                  <a:pt x="1210378" y="0"/>
                </a:lnTo>
                <a:lnTo>
                  <a:pt x="1210378" y="1210379"/>
                </a:lnTo>
                <a:lnTo>
                  <a:pt x="0" y="1210379"/>
                </a:lnTo>
                <a:lnTo>
                  <a:pt x="0" y="0"/>
                </a:lnTo>
                <a:close/>
              </a:path>
            </a:pathLst>
          </a:custGeom>
          <a:blipFill>
            <a:blip r:embed="rId7"/>
            <a:stretch>
              <a:fillRect l="0" t="0" r="0" b="0"/>
            </a:stretch>
          </a:blipFill>
        </p:spPr>
      </p:sp>
      <p:sp>
        <p:nvSpPr>
          <p:cNvPr name="TextBox 7" id="7"/>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Upcycling Workshop</a:t>
            </a:r>
          </a:p>
        </p:txBody>
      </p:sp>
      <p:sp>
        <p:nvSpPr>
          <p:cNvPr name="TextBox 8" id="8"/>
          <p:cNvSpPr txBox="true"/>
          <p:nvPr/>
        </p:nvSpPr>
        <p:spPr>
          <a:xfrm rot="0">
            <a:off x="2843398" y="708375"/>
            <a:ext cx="1873204" cy="903638"/>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Att Göra</a:t>
            </a:r>
          </a:p>
          <a:p>
            <a:pPr algn="ctr">
              <a:lnSpc>
                <a:spcPts val="3674"/>
              </a:lnSpc>
            </a:pPr>
          </a:p>
        </p:txBody>
      </p:sp>
      <p:graphicFrame>
        <p:nvGraphicFramePr>
          <p:cNvPr name="Table 9" id="9"/>
          <p:cNvGraphicFramePr>
            <a:graphicFrameLocks noGrp="true"/>
          </p:cNvGraphicFramePr>
          <p:nvPr/>
        </p:nvGraphicFramePr>
        <p:xfrm>
          <a:off x="503771" y="1420493"/>
          <a:ext cx="6763890" cy="785437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UPPGIFT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ANSVARIG PERSON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TID</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KLAR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ett datum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Ordna Lokal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Boka en facilitator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Skapa och dela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Sätt upp lokalen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10" id="10"/>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1" id="11"/>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2" id="12"/>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3" id="13"/>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4" id="14"/>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5" id="15"/>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6" id="16"/>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7" id="17"/>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8" id="18"/>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19" id="19"/>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0" id="20"/>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1" id="21"/>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2" id="22"/>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
        <p:nvSpPr>
          <p:cNvPr name="Freeform 23" id="23"/>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lgDash"/>
            <a:miter/>
          </a:ln>
        </p:spPr>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CFFED"/>
        </a:solidFill>
      </p:bgPr>
    </p:bg>
    <p:spTree>
      <p:nvGrpSpPr>
        <p:cNvPr id="1" name=""/>
        <p:cNvGrpSpPr/>
        <p:nvPr/>
      </p:nvGrpSpPr>
      <p:grpSpPr>
        <a:xfrm>
          <a:off x="0" y="0"/>
          <a:ext cx="0" cy="0"/>
          <a:chOff x="0" y="0"/>
          <a:chExt cx="0" cy="0"/>
        </a:xfrm>
      </p:grpSpPr>
      <p:grpSp>
        <p:nvGrpSpPr>
          <p:cNvPr name="Group 2" id="2"/>
          <p:cNvGrpSpPr/>
          <p:nvPr/>
        </p:nvGrpSpPr>
        <p:grpSpPr>
          <a:xfrm rot="0">
            <a:off x="-562226" y="10037841"/>
            <a:ext cx="8415699" cy="770598"/>
            <a:chOff x="0" y="0"/>
            <a:chExt cx="3015997" cy="276165"/>
          </a:xfrm>
        </p:grpSpPr>
        <p:sp>
          <p:nvSpPr>
            <p:cNvPr name="Freeform 3" id="3"/>
            <p:cNvSpPr/>
            <p:nvPr/>
          </p:nvSpPr>
          <p:spPr>
            <a:xfrm flipH="false" flipV="false" rot="0">
              <a:off x="0" y="0"/>
              <a:ext cx="3015997" cy="276165"/>
            </a:xfrm>
            <a:custGeom>
              <a:avLst/>
              <a:gdLst/>
              <a:ahLst/>
              <a:cxnLst/>
              <a:rect r="r" b="b" t="t" l="l"/>
              <a:pathLst>
                <a:path h="276165" w="3015997">
                  <a:moveTo>
                    <a:pt x="0" y="0"/>
                  </a:moveTo>
                  <a:lnTo>
                    <a:pt x="3015997" y="0"/>
                  </a:lnTo>
                  <a:lnTo>
                    <a:pt x="3015997" y="276165"/>
                  </a:lnTo>
                  <a:lnTo>
                    <a:pt x="0" y="276165"/>
                  </a:lnTo>
                  <a:close/>
                </a:path>
              </a:pathLst>
            </a:custGeom>
            <a:solidFill>
              <a:srgbClr val="12C91A"/>
            </a:solidFill>
          </p:spPr>
        </p:sp>
        <p:sp>
          <p:nvSpPr>
            <p:cNvPr name="TextBox 4" id="4"/>
            <p:cNvSpPr txBox="true"/>
            <p:nvPr/>
          </p:nvSpPr>
          <p:spPr>
            <a:xfrm>
              <a:off x="0" y="-28575"/>
              <a:ext cx="3015997" cy="304740"/>
            </a:xfrm>
            <a:prstGeom prst="rect">
              <a:avLst/>
            </a:prstGeom>
          </p:spPr>
          <p:txBody>
            <a:bodyPr anchor="ctr" rtlCol="false" tIns="35919" lIns="35919" bIns="35919" rIns="35919"/>
            <a:lstStyle/>
            <a:p>
              <a:pPr algn="ctr">
                <a:lnSpc>
                  <a:spcPts val="2334"/>
                </a:lnSpc>
              </a:pPr>
            </a:p>
          </p:txBody>
        </p:sp>
      </p:grpSp>
      <p:grpSp>
        <p:nvGrpSpPr>
          <p:cNvPr name="Group 5" id="5"/>
          <p:cNvGrpSpPr/>
          <p:nvPr/>
        </p:nvGrpSpPr>
        <p:grpSpPr>
          <a:xfrm rot="0">
            <a:off x="756897" y="-21038"/>
            <a:ext cx="6048000" cy="3886099"/>
            <a:chOff x="0" y="0"/>
            <a:chExt cx="1274980" cy="819230"/>
          </a:xfrm>
        </p:grpSpPr>
        <p:sp>
          <p:nvSpPr>
            <p:cNvPr name="Freeform 6" id="6"/>
            <p:cNvSpPr/>
            <p:nvPr/>
          </p:nvSpPr>
          <p:spPr>
            <a:xfrm flipH="true" flipV="false" rot="0">
              <a:off x="0" y="0"/>
              <a:ext cx="1274980" cy="819229"/>
            </a:xfrm>
            <a:custGeom>
              <a:avLst/>
              <a:gdLst/>
              <a:ahLst/>
              <a:cxnLst/>
              <a:rect r="r" b="b" t="t" l="l"/>
              <a:pathLst>
                <a:path h="819229" w="1274980">
                  <a:moveTo>
                    <a:pt x="1274980" y="0"/>
                  </a:moveTo>
                  <a:lnTo>
                    <a:pt x="0" y="0"/>
                  </a:lnTo>
                  <a:lnTo>
                    <a:pt x="0" y="819229"/>
                  </a:lnTo>
                  <a:lnTo>
                    <a:pt x="1274980" y="819229"/>
                  </a:lnTo>
                  <a:close/>
                </a:path>
              </a:pathLst>
            </a:custGeom>
            <a:blipFill>
              <a:blip r:embed="rId2"/>
              <a:stretch>
                <a:fillRect l="-1269" t="-26312" r="-47445" b="-28178"/>
              </a:stretch>
            </a:blipFill>
          </p:spPr>
        </p:sp>
      </p:grpSp>
      <p:sp>
        <p:nvSpPr>
          <p:cNvPr name="TextBox 7" id="7"/>
          <p:cNvSpPr txBox="true"/>
          <p:nvPr/>
        </p:nvSpPr>
        <p:spPr>
          <a:xfrm rot="0">
            <a:off x="756000" y="2873171"/>
            <a:ext cx="4093171" cy="3406241"/>
          </a:xfrm>
          <a:prstGeom prst="rect">
            <a:avLst/>
          </a:prstGeom>
        </p:spPr>
        <p:txBody>
          <a:bodyPr anchor="t" rtlCol="false" tIns="0" lIns="0" bIns="0" rIns="0">
            <a:spAutoFit/>
          </a:bodyPr>
          <a:lstStyle/>
          <a:p>
            <a:pPr algn="l" marL="0" indent="0" lvl="0">
              <a:lnSpc>
                <a:spcPts val="13087"/>
              </a:lnSpc>
            </a:pPr>
            <a:r>
              <a:rPr lang="en-US" sz="13219" spc="-52">
                <a:solidFill>
                  <a:srgbClr val="FED602"/>
                </a:solidFill>
                <a:latin typeface="Six Caps"/>
                <a:ea typeface="Six Caps"/>
                <a:cs typeface="Six Caps"/>
                <a:sym typeface="Six Caps"/>
              </a:rPr>
              <a:t>UPCYCLING VERKSTAD</a:t>
            </a:r>
          </a:p>
        </p:txBody>
      </p:sp>
      <p:grpSp>
        <p:nvGrpSpPr>
          <p:cNvPr name="Group 8" id="8"/>
          <p:cNvGrpSpPr/>
          <p:nvPr/>
        </p:nvGrpSpPr>
        <p:grpSpPr>
          <a:xfrm rot="0">
            <a:off x="4410729" y="4150811"/>
            <a:ext cx="2393271" cy="2024832"/>
            <a:chOff x="0" y="0"/>
            <a:chExt cx="857694" cy="725654"/>
          </a:xfrm>
        </p:grpSpPr>
        <p:sp>
          <p:nvSpPr>
            <p:cNvPr name="Freeform 9" id="9"/>
            <p:cNvSpPr/>
            <p:nvPr/>
          </p:nvSpPr>
          <p:spPr>
            <a:xfrm flipH="false" flipV="false" rot="0">
              <a:off x="0" y="0"/>
              <a:ext cx="857694" cy="725654"/>
            </a:xfrm>
            <a:custGeom>
              <a:avLst/>
              <a:gdLst/>
              <a:ahLst/>
              <a:cxnLst/>
              <a:rect r="r" b="b" t="t" l="l"/>
              <a:pathLst>
                <a:path h="725654" w="857694">
                  <a:moveTo>
                    <a:pt x="106751" y="0"/>
                  </a:moveTo>
                  <a:lnTo>
                    <a:pt x="750944" y="0"/>
                  </a:lnTo>
                  <a:cubicBezTo>
                    <a:pt x="809900" y="0"/>
                    <a:pt x="857694" y="47794"/>
                    <a:pt x="857694" y="106751"/>
                  </a:cubicBezTo>
                  <a:lnTo>
                    <a:pt x="857694" y="618903"/>
                  </a:lnTo>
                  <a:cubicBezTo>
                    <a:pt x="857694" y="647215"/>
                    <a:pt x="846447" y="674368"/>
                    <a:pt x="826428" y="694388"/>
                  </a:cubicBezTo>
                  <a:cubicBezTo>
                    <a:pt x="806408" y="714407"/>
                    <a:pt x="779256" y="725654"/>
                    <a:pt x="750944" y="725654"/>
                  </a:cubicBezTo>
                  <a:lnTo>
                    <a:pt x="106751" y="725654"/>
                  </a:lnTo>
                  <a:cubicBezTo>
                    <a:pt x="47794" y="725654"/>
                    <a:pt x="0" y="677860"/>
                    <a:pt x="0" y="618903"/>
                  </a:cubicBezTo>
                  <a:lnTo>
                    <a:pt x="0" y="106751"/>
                  </a:lnTo>
                  <a:cubicBezTo>
                    <a:pt x="0" y="47794"/>
                    <a:pt x="47794" y="0"/>
                    <a:pt x="106751" y="0"/>
                  </a:cubicBezTo>
                  <a:close/>
                </a:path>
              </a:pathLst>
            </a:custGeom>
            <a:solidFill>
              <a:srgbClr val="000000">
                <a:alpha val="0"/>
              </a:srgbClr>
            </a:solidFill>
            <a:ln w="66675" cap="rnd">
              <a:solidFill>
                <a:srgbClr val="FDEE00"/>
              </a:solidFill>
              <a:prstDash val="solid"/>
              <a:round/>
            </a:ln>
          </p:spPr>
        </p:sp>
        <p:sp>
          <p:nvSpPr>
            <p:cNvPr name="TextBox 10" id="10"/>
            <p:cNvSpPr txBox="true"/>
            <p:nvPr/>
          </p:nvSpPr>
          <p:spPr>
            <a:xfrm>
              <a:off x="0" y="-28575"/>
              <a:ext cx="857694" cy="754229"/>
            </a:xfrm>
            <a:prstGeom prst="rect">
              <a:avLst/>
            </a:prstGeom>
          </p:spPr>
          <p:txBody>
            <a:bodyPr anchor="ctr" rtlCol="false" tIns="35919" lIns="35919" bIns="35919" rIns="35919"/>
            <a:lstStyle/>
            <a:p>
              <a:pPr algn="ctr">
                <a:lnSpc>
                  <a:spcPts val="2334"/>
                </a:lnSpc>
              </a:pPr>
            </a:p>
          </p:txBody>
        </p:sp>
      </p:grpSp>
      <p:sp>
        <p:nvSpPr>
          <p:cNvPr name="Freeform 11" id="11"/>
          <p:cNvSpPr/>
          <p:nvPr/>
        </p:nvSpPr>
        <p:spPr>
          <a:xfrm flipH="false" flipV="false" rot="0">
            <a:off x="6665723" y="78021"/>
            <a:ext cx="755103" cy="954700"/>
          </a:xfrm>
          <a:custGeom>
            <a:avLst/>
            <a:gdLst/>
            <a:ahLst/>
            <a:cxnLst/>
            <a:rect r="r" b="b" t="t" l="l"/>
            <a:pathLst>
              <a:path h="954700" w="755103">
                <a:moveTo>
                  <a:pt x="0" y="0"/>
                </a:moveTo>
                <a:lnTo>
                  <a:pt x="755103" y="0"/>
                </a:lnTo>
                <a:lnTo>
                  <a:pt x="755103" y="954700"/>
                </a:lnTo>
                <a:lnTo>
                  <a:pt x="0" y="954700"/>
                </a:lnTo>
                <a:lnTo>
                  <a:pt x="0" y="0"/>
                </a:lnTo>
                <a:close/>
              </a:path>
            </a:pathLst>
          </a:custGeom>
          <a:blipFill>
            <a:blip r:embed="rId3"/>
            <a:stretch>
              <a:fillRect l="0" t="0" r="0" b="0"/>
            </a:stretch>
          </a:blipFill>
        </p:spPr>
      </p:sp>
      <p:sp>
        <p:nvSpPr>
          <p:cNvPr name="Freeform 12" id="12"/>
          <p:cNvSpPr/>
          <p:nvPr/>
        </p:nvSpPr>
        <p:spPr>
          <a:xfrm flipH="false" flipV="false" rot="0">
            <a:off x="5877973" y="5346000"/>
            <a:ext cx="787750" cy="787750"/>
          </a:xfrm>
          <a:custGeom>
            <a:avLst/>
            <a:gdLst/>
            <a:ahLst/>
            <a:cxnLst/>
            <a:rect r="r" b="b" t="t" l="l"/>
            <a:pathLst>
              <a:path h="787750" w="787750">
                <a:moveTo>
                  <a:pt x="0" y="0"/>
                </a:moveTo>
                <a:lnTo>
                  <a:pt x="787750" y="0"/>
                </a:lnTo>
                <a:lnTo>
                  <a:pt x="787750" y="787750"/>
                </a:lnTo>
                <a:lnTo>
                  <a:pt x="0" y="787750"/>
                </a:lnTo>
                <a:lnTo>
                  <a:pt x="0" y="0"/>
                </a:lnTo>
                <a:close/>
              </a:path>
            </a:pathLst>
          </a:custGeom>
          <a:blipFill>
            <a:blip r:embed="rId4"/>
            <a:stretch>
              <a:fillRect l="0" t="0" r="0" b="0"/>
            </a:stretch>
          </a:blipFill>
        </p:spPr>
      </p:sp>
      <p:sp>
        <p:nvSpPr>
          <p:cNvPr name="Freeform 13" id="13"/>
          <p:cNvSpPr/>
          <p:nvPr/>
        </p:nvSpPr>
        <p:spPr>
          <a:xfrm flipH="false" flipV="false" rot="0">
            <a:off x="-15494" y="9306050"/>
            <a:ext cx="771494" cy="771494"/>
          </a:xfrm>
          <a:custGeom>
            <a:avLst/>
            <a:gdLst/>
            <a:ahLst/>
            <a:cxnLst/>
            <a:rect r="r" b="b" t="t" l="l"/>
            <a:pathLst>
              <a:path h="771494" w="771494">
                <a:moveTo>
                  <a:pt x="0" y="0"/>
                </a:moveTo>
                <a:lnTo>
                  <a:pt x="771494" y="0"/>
                </a:lnTo>
                <a:lnTo>
                  <a:pt x="771494" y="771495"/>
                </a:lnTo>
                <a:lnTo>
                  <a:pt x="0" y="771495"/>
                </a:lnTo>
                <a:lnTo>
                  <a:pt x="0" y="0"/>
                </a:lnTo>
                <a:close/>
              </a:path>
            </a:pathLst>
          </a:custGeom>
          <a:blipFill>
            <a:blip r:embed="rId5"/>
            <a:stretch>
              <a:fillRect l="0" t="0" r="0" b="0"/>
            </a:stretch>
          </a:blipFill>
        </p:spPr>
      </p:sp>
      <p:sp>
        <p:nvSpPr>
          <p:cNvPr name="TextBox 14" id="14"/>
          <p:cNvSpPr txBox="true"/>
          <p:nvPr/>
        </p:nvSpPr>
        <p:spPr>
          <a:xfrm rot="0">
            <a:off x="756000" y="6342896"/>
            <a:ext cx="3370821" cy="939624"/>
          </a:xfrm>
          <a:prstGeom prst="rect">
            <a:avLst/>
          </a:prstGeom>
        </p:spPr>
        <p:txBody>
          <a:bodyPr anchor="t" rtlCol="false" tIns="0" lIns="0" bIns="0" rIns="0">
            <a:spAutoFit/>
          </a:bodyPr>
          <a:lstStyle/>
          <a:p>
            <a:pPr algn="l" marL="0" indent="0" lvl="0">
              <a:lnSpc>
                <a:spcPts val="1895"/>
              </a:lnSpc>
            </a:pPr>
            <a:r>
              <a:rPr lang="en-US" sz="1620" spc="69">
                <a:solidFill>
                  <a:srgbClr val="12C91A"/>
                </a:solidFill>
                <a:latin typeface="TT Commons Pro"/>
                <a:ea typeface="TT Commons Pro"/>
                <a:cs typeface="TT Commons Pro"/>
                <a:sym typeface="TT Commons Pro"/>
              </a:rPr>
              <a:t>Gör dig redo att kavla upp ärmarna och släpp lös din kreativitet på vår upcycling-workshop under ledning av [Insert Facilitator] </a:t>
            </a:r>
          </a:p>
        </p:txBody>
      </p:sp>
      <p:sp>
        <p:nvSpPr>
          <p:cNvPr name="TextBox 15" id="15"/>
          <p:cNvSpPr txBox="true"/>
          <p:nvPr/>
        </p:nvSpPr>
        <p:spPr>
          <a:xfrm rot="0">
            <a:off x="756000" y="7572639"/>
            <a:ext cx="3024000" cy="335996"/>
          </a:xfrm>
          <a:prstGeom prst="rect">
            <a:avLst/>
          </a:prstGeom>
        </p:spPr>
        <p:txBody>
          <a:bodyPr anchor="t" rtlCol="false" tIns="0" lIns="0" bIns="0" rIns="0">
            <a:spAutoFit/>
          </a:bodyPr>
          <a:lstStyle/>
          <a:p>
            <a:pPr algn="just" marL="0" indent="0" lvl="0">
              <a:lnSpc>
                <a:spcPts val="2695"/>
              </a:lnSpc>
            </a:pPr>
            <a:r>
              <a:rPr lang="en-US" b="true" sz="2304" spc="99">
                <a:solidFill>
                  <a:srgbClr val="12C91A"/>
                </a:solidFill>
                <a:latin typeface="TT Commons Pro Bold"/>
                <a:ea typeface="TT Commons Pro Bold"/>
                <a:cs typeface="TT Commons Pro Bold"/>
                <a:sym typeface="TT Commons Pro Bold"/>
              </a:rPr>
              <a:t>[INFOGA DATUM]</a:t>
            </a:r>
          </a:p>
        </p:txBody>
      </p:sp>
      <p:sp>
        <p:nvSpPr>
          <p:cNvPr name="TextBox 16" id="16"/>
          <p:cNvSpPr txBox="true"/>
          <p:nvPr/>
        </p:nvSpPr>
        <p:spPr>
          <a:xfrm rot="0">
            <a:off x="756000" y="7925099"/>
            <a:ext cx="4486493" cy="335996"/>
          </a:xfrm>
          <a:prstGeom prst="rect">
            <a:avLst/>
          </a:prstGeom>
        </p:spPr>
        <p:txBody>
          <a:bodyPr anchor="t" rtlCol="false" tIns="0" lIns="0" bIns="0" rIns="0">
            <a:spAutoFit/>
          </a:bodyPr>
          <a:lstStyle/>
          <a:p>
            <a:pPr algn="just" marL="0" indent="0" lvl="0">
              <a:lnSpc>
                <a:spcPts val="2695"/>
              </a:lnSpc>
            </a:pPr>
            <a:r>
              <a:rPr lang="en-US" b="true" sz="2304" spc="99">
                <a:solidFill>
                  <a:srgbClr val="12C91A"/>
                </a:solidFill>
                <a:latin typeface="TT Commons Pro Bold"/>
                <a:ea typeface="TT Commons Pro Bold"/>
                <a:cs typeface="TT Commons Pro Bold"/>
                <a:sym typeface="TT Commons Pro Bold"/>
              </a:rPr>
              <a:t>[INFOGA PLATS]</a:t>
            </a:r>
          </a:p>
        </p:txBody>
      </p:sp>
      <p:sp>
        <p:nvSpPr>
          <p:cNvPr name="TextBox 17" id="17"/>
          <p:cNvSpPr txBox="true"/>
          <p:nvPr/>
        </p:nvSpPr>
        <p:spPr>
          <a:xfrm rot="0">
            <a:off x="589622" y="8845215"/>
            <a:ext cx="3190378" cy="921670"/>
          </a:xfrm>
          <a:prstGeom prst="rect">
            <a:avLst/>
          </a:prstGeom>
        </p:spPr>
        <p:txBody>
          <a:bodyPr anchor="t" rtlCol="false" tIns="0" lIns="0" bIns="0" rIns="0">
            <a:spAutoFit/>
          </a:bodyPr>
          <a:lstStyle/>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PRAKTISKT LÄRANDE</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KREATIVA PROJEKT</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MILJÖPÅVERKAN</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TA HEM SKAPELSER</a:t>
            </a:r>
          </a:p>
        </p:txBody>
      </p:sp>
      <p:sp>
        <p:nvSpPr>
          <p:cNvPr name="TextBox 18" id="18"/>
          <p:cNvSpPr txBox="true"/>
          <p:nvPr/>
        </p:nvSpPr>
        <p:spPr>
          <a:xfrm rot="0">
            <a:off x="756000" y="8519655"/>
            <a:ext cx="3370821" cy="246097"/>
          </a:xfrm>
          <a:prstGeom prst="rect">
            <a:avLst/>
          </a:prstGeom>
        </p:spPr>
        <p:txBody>
          <a:bodyPr anchor="t" rtlCol="false" tIns="0" lIns="0" bIns="0" rIns="0">
            <a:spAutoFit/>
          </a:bodyPr>
          <a:lstStyle/>
          <a:p>
            <a:pPr algn="just" marL="0" indent="0" lvl="1">
              <a:lnSpc>
                <a:spcPts val="1982"/>
              </a:lnSpc>
            </a:pPr>
            <a:r>
              <a:rPr lang="en-US" b="true" sz="1694" spc="72">
                <a:solidFill>
                  <a:srgbClr val="12C91A"/>
                </a:solidFill>
                <a:latin typeface="TT Commons Pro Bold"/>
                <a:ea typeface="TT Commons Pro Bold"/>
                <a:cs typeface="TT Commons Pro Bold"/>
                <a:sym typeface="TT Commons Pro Bold"/>
              </a:rPr>
              <a:t>VERKSTADENS HÖJDPUNKTER:</a:t>
            </a:r>
          </a:p>
        </p:txBody>
      </p:sp>
      <p:sp>
        <p:nvSpPr>
          <p:cNvPr name="TextBox 19" id="19"/>
          <p:cNvSpPr txBox="true"/>
          <p:nvPr/>
        </p:nvSpPr>
        <p:spPr>
          <a:xfrm rot="0">
            <a:off x="4642230" y="4994134"/>
            <a:ext cx="1933006" cy="571582"/>
          </a:xfrm>
          <a:prstGeom prst="rect">
            <a:avLst/>
          </a:prstGeom>
        </p:spPr>
        <p:txBody>
          <a:bodyPr anchor="t" rtlCol="false" tIns="0" lIns="0" bIns="0" rIns="0">
            <a:spAutoFit/>
          </a:bodyPr>
          <a:lstStyle/>
          <a:p>
            <a:pPr algn="l" marL="0" indent="0" lvl="0">
              <a:lnSpc>
                <a:spcPts val="2329"/>
              </a:lnSpc>
            </a:pPr>
            <a:r>
              <a:rPr lang="en-US" sz="1378" spc="59">
                <a:solidFill>
                  <a:srgbClr val="12C91A"/>
                </a:solidFill>
                <a:latin typeface="TT Commons Pro"/>
                <a:ea typeface="TT Commons Pro"/>
                <a:cs typeface="TT Commons Pro"/>
                <a:sym typeface="TT Commons Pro"/>
              </a:rPr>
              <a:t>INKLUDERAR VERKTYG OCH MELLANMÅL</a:t>
            </a:r>
          </a:p>
        </p:txBody>
      </p:sp>
      <p:sp>
        <p:nvSpPr>
          <p:cNvPr name="TextBox 20" id="20"/>
          <p:cNvSpPr txBox="true"/>
          <p:nvPr/>
        </p:nvSpPr>
        <p:spPr>
          <a:xfrm rot="0">
            <a:off x="2517995" y="10232269"/>
            <a:ext cx="3217651" cy="190848"/>
          </a:xfrm>
          <a:prstGeom prst="rect">
            <a:avLst/>
          </a:prstGeom>
        </p:spPr>
        <p:txBody>
          <a:bodyPr anchor="t" rtlCol="false" tIns="0" lIns="0" bIns="0" rIns="0">
            <a:spAutoFit/>
          </a:bodyPr>
          <a:lstStyle/>
          <a:p>
            <a:pPr algn="just" marL="0" indent="0" lvl="1">
              <a:lnSpc>
                <a:spcPts val="1568"/>
              </a:lnSpc>
            </a:pPr>
            <a:r>
              <a:rPr lang="en-US" sz="1341" spc="57">
                <a:solidFill>
                  <a:srgbClr val="000000"/>
                </a:solidFill>
                <a:latin typeface="TT Commons Pro"/>
                <a:ea typeface="TT Commons Pro"/>
                <a:cs typeface="TT Commons Pro"/>
                <a:sym typeface="TT Commons Pro"/>
              </a:rPr>
              <a:t>[Infoga registreringsuppgifter]</a:t>
            </a:r>
          </a:p>
        </p:txBody>
      </p:sp>
      <p:sp>
        <p:nvSpPr>
          <p:cNvPr name="TextBox 21" id="21"/>
          <p:cNvSpPr txBox="true"/>
          <p:nvPr/>
        </p:nvSpPr>
        <p:spPr>
          <a:xfrm rot="0">
            <a:off x="4642230" y="4652042"/>
            <a:ext cx="2023492" cy="309358"/>
          </a:xfrm>
          <a:prstGeom prst="rect">
            <a:avLst/>
          </a:prstGeom>
        </p:spPr>
        <p:txBody>
          <a:bodyPr anchor="t" rtlCol="false" tIns="0" lIns="0" bIns="0" rIns="0">
            <a:spAutoFit/>
          </a:bodyPr>
          <a:lstStyle/>
          <a:p>
            <a:pPr algn="just" marL="0" indent="0" lvl="0">
              <a:lnSpc>
                <a:spcPts val="2628"/>
              </a:lnSpc>
            </a:pPr>
            <a:r>
              <a:rPr lang="en-US" b="true" sz="1555" spc="66">
                <a:solidFill>
                  <a:srgbClr val="12C91A"/>
                </a:solidFill>
                <a:latin typeface="TT Commons Pro Bold"/>
                <a:ea typeface="TT Commons Pro Bold"/>
                <a:cs typeface="TT Commons Pro Bold"/>
                <a:sym typeface="TT Commons Pro Bold"/>
              </a:rPr>
              <a:t>PRIS €X/PERSON</a:t>
            </a:r>
          </a:p>
        </p:txBody>
      </p:sp>
      <p:grpSp>
        <p:nvGrpSpPr>
          <p:cNvPr name="Group 22" id="22"/>
          <p:cNvGrpSpPr/>
          <p:nvPr/>
        </p:nvGrpSpPr>
        <p:grpSpPr>
          <a:xfrm rot="0">
            <a:off x="4410729" y="6439810"/>
            <a:ext cx="2393271" cy="3327168"/>
            <a:chOff x="0" y="0"/>
            <a:chExt cx="660841" cy="918713"/>
          </a:xfrm>
        </p:grpSpPr>
        <p:sp>
          <p:nvSpPr>
            <p:cNvPr name="Freeform 23" id="23"/>
            <p:cNvSpPr/>
            <p:nvPr/>
          </p:nvSpPr>
          <p:spPr>
            <a:xfrm flipH="false" flipV="false" rot="0">
              <a:off x="0" y="0"/>
              <a:ext cx="660841" cy="918713"/>
            </a:xfrm>
            <a:custGeom>
              <a:avLst/>
              <a:gdLst/>
              <a:ahLst/>
              <a:cxnLst/>
              <a:rect r="r" b="b" t="t" l="l"/>
              <a:pathLst>
                <a:path h="918713" w="660841">
                  <a:moveTo>
                    <a:pt x="0" y="0"/>
                  </a:moveTo>
                  <a:lnTo>
                    <a:pt x="660841" y="0"/>
                  </a:lnTo>
                  <a:lnTo>
                    <a:pt x="660841" y="918713"/>
                  </a:lnTo>
                  <a:lnTo>
                    <a:pt x="0" y="918713"/>
                  </a:lnTo>
                  <a:close/>
                </a:path>
              </a:pathLst>
            </a:custGeom>
            <a:blipFill>
              <a:blip r:embed="rId6"/>
              <a:stretch>
                <a:fillRect l="0" t="-18658" r="-27266" b="-18658"/>
              </a:stretch>
            </a:blipFill>
          </p:spPr>
        </p:sp>
      </p:grpSp>
      <p:sp>
        <p:nvSpPr>
          <p:cNvPr name="Freeform 24" id="24"/>
          <p:cNvSpPr/>
          <p:nvPr/>
        </p:nvSpPr>
        <p:spPr>
          <a:xfrm flipH="false" flipV="false" rot="0">
            <a:off x="72000" y="78021"/>
            <a:ext cx="1330038" cy="296488"/>
          </a:xfrm>
          <a:custGeom>
            <a:avLst/>
            <a:gdLst/>
            <a:ahLst/>
            <a:cxnLst/>
            <a:rect r="r" b="b" t="t" l="l"/>
            <a:pathLst>
              <a:path h="296488" w="1330038">
                <a:moveTo>
                  <a:pt x="0" y="0"/>
                </a:moveTo>
                <a:lnTo>
                  <a:pt x="1330038" y="0"/>
                </a:lnTo>
                <a:lnTo>
                  <a:pt x="1330038" y="296487"/>
                </a:lnTo>
                <a:lnTo>
                  <a:pt x="0" y="296487"/>
                </a:lnTo>
                <a:lnTo>
                  <a:pt x="0" y="0"/>
                </a:lnTo>
                <a:close/>
              </a:path>
            </a:pathLst>
          </a:custGeom>
          <a:blipFill>
            <a:blip r:embed="rId7"/>
            <a:stretch>
              <a:fillRect l="0" t="0" r="0" b="0"/>
            </a:stretch>
          </a:blipFill>
        </p:spPr>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10635" y="308344"/>
            <a:ext cx="947430" cy="1197866"/>
          </a:xfrm>
          <a:custGeom>
            <a:avLst/>
            <a:gdLst/>
            <a:ahLst/>
            <a:cxnLst/>
            <a:rect r="r" b="b" t="t" l="l"/>
            <a:pathLst>
              <a:path h="1197866" w="947430">
                <a:moveTo>
                  <a:pt x="0" y="0"/>
                </a:moveTo>
                <a:lnTo>
                  <a:pt x="947430" y="0"/>
                </a:lnTo>
                <a:lnTo>
                  <a:pt x="947430" y="1197866"/>
                </a:lnTo>
                <a:lnTo>
                  <a:pt x="0" y="1197866"/>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852228" y="2140928"/>
          <a:ext cx="2381614" cy="2107537"/>
        </p:xfrm>
        <a:graphic>
          <a:graphicData uri="http://schemas.openxmlformats.org/drawingml/2006/table">
            <a:tbl>
              <a:tblPr/>
              <a:tblGrid>
                <a:gridCol w="793871"/>
                <a:gridCol w="793871"/>
                <a:gridCol w="793871"/>
              </a:tblGrid>
              <a:tr h="175142">
                <a:tc>
                  <a:txBody>
                    <a:bodyPr anchor="t" rtlCol="false"/>
                    <a:lstStyle/>
                    <a:p>
                      <a:pPr algn="ctr">
                        <a:lnSpc>
                          <a:spcPts val="1276"/>
                        </a:lnSpc>
                        <a:defRPr/>
                      </a:pPr>
                      <a:r>
                        <a:rPr lang="en-US" sz="911" b="true">
                          <a:solidFill>
                            <a:srgbClr val="000000"/>
                          </a:solidFill>
                          <a:latin typeface="IBM Plex Sans Bold"/>
                          <a:ea typeface="IBM Plex Sans Bold"/>
                          <a:cs typeface="IBM Plex Sans Bold"/>
                          <a:sym typeface="IBM Plex Sans Bold"/>
                        </a:rPr>
                        <a:t>Amne</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276"/>
                        </a:lnSpc>
                        <a:defRPr/>
                      </a:pPr>
                      <a:r>
                        <a:rPr lang="en-US" sz="911" b="true">
                          <a:solidFill>
                            <a:srgbClr val="000000"/>
                          </a:solidFill>
                          <a:latin typeface="IBM Plex Sans Bold"/>
                          <a:ea typeface="IBM Plex Sans Bold"/>
                          <a:cs typeface="IBM Plex Sans Bold"/>
                          <a:sym typeface="IBM Plex Sans Bold"/>
                        </a:rPr>
                        <a:t>Viktiga punkter</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106"/>
                        </a:lnSpc>
                        <a:defRPr/>
                      </a:pPr>
                      <a:r>
                        <a:rPr lang="en-US" sz="790" b="true">
                          <a:solidFill>
                            <a:srgbClr val="000000"/>
                          </a:solidFill>
                          <a:latin typeface="IBM Plex Sans Bold"/>
                          <a:ea typeface="IBM Plex Sans Bold"/>
                          <a:cs typeface="IBM Plex Sans Bold"/>
                          <a:sym typeface="IBM Plex Sans Bold"/>
                        </a:rPr>
                        <a:t>Tid</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7848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30395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bl>
          </a:graphicData>
        </a:graphic>
      </p:graphicFrame>
      <p:sp>
        <p:nvSpPr>
          <p:cNvPr name="Freeform 5" id="5"/>
          <p:cNvSpPr/>
          <p:nvPr/>
        </p:nvSpPr>
        <p:spPr>
          <a:xfrm flipH="false" flipV="false" rot="0">
            <a:off x="340848" y="10072602"/>
            <a:ext cx="1380336" cy="307700"/>
          </a:xfrm>
          <a:custGeom>
            <a:avLst/>
            <a:gdLst/>
            <a:ahLst/>
            <a:cxnLst/>
            <a:rect r="r" b="b" t="t" l="l"/>
            <a:pathLst>
              <a:path h="307700" w="1380336">
                <a:moveTo>
                  <a:pt x="0" y="0"/>
                </a:moveTo>
                <a:lnTo>
                  <a:pt x="1380336" y="0"/>
                </a:lnTo>
                <a:lnTo>
                  <a:pt x="1380336" y="307700"/>
                </a:lnTo>
                <a:lnTo>
                  <a:pt x="0" y="307700"/>
                </a:lnTo>
                <a:lnTo>
                  <a:pt x="0" y="0"/>
                </a:lnTo>
                <a:close/>
              </a:path>
            </a:pathLst>
          </a:custGeom>
          <a:blipFill>
            <a:blip r:embed="rId5"/>
            <a:stretch>
              <a:fillRect l="0" t="0" r="0" b="0"/>
            </a:stretch>
          </a:blipFill>
        </p:spPr>
      </p:sp>
      <p:sp>
        <p:nvSpPr>
          <p:cNvPr name="Freeform 6" id="6"/>
          <p:cNvSpPr/>
          <p:nvPr/>
        </p:nvSpPr>
        <p:spPr>
          <a:xfrm flipH="false" flipV="false" rot="0">
            <a:off x="5299627" y="8615570"/>
            <a:ext cx="1858439" cy="1858439"/>
          </a:xfrm>
          <a:custGeom>
            <a:avLst/>
            <a:gdLst/>
            <a:ahLst/>
            <a:cxnLst/>
            <a:rect r="r" b="b" t="t" l="l"/>
            <a:pathLst>
              <a:path h="1858439" w="1858439">
                <a:moveTo>
                  <a:pt x="0" y="0"/>
                </a:moveTo>
                <a:lnTo>
                  <a:pt x="1858438" y="0"/>
                </a:lnTo>
                <a:lnTo>
                  <a:pt x="1858438" y="1858439"/>
                </a:lnTo>
                <a:lnTo>
                  <a:pt x="0" y="1858439"/>
                </a:lnTo>
                <a:lnTo>
                  <a:pt x="0" y="0"/>
                </a:lnTo>
                <a:close/>
              </a:path>
            </a:pathLst>
          </a:custGeom>
          <a:blipFill>
            <a:blip r:embed="rId6"/>
            <a:stretch>
              <a:fillRect l="0" t="0" r="0" b="0"/>
            </a:stretch>
          </a:blipFill>
        </p:spPr>
      </p:sp>
      <p:sp>
        <p:nvSpPr>
          <p:cNvPr name="Freeform 7" id="7"/>
          <p:cNvSpPr/>
          <p:nvPr/>
        </p:nvSpPr>
        <p:spPr>
          <a:xfrm flipH="false" flipV="false" rot="0">
            <a:off x="439692" y="418510"/>
            <a:ext cx="965184" cy="965184"/>
          </a:xfrm>
          <a:custGeom>
            <a:avLst/>
            <a:gdLst/>
            <a:ahLst/>
            <a:cxnLst/>
            <a:rect r="r" b="b" t="t" l="l"/>
            <a:pathLst>
              <a:path h="965184" w="965184">
                <a:moveTo>
                  <a:pt x="0" y="0"/>
                </a:moveTo>
                <a:lnTo>
                  <a:pt x="965184" y="0"/>
                </a:lnTo>
                <a:lnTo>
                  <a:pt x="965184" y="965184"/>
                </a:lnTo>
                <a:lnTo>
                  <a:pt x="0" y="965184"/>
                </a:lnTo>
                <a:lnTo>
                  <a:pt x="0" y="0"/>
                </a:lnTo>
                <a:close/>
              </a:path>
            </a:pathLst>
          </a:custGeom>
          <a:blipFill>
            <a:blip r:embed="rId7"/>
            <a:stretch>
              <a:fillRect l="0" t="0" r="0" b="0"/>
            </a:stretch>
          </a:blipFill>
        </p:spPr>
      </p:sp>
      <p:sp>
        <p:nvSpPr>
          <p:cNvPr name="TextBox 8" id="8"/>
          <p:cNvSpPr txBox="true"/>
          <p:nvPr/>
        </p:nvSpPr>
        <p:spPr>
          <a:xfrm rot="0">
            <a:off x="3341225" y="1579961"/>
            <a:ext cx="929695" cy="133155"/>
          </a:xfrm>
          <a:prstGeom prst="rect">
            <a:avLst/>
          </a:prstGeom>
        </p:spPr>
        <p:txBody>
          <a:bodyPr anchor="t" rtlCol="false" tIns="0" lIns="0" bIns="0" rIns="0">
            <a:spAutoFit/>
          </a:bodyPr>
          <a:lstStyle/>
          <a:p>
            <a:pPr algn="ctr">
              <a:lnSpc>
                <a:spcPts val="1160"/>
              </a:lnSpc>
              <a:spcBef>
                <a:spcPct val="0"/>
              </a:spcBef>
            </a:pPr>
            <a:r>
              <a:rPr lang="en-US" sz="828" spc="-3">
                <a:solidFill>
                  <a:srgbClr val="000000"/>
                </a:solidFill>
                <a:latin typeface="IBM Plex Sans"/>
                <a:ea typeface="IBM Plex Sans"/>
                <a:cs typeface="IBM Plex Sans"/>
                <a:sym typeface="IBM Plex Sans"/>
              </a:rPr>
              <a:t>Datum</a:t>
            </a:r>
          </a:p>
        </p:txBody>
      </p:sp>
      <p:sp>
        <p:nvSpPr>
          <p:cNvPr name="TextBox 9" id="9"/>
          <p:cNvSpPr txBox="true"/>
          <p:nvPr/>
        </p:nvSpPr>
        <p:spPr>
          <a:xfrm rot="0">
            <a:off x="2233551" y="901102"/>
            <a:ext cx="3145044" cy="605016"/>
          </a:xfrm>
          <a:prstGeom prst="rect">
            <a:avLst/>
          </a:prstGeom>
        </p:spPr>
        <p:txBody>
          <a:bodyPr anchor="t" rtlCol="false" tIns="0" lIns="0" bIns="0" rIns="0">
            <a:spAutoFit/>
          </a:bodyPr>
          <a:lstStyle/>
          <a:p>
            <a:pPr algn="ctr">
              <a:lnSpc>
                <a:spcPts val="2278"/>
              </a:lnSpc>
            </a:pPr>
            <a:r>
              <a:rPr lang="en-US" b="true" sz="2071" spc="31">
                <a:solidFill>
                  <a:srgbClr val="12C91A"/>
                </a:solidFill>
                <a:latin typeface="Hatton Semi-Bold"/>
                <a:ea typeface="Hatton Semi-Bold"/>
                <a:cs typeface="Hatton Semi-Bold"/>
                <a:sym typeface="Hatton Semi-Bold"/>
              </a:rPr>
              <a:t>Upcycling Vekstad Agenda</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2031316" y="7234214"/>
            <a:ext cx="2302384" cy="2293750"/>
          </a:xfrm>
          <a:custGeom>
            <a:avLst/>
            <a:gdLst/>
            <a:ahLst/>
            <a:cxnLst/>
            <a:rect r="r" b="b" t="t" l="l"/>
            <a:pathLst>
              <a:path h="2293750" w="2302384">
                <a:moveTo>
                  <a:pt x="0" y="0"/>
                </a:moveTo>
                <a:lnTo>
                  <a:pt x="2302384" y="0"/>
                </a:lnTo>
                <a:lnTo>
                  <a:pt x="2302384" y="2293750"/>
                </a:lnTo>
                <a:lnTo>
                  <a:pt x="0" y="2293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861712" y="7345051"/>
            <a:ext cx="2072074" cy="2072074"/>
          </a:xfrm>
          <a:custGeom>
            <a:avLst/>
            <a:gdLst/>
            <a:ahLst/>
            <a:cxnLst/>
            <a:rect r="r" b="b" t="t" l="l"/>
            <a:pathLst>
              <a:path h="2072074" w="2072074">
                <a:moveTo>
                  <a:pt x="0" y="0"/>
                </a:moveTo>
                <a:lnTo>
                  <a:pt x="2072074" y="0"/>
                </a:lnTo>
                <a:lnTo>
                  <a:pt x="2072074" y="2072075"/>
                </a:lnTo>
                <a:lnTo>
                  <a:pt x="0" y="2072075"/>
                </a:lnTo>
                <a:lnTo>
                  <a:pt x="0" y="0"/>
                </a:lnTo>
                <a:close/>
              </a:path>
            </a:pathLst>
          </a:custGeom>
          <a:blipFill>
            <a:blip r:embed="rId8"/>
            <a:stretch>
              <a:fillRect l="0" t="0" r="0" b="0"/>
            </a:stretch>
          </a:blipFill>
        </p:spPr>
      </p:sp>
      <p:sp>
        <p:nvSpPr>
          <p:cNvPr name="TextBox 7" id="7"/>
          <p:cNvSpPr txBox="true"/>
          <p:nvPr/>
        </p:nvSpPr>
        <p:spPr>
          <a:xfrm rot="0">
            <a:off x="930816" y="4916111"/>
            <a:ext cx="5698367" cy="19278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Önskelista för lokala företag och myndigheter Resurspaket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89702" y="40100"/>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2"/>
            <a:stretch>
              <a:fillRect l="0" t="0" r="0" b="0"/>
            </a:stretch>
          </a:blipFill>
        </p:spPr>
      </p:sp>
      <p:grpSp>
        <p:nvGrpSpPr>
          <p:cNvPr name="Group 3" id="3"/>
          <p:cNvGrpSpPr/>
          <p:nvPr/>
        </p:nvGrpSpPr>
        <p:grpSpPr>
          <a:xfrm rot="0">
            <a:off x="1229868" y="2187189"/>
            <a:ext cx="5631756" cy="747710"/>
            <a:chOff x="0" y="0"/>
            <a:chExt cx="2018294" cy="267962"/>
          </a:xfrm>
        </p:grpSpPr>
        <p:sp>
          <p:nvSpPr>
            <p:cNvPr name="Freeform 4" id="4"/>
            <p:cNvSpPr/>
            <p:nvPr/>
          </p:nvSpPr>
          <p:spPr>
            <a:xfrm flipH="false" flipV="false" rot="0">
              <a:off x="0" y="0"/>
              <a:ext cx="2018294" cy="267962"/>
            </a:xfrm>
            <a:custGeom>
              <a:avLst/>
              <a:gdLst/>
              <a:ahLst/>
              <a:cxnLst/>
              <a:rect r="r" b="b" t="t" l="l"/>
              <a:pathLst>
                <a:path h="267962" w="2018294">
                  <a:moveTo>
                    <a:pt x="50864" y="0"/>
                  </a:moveTo>
                  <a:lnTo>
                    <a:pt x="1967431" y="0"/>
                  </a:lnTo>
                  <a:cubicBezTo>
                    <a:pt x="1995522" y="0"/>
                    <a:pt x="2018294" y="22772"/>
                    <a:pt x="2018294" y="50864"/>
                  </a:cubicBezTo>
                  <a:lnTo>
                    <a:pt x="2018294" y="217099"/>
                  </a:lnTo>
                  <a:cubicBezTo>
                    <a:pt x="2018294" y="230589"/>
                    <a:pt x="2012935" y="243526"/>
                    <a:pt x="2003397" y="253065"/>
                  </a:cubicBezTo>
                  <a:cubicBezTo>
                    <a:pt x="1993858" y="262604"/>
                    <a:pt x="1980921" y="267962"/>
                    <a:pt x="1967431" y="267962"/>
                  </a:cubicBezTo>
                  <a:lnTo>
                    <a:pt x="50864" y="267962"/>
                  </a:lnTo>
                  <a:cubicBezTo>
                    <a:pt x="37374" y="267962"/>
                    <a:pt x="24436" y="262604"/>
                    <a:pt x="14898" y="253065"/>
                  </a:cubicBezTo>
                  <a:cubicBezTo>
                    <a:pt x="5359" y="243526"/>
                    <a:pt x="0" y="230589"/>
                    <a:pt x="0" y="217099"/>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5" id="5"/>
            <p:cNvSpPr txBox="true"/>
            <p:nvPr/>
          </p:nvSpPr>
          <p:spPr>
            <a:xfrm>
              <a:off x="0" y="-57150"/>
              <a:ext cx="2018294" cy="325112"/>
            </a:xfrm>
            <a:prstGeom prst="rect">
              <a:avLst/>
            </a:prstGeom>
          </p:spPr>
          <p:txBody>
            <a:bodyPr anchor="ctr" rtlCol="false" tIns="50800" lIns="50800" bIns="50800" rIns="50800"/>
            <a:lstStyle/>
            <a:p>
              <a:pPr algn="ctr" marL="0" indent="0" lvl="0">
                <a:lnSpc>
                  <a:spcPts val="3499"/>
                </a:lnSpc>
              </a:pPr>
              <a:r>
                <a:rPr lang="en-US" sz="2499">
                  <a:solidFill>
                    <a:srgbClr val="000000"/>
                  </a:solidFill>
                  <a:latin typeface="Lazydog"/>
                  <a:ea typeface="Lazydog"/>
                  <a:cs typeface="Lazydog"/>
                  <a:sym typeface="Lazydog"/>
                </a:rPr>
                <a:t>DATUM</a:t>
              </a:r>
            </a:p>
          </p:txBody>
        </p:sp>
      </p:grpSp>
      <p:grpSp>
        <p:nvGrpSpPr>
          <p:cNvPr name="Group 6" id="6"/>
          <p:cNvGrpSpPr/>
          <p:nvPr/>
        </p:nvGrpSpPr>
        <p:grpSpPr>
          <a:xfrm rot="0">
            <a:off x="1229868" y="3157118"/>
            <a:ext cx="5631756" cy="775124"/>
            <a:chOff x="0" y="0"/>
            <a:chExt cx="2018294" cy="277787"/>
          </a:xfrm>
        </p:grpSpPr>
        <p:sp>
          <p:nvSpPr>
            <p:cNvPr name="Freeform 7" id="7"/>
            <p:cNvSpPr/>
            <p:nvPr/>
          </p:nvSpPr>
          <p:spPr>
            <a:xfrm flipH="false" flipV="false" rot="0">
              <a:off x="0" y="0"/>
              <a:ext cx="2018294" cy="277787"/>
            </a:xfrm>
            <a:custGeom>
              <a:avLst/>
              <a:gdLst/>
              <a:ahLst/>
              <a:cxnLst/>
              <a:rect r="r" b="b" t="t" l="l"/>
              <a:pathLst>
                <a:path h="277787" w="2018294">
                  <a:moveTo>
                    <a:pt x="50864" y="0"/>
                  </a:moveTo>
                  <a:lnTo>
                    <a:pt x="1967431" y="0"/>
                  </a:lnTo>
                  <a:cubicBezTo>
                    <a:pt x="1995522" y="0"/>
                    <a:pt x="2018294" y="22772"/>
                    <a:pt x="2018294" y="50864"/>
                  </a:cubicBezTo>
                  <a:lnTo>
                    <a:pt x="2018294" y="226923"/>
                  </a:lnTo>
                  <a:cubicBezTo>
                    <a:pt x="2018294" y="240413"/>
                    <a:pt x="2012935" y="253350"/>
                    <a:pt x="2003397" y="262889"/>
                  </a:cubicBezTo>
                  <a:cubicBezTo>
                    <a:pt x="1993858" y="272428"/>
                    <a:pt x="1980921" y="277787"/>
                    <a:pt x="1967431" y="277787"/>
                  </a:cubicBezTo>
                  <a:lnTo>
                    <a:pt x="50864" y="277787"/>
                  </a:lnTo>
                  <a:cubicBezTo>
                    <a:pt x="37374" y="277787"/>
                    <a:pt x="24436" y="272428"/>
                    <a:pt x="14898" y="262889"/>
                  </a:cubicBezTo>
                  <a:cubicBezTo>
                    <a:pt x="5359" y="253350"/>
                    <a:pt x="0" y="240413"/>
                    <a:pt x="0" y="226923"/>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8" id="8"/>
            <p:cNvSpPr txBox="true"/>
            <p:nvPr/>
          </p:nvSpPr>
          <p:spPr>
            <a:xfrm>
              <a:off x="0" y="-57150"/>
              <a:ext cx="2018294" cy="334937"/>
            </a:xfrm>
            <a:prstGeom prst="rect">
              <a:avLst/>
            </a:prstGeom>
          </p:spPr>
          <p:txBody>
            <a:bodyPr anchor="ctr" rtlCol="false" tIns="50800" lIns="50800" bIns="50800" rIns="50800"/>
            <a:lstStyle/>
            <a:p>
              <a:pPr algn="ctr" marL="0" indent="0" lvl="0">
                <a:lnSpc>
                  <a:spcPts val="3499"/>
                </a:lnSpc>
              </a:pPr>
              <a:r>
                <a:rPr lang="en-US" sz="2499">
                  <a:solidFill>
                    <a:srgbClr val="000000"/>
                  </a:solidFill>
                  <a:latin typeface="Lazydog"/>
                  <a:ea typeface="Lazydog"/>
                  <a:cs typeface="Lazydog"/>
                  <a:sym typeface="Lazydog"/>
                </a:rPr>
                <a:t>PLATS</a:t>
              </a:r>
            </a:p>
          </p:txBody>
        </p:sp>
      </p:grpSp>
      <p:sp>
        <p:nvSpPr>
          <p:cNvPr name="AutoShape 9" id="9"/>
          <p:cNvSpPr/>
          <p:nvPr/>
        </p:nvSpPr>
        <p:spPr>
          <a:xfrm>
            <a:off x="1640268" y="9732187"/>
            <a:ext cx="4761138" cy="0"/>
          </a:xfrm>
          <a:prstGeom prst="line">
            <a:avLst/>
          </a:prstGeom>
          <a:ln cap="rnd" w="47625">
            <a:solidFill>
              <a:srgbClr val="FED11E"/>
            </a:solidFill>
            <a:prstDash val="sysDot"/>
            <a:headEnd type="none" len="sm" w="sm"/>
            <a:tailEnd type="none" len="sm" w="sm"/>
          </a:ln>
        </p:spPr>
      </p:sp>
      <p:sp>
        <p:nvSpPr>
          <p:cNvPr name="AutoShape 10" id="10"/>
          <p:cNvSpPr/>
          <p:nvPr/>
        </p:nvSpPr>
        <p:spPr>
          <a:xfrm>
            <a:off x="1690087" y="9195383"/>
            <a:ext cx="4761138" cy="0"/>
          </a:xfrm>
          <a:prstGeom prst="line">
            <a:avLst/>
          </a:prstGeom>
          <a:ln cap="rnd" w="47625">
            <a:solidFill>
              <a:srgbClr val="FED11E"/>
            </a:solidFill>
            <a:prstDash val="sysDot"/>
            <a:headEnd type="none" len="sm" w="sm"/>
            <a:tailEnd type="none" len="sm" w="sm"/>
          </a:ln>
        </p:spPr>
      </p:sp>
      <p:sp>
        <p:nvSpPr>
          <p:cNvPr name="Freeform 11" id="11"/>
          <p:cNvSpPr/>
          <p:nvPr/>
        </p:nvSpPr>
        <p:spPr>
          <a:xfrm flipH="false" flipV="false" rot="-4537625">
            <a:off x="3414132" y="4101293"/>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2" id="12"/>
          <p:cNvSpPr/>
          <p:nvPr/>
        </p:nvSpPr>
        <p:spPr>
          <a:xfrm flipH="false" flipV="false" rot="576377">
            <a:off x="6865150" y="4126927"/>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3" id="13"/>
          <p:cNvSpPr/>
          <p:nvPr/>
        </p:nvSpPr>
        <p:spPr>
          <a:xfrm flipH="false" flipV="false" rot="0">
            <a:off x="536767" y="4705412"/>
            <a:ext cx="3331395" cy="3264767"/>
          </a:xfrm>
          <a:custGeom>
            <a:avLst/>
            <a:gdLst/>
            <a:ahLst/>
            <a:cxnLst/>
            <a:rect r="r" b="b" t="t" l="l"/>
            <a:pathLst>
              <a:path h="3264767" w="3331395">
                <a:moveTo>
                  <a:pt x="0" y="0"/>
                </a:moveTo>
                <a:lnTo>
                  <a:pt x="3331396" y="0"/>
                </a:lnTo>
                <a:lnTo>
                  <a:pt x="3331396" y="3264768"/>
                </a:lnTo>
                <a:lnTo>
                  <a:pt x="0" y="3264768"/>
                </a:lnTo>
                <a:lnTo>
                  <a:pt x="0" y="0"/>
                </a:lnTo>
                <a:close/>
              </a:path>
            </a:pathLst>
          </a:custGeom>
          <a:blipFill>
            <a:blip r:embed="rId4"/>
            <a:stretch>
              <a:fillRect l="0" t="0" r="0" b="0"/>
            </a:stretch>
          </a:blipFill>
        </p:spPr>
      </p:sp>
      <p:sp>
        <p:nvSpPr>
          <p:cNvPr name="Freeform 14" id="14"/>
          <p:cNvSpPr/>
          <p:nvPr/>
        </p:nvSpPr>
        <p:spPr>
          <a:xfrm flipH="false" flipV="false" rot="0">
            <a:off x="3145705" y="8322605"/>
            <a:ext cx="1336954" cy="848966"/>
          </a:xfrm>
          <a:custGeom>
            <a:avLst/>
            <a:gdLst/>
            <a:ahLst/>
            <a:cxnLst/>
            <a:rect r="r" b="b" t="t" l="l"/>
            <a:pathLst>
              <a:path h="848966" w="1336954">
                <a:moveTo>
                  <a:pt x="0" y="0"/>
                </a:moveTo>
                <a:lnTo>
                  <a:pt x="1336954" y="0"/>
                </a:lnTo>
                <a:lnTo>
                  <a:pt x="1336954" y="848966"/>
                </a:lnTo>
                <a:lnTo>
                  <a:pt x="0" y="848966"/>
                </a:lnTo>
                <a:lnTo>
                  <a:pt x="0" y="0"/>
                </a:lnTo>
                <a:close/>
              </a:path>
            </a:pathLst>
          </a:custGeom>
          <a:blipFill>
            <a:blip r:embed="rId5"/>
            <a:stretch>
              <a:fillRect l="0" t="0" r="0" b="0"/>
            </a:stretch>
          </a:blipFill>
        </p:spPr>
      </p:sp>
      <p:sp>
        <p:nvSpPr>
          <p:cNvPr name="Freeform 15" id="15"/>
          <p:cNvSpPr/>
          <p:nvPr/>
        </p:nvSpPr>
        <p:spPr>
          <a:xfrm flipH="false" flipV="false" rot="0">
            <a:off x="4119047" y="7894011"/>
            <a:ext cx="727225" cy="1189735"/>
          </a:xfrm>
          <a:custGeom>
            <a:avLst/>
            <a:gdLst/>
            <a:ahLst/>
            <a:cxnLst/>
            <a:rect r="r" b="b" t="t" l="l"/>
            <a:pathLst>
              <a:path h="1189735" w="727225">
                <a:moveTo>
                  <a:pt x="0" y="0"/>
                </a:moveTo>
                <a:lnTo>
                  <a:pt x="727225" y="0"/>
                </a:lnTo>
                <a:lnTo>
                  <a:pt x="727225" y="1189735"/>
                </a:lnTo>
                <a:lnTo>
                  <a:pt x="0" y="1189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2517130" y="440639"/>
            <a:ext cx="3735487" cy="975663"/>
          </a:xfrm>
          <a:prstGeom prst="rect">
            <a:avLst/>
          </a:prstGeom>
        </p:spPr>
        <p:txBody>
          <a:bodyPr anchor="t" rtlCol="false" tIns="0" lIns="0" bIns="0" rIns="0">
            <a:spAutoFit/>
          </a:bodyPr>
          <a:lstStyle/>
          <a:p>
            <a:pPr algn="ctr" marL="0" indent="0" lvl="0">
              <a:lnSpc>
                <a:spcPts val="3969"/>
              </a:lnSpc>
              <a:spcBef>
                <a:spcPct val="0"/>
              </a:spcBef>
            </a:pPr>
            <a:r>
              <a:rPr lang="en-US" sz="2835" strike="noStrike" u="none">
                <a:solidFill>
                  <a:srgbClr val="000000"/>
                </a:solidFill>
                <a:latin typeface="Lazydog"/>
                <a:ea typeface="Lazydog"/>
                <a:cs typeface="Lazydog"/>
                <a:sym typeface="Lazydog"/>
              </a:rPr>
              <a:t>ÖNSKELISTA FÖR LOKALA MYNDIGHETER</a:t>
            </a:r>
          </a:p>
        </p:txBody>
      </p:sp>
      <p:sp>
        <p:nvSpPr>
          <p:cNvPr name="TextBox 17" id="17"/>
          <p:cNvSpPr txBox="true"/>
          <p:nvPr/>
        </p:nvSpPr>
        <p:spPr>
          <a:xfrm rot="0">
            <a:off x="3814182" y="4702446"/>
            <a:ext cx="3366175" cy="2590961"/>
          </a:xfrm>
          <a:prstGeom prst="rect">
            <a:avLst/>
          </a:prstGeom>
        </p:spPr>
        <p:txBody>
          <a:bodyPr anchor="t" rtlCol="false" tIns="0" lIns="0" bIns="0" rIns="0">
            <a:spAutoFit/>
          </a:bodyPr>
          <a:lstStyle/>
          <a:p>
            <a:pPr algn="ctr" marL="0" indent="0" lvl="0">
              <a:lnSpc>
                <a:spcPts val="2586"/>
              </a:lnSpc>
              <a:spcBef>
                <a:spcPct val="0"/>
              </a:spcBef>
            </a:pPr>
            <a:r>
              <a:rPr lang="en-US" sz="1847" strike="noStrike" u="none">
                <a:solidFill>
                  <a:srgbClr val="000000"/>
                </a:solidFill>
                <a:latin typeface="Lazydog"/>
                <a:ea typeface="Lazydog"/>
                <a:cs typeface="Lazydog"/>
                <a:sym typeface="Lazydog"/>
              </a:rPr>
              <a:t>Vad förväntar du dig av dina institutioner? </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Lazydog"/>
                <a:ea typeface="Lazydog"/>
                <a:cs typeface="Lazydog"/>
                <a:sym typeface="Lazydog"/>
              </a:rPr>
              <a:t>Vad vill du förbättra i ditt samhälle? </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Lazydog"/>
                <a:ea typeface="Lazydog"/>
                <a:cs typeface="Lazydog"/>
                <a:sym typeface="Lazydog"/>
              </a:rPr>
              <a:t>Vad tycker du inte fungerar som det ska?</a:t>
            </a:r>
          </a:p>
        </p:txBody>
      </p:sp>
      <p:sp>
        <p:nvSpPr>
          <p:cNvPr name="TextBox 18" id="18"/>
          <p:cNvSpPr txBox="true"/>
          <p:nvPr/>
        </p:nvSpPr>
        <p:spPr>
          <a:xfrm rot="0">
            <a:off x="1690087" y="9345121"/>
            <a:ext cx="4711319" cy="255542"/>
          </a:xfrm>
          <a:prstGeom prst="rect">
            <a:avLst/>
          </a:prstGeom>
        </p:spPr>
        <p:txBody>
          <a:bodyPr anchor="t" rtlCol="false" tIns="0" lIns="0" bIns="0" rIns="0">
            <a:spAutoFit/>
          </a:bodyPr>
          <a:lstStyle/>
          <a:p>
            <a:pPr algn="ctr" marL="0" indent="0" lvl="0">
              <a:lnSpc>
                <a:spcPts val="2186"/>
              </a:lnSpc>
              <a:spcBef>
                <a:spcPct val="0"/>
              </a:spcBef>
            </a:pPr>
            <a:r>
              <a:rPr lang="en-US" sz="1561">
                <a:solidFill>
                  <a:srgbClr val="000000"/>
                </a:solidFill>
                <a:latin typeface="Poppins Bold"/>
                <a:ea typeface="Poppins Bold"/>
                <a:cs typeface="Poppins Bold"/>
                <a:sym typeface="Poppins Bold"/>
              </a:rPr>
              <a:t>Registrera dig hos Green Meme Youth Group</a:t>
            </a:r>
          </a:p>
        </p:txBody>
      </p:sp>
      <p:sp>
        <p:nvSpPr>
          <p:cNvPr name="Freeform 19" id="19"/>
          <p:cNvSpPr/>
          <p:nvPr/>
        </p:nvSpPr>
        <p:spPr>
          <a:xfrm flipH="false" flipV="false" rot="0">
            <a:off x="321349" y="1011275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0" id="20"/>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821808" y="10055354"/>
            <a:ext cx="4658534" cy="537078"/>
          </a:xfrm>
          <a:prstGeom prst="rect">
            <a:avLst/>
          </a:prstGeom>
        </p:spPr>
        <p:txBody>
          <a:bodyPr anchor="t" rtlCol="false" tIns="0" lIns="0" bIns="0" rIns="0">
            <a:spAutoFit/>
          </a:bodyPr>
          <a:lstStyle/>
          <a:p>
            <a:pPr algn="just" marL="0" indent="0" lvl="0">
              <a:lnSpc>
                <a:spcPts val="1116"/>
              </a:lnSpc>
            </a:pPr>
            <a:r>
              <a:rPr lang="en-US" sz="850" spc="-10">
                <a:solidFill>
                  <a:srgbClr val="000000"/>
                </a:solidFill>
                <a:latin typeface="IBM Plex Sans"/>
                <a:ea typeface="IBM Plex Sans"/>
                <a:cs typeface="IBM Plex Sans"/>
                <a:sym typeface="IBM Plex Sans"/>
              </a:rPr>
              <a:t>Finansieras av Europeiska unionen. Åsikter och åsikter som uttrycks är dock endast författarens/författarnas och återspeglar inte nödvändigtvis de från Europeiska unionen eller Europeiska verkställande organet för utbildning och kultur (EACEA). Varken Europeiska unionen eller EACEA kan hållas ansvariga för dem.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6122230" y="290372"/>
            <a:ext cx="1075256" cy="1075256"/>
          </a:xfrm>
          <a:custGeom>
            <a:avLst/>
            <a:gdLst/>
            <a:ahLst/>
            <a:cxnLst/>
            <a:rect r="r" b="b" t="t" l="l"/>
            <a:pathLst>
              <a:path h="1075256" w="1075256">
                <a:moveTo>
                  <a:pt x="0" y="0"/>
                </a:moveTo>
                <a:lnTo>
                  <a:pt x="1075256" y="0"/>
                </a:lnTo>
                <a:lnTo>
                  <a:pt x="1075256" y="1075256"/>
                </a:lnTo>
                <a:lnTo>
                  <a:pt x="0" y="1075256"/>
                </a:lnTo>
                <a:lnTo>
                  <a:pt x="0" y="0"/>
                </a:lnTo>
                <a:close/>
              </a:path>
            </a:pathLst>
          </a:custGeom>
          <a:blipFill>
            <a:blip r:embed="rId5"/>
            <a:stretch>
              <a:fillRect l="0" t="0" r="0" b="0"/>
            </a:stretch>
          </a:blipFill>
        </p:spPr>
      </p:sp>
      <p:sp>
        <p:nvSpPr>
          <p:cNvPr name="Freeform 5" id="5"/>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6"/>
            <a:stretch>
              <a:fillRect l="0" t="0" r="0" b="0"/>
            </a:stretch>
          </a:blipFill>
        </p:spPr>
      </p:sp>
      <p:sp>
        <p:nvSpPr>
          <p:cNvPr name="TextBox 6" id="6"/>
          <p:cNvSpPr txBox="true"/>
          <p:nvPr/>
        </p:nvSpPr>
        <p:spPr>
          <a:xfrm rot="0">
            <a:off x="1777089" y="353448"/>
            <a:ext cx="4464473" cy="1671123"/>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Lazydog"/>
                <a:ea typeface="Lazydog"/>
                <a:cs typeface="Lazydog"/>
                <a:sym typeface="Lazydog"/>
              </a:rPr>
              <a:t>Vad vill du förbättra i din kommun?</a:t>
            </a:r>
          </a:p>
        </p:txBody>
      </p:sp>
      <p:sp>
        <p:nvSpPr>
          <p:cNvPr name="Freeform 7" id="7"/>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TextBox 8" id="8"/>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5"/>
            <a:stretch>
              <a:fillRect l="0" t="0" r="0" b="0"/>
            </a:stretch>
          </a:blipFill>
        </p:spPr>
      </p:sp>
      <p:sp>
        <p:nvSpPr>
          <p:cNvPr name="TextBox 5" id="5"/>
          <p:cNvSpPr txBox="true"/>
          <p:nvPr/>
        </p:nvSpPr>
        <p:spPr>
          <a:xfrm rot="0">
            <a:off x="1813089" y="425448"/>
            <a:ext cx="4464473" cy="1671123"/>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Lazydog"/>
                <a:ea typeface="Lazydog"/>
                <a:cs typeface="Lazydog"/>
                <a:sym typeface="Lazydog"/>
              </a:rPr>
              <a:t>Vad tror du inte fungerar som det ska?</a:t>
            </a:r>
          </a:p>
        </p:txBody>
      </p:sp>
      <p:sp>
        <p:nvSpPr>
          <p:cNvPr name="Freeform 6" id="6"/>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6"/>
            <a:stretch>
              <a:fillRect l="0" t="0" r="0" b="0"/>
            </a:stretch>
          </a:blipFill>
        </p:spPr>
      </p:sp>
      <p:sp>
        <p:nvSpPr>
          <p:cNvPr name="TextBox 7" id="7"/>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name="Freeform 8" id="8"/>
          <p:cNvSpPr/>
          <p:nvPr/>
        </p:nvSpPr>
        <p:spPr>
          <a:xfrm flipH="false" flipV="false" rot="0">
            <a:off x="6334038" y="42012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691822"/>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255657" y="251783"/>
            <a:ext cx="2122728" cy="1705901"/>
          </a:xfrm>
          <a:custGeom>
            <a:avLst/>
            <a:gdLst/>
            <a:ahLst/>
            <a:cxnLst/>
            <a:rect r="r" b="b" t="t" l="l"/>
            <a:pathLst>
              <a:path h="1705901" w="2122728">
                <a:moveTo>
                  <a:pt x="0" y="0"/>
                </a:moveTo>
                <a:lnTo>
                  <a:pt x="2122728" y="0"/>
                </a:lnTo>
                <a:lnTo>
                  <a:pt x="2122728" y="1705901"/>
                </a:lnTo>
                <a:lnTo>
                  <a:pt x="0" y="17059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930816" y="5037519"/>
            <a:ext cx="5698367" cy="1280075"/>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BOK BASAR</a:t>
            </a:r>
          </a:p>
          <a:p>
            <a:pPr algn="ctr">
              <a:lnSpc>
                <a:spcPts val="5105"/>
              </a:lnSpc>
            </a:pPr>
            <a:r>
              <a:rPr lang="en-US" sz="3403" spc="3">
                <a:solidFill>
                  <a:srgbClr val="12C91A"/>
                </a:solidFill>
                <a:latin typeface="Lazydog"/>
                <a:ea typeface="Lazydog"/>
                <a:cs typeface="Lazydog"/>
                <a:sym typeface="Lazydog"/>
              </a:rPr>
              <a:t>Resurspaket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name="Group 9" id="9"/>
          <p:cNvGrpSpPr/>
          <p:nvPr/>
        </p:nvGrpSpPr>
        <p:grpSpPr>
          <a:xfrm rot="0">
            <a:off x="1833484" y="6478140"/>
            <a:ext cx="3893032" cy="2773169"/>
            <a:chOff x="0" y="0"/>
            <a:chExt cx="5190709" cy="3697559"/>
          </a:xfrm>
        </p:grpSpPr>
        <p:sp>
          <p:nvSpPr>
            <p:cNvPr name="Freeform 10" id="10"/>
            <p:cNvSpPr/>
            <p:nvPr/>
          </p:nvSpPr>
          <p:spPr>
            <a:xfrm flipH="false" flipV="false" rot="0">
              <a:off x="594800" y="0"/>
              <a:ext cx="4001109" cy="2951047"/>
            </a:xfrm>
            <a:custGeom>
              <a:avLst/>
              <a:gdLst/>
              <a:ahLst/>
              <a:cxnLst/>
              <a:rect r="r" b="b" t="t" l="l"/>
              <a:pathLst>
                <a:path h="2951047" w="4001109">
                  <a:moveTo>
                    <a:pt x="0" y="0"/>
                  </a:moveTo>
                  <a:lnTo>
                    <a:pt x="4001109" y="0"/>
                  </a:lnTo>
                  <a:lnTo>
                    <a:pt x="4001109" y="2951047"/>
                  </a:lnTo>
                  <a:lnTo>
                    <a:pt x="0" y="2951047"/>
                  </a:lnTo>
                  <a:lnTo>
                    <a:pt x="0" y="0"/>
                  </a:lnTo>
                  <a:close/>
                </a:path>
              </a:pathLst>
            </a:custGeom>
            <a:blipFill>
              <a:blip r:embed="rId8"/>
              <a:stretch>
                <a:fillRect l="0" t="0" r="-16150" b="0"/>
              </a:stretch>
            </a:blipFill>
          </p:spPr>
        </p:sp>
        <p:sp>
          <p:nvSpPr>
            <p:cNvPr name="Freeform 11" id="11"/>
            <p:cNvSpPr/>
            <p:nvPr/>
          </p:nvSpPr>
          <p:spPr>
            <a:xfrm flipH="false" flipV="false" rot="0">
              <a:off x="0" y="1059458"/>
              <a:ext cx="5190709" cy="2638101"/>
            </a:xfrm>
            <a:custGeom>
              <a:avLst/>
              <a:gdLst/>
              <a:ahLst/>
              <a:cxnLst/>
              <a:rect r="r" b="b" t="t" l="l"/>
              <a:pathLst>
                <a:path h="2638101" w="5190709">
                  <a:moveTo>
                    <a:pt x="0" y="0"/>
                  </a:moveTo>
                  <a:lnTo>
                    <a:pt x="5190709" y="0"/>
                  </a:lnTo>
                  <a:lnTo>
                    <a:pt x="5190709" y="2638101"/>
                  </a:lnTo>
                  <a:lnTo>
                    <a:pt x="0" y="2638101"/>
                  </a:lnTo>
                  <a:lnTo>
                    <a:pt x="0" y="0"/>
                  </a:lnTo>
                  <a:close/>
                </a:path>
              </a:pathLst>
            </a:custGeom>
            <a:blipFill>
              <a:blip r:embed="rId9"/>
              <a:stretch>
                <a:fillRect l="0" t="-158468" r="0" b="0"/>
              </a:stretch>
            </a:blipFill>
          </p:spPr>
        </p:sp>
      </p:grpSp>
      <p:sp>
        <p:nvSpPr>
          <p:cNvPr name="Freeform 12" id="12"/>
          <p:cNvSpPr/>
          <p:nvPr/>
        </p:nvSpPr>
        <p:spPr>
          <a:xfrm flipH="false" flipV="false" rot="0">
            <a:off x="156210" y="15240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5238063" y="152400"/>
            <a:ext cx="2390436" cy="1921041"/>
          </a:xfrm>
          <a:custGeom>
            <a:avLst/>
            <a:gdLst/>
            <a:ahLst/>
            <a:cxnLst/>
            <a:rect r="r" b="b" t="t" l="l"/>
            <a:pathLst>
              <a:path h="1921041" w="2390436">
                <a:moveTo>
                  <a:pt x="0" y="0"/>
                </a:moveTo>
                <a:lnTo>
                  <a:pt x="2390436" y="0"/>
                </a:lnTo>
                <a:lnTo>
                  <a:pt x="2390436" y="1921041"/>
                </a:lnTo>
                <a:lnTo>
                  <a:pt x="0" y="19210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5190838" y="41839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13660" y="914400"/>
            <a:ext cx="2423160" cy="3072127"/>
          </a:xfrm>
          <a:custGeom>
            <a:avLst/>
            <a:gdLst/>
            <a:ahLst/>
            <a:cxnLst/>
            <a:rect r="r" b="b" t="t" l="l"/>
            <a:pathLst>
              <a:path h="3072127" w="2423160">
                <a:moveTo>
                  <a:pt x="0" y="0"/>
                </a:moveTo>
                <a:lnTo>
                  <a:pt x="2423160" y="0"/>
                </a:lnTo>
                <a:lnTo>
                  <a:pt x="2423160"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2351532" y="9794748"/>
            <a:ext cx="5007864" cy="707136"/>
          </a:xfrm>
          <a:custGeom>
            <a:avLst/>
            <a:gdLst/>
            <a:ahLst/>
            <a:cxnLst/>
            <a:rect r="r" b="b" t="t" l="l"/>
            <a:pathLst>
              <a:path h="707136" w="5007864">
                <a:moveTo>
                  <a:pt x="0" y="0"/>
                </a:moveTo>
                <a:lnTo>
                  <a:pt x="5007864" y="0"/>
                </a:lnTo>
                <a:lnTo>
                  <a:pt x="5007864" y="707136"/>
                </a:lnTo>
                <a:lnTo>
                  <a:pt x="0" y="707136"/>
                </a:lnTo>
                <a:lnTo>
                  <a:pt x="0" y="0"/>
                </a:lnTo>
                <a:close/>
              </a:path>
            </a:pathLst>
          </a:custGeom>
          <a:blipFill>
            <a:blip r:embed="rId5"/>
            <a:stretch>
              <a:fillRect l="0" t="0" r="0" b="0"/>
            </a:stretch>
          </a:blipFill>
        </p:spPr>
      </p:sp>
      <p:sp>
        <p:nvSpPr>
          <p:cNvPr name="Freeform 5" id="5"/>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273053" y="9795405"/>
            <a:ext cx="7025869" cy="607543"/>
            <a:chOff x="0" y="0"/>
            <a:chExt cx="9367825" cy="810057"/>
          </a:xfrm>
        </p:grpSpPr>
        <p:sp>
          <p:nvSpPr>
            <p:cNvPr name="Freeform 7" id="7"/>
            <p:cNvSpPr/>
            <p:nvPr/>
          </p:nvSpPr>
          <p:spPr>
            <a:xfrm flipH="false" flipV="false" rot="0">
              <a:off x="0" y="40665"/>
              <a:ext cx="2768435" cy="581203"/>
            </a:xfrm>
            <a:custGeom>
              <a:avLst/>
              <a:gdLst/>
              <a:ahLst/>
              <a:cxnLst/>
              <a:rect r="r" b="b" t="t" l="l"/>
              <a:pathLst>
                <a:path h="581203" w="2768435">
                  <a:moveTo>
                    <a:pt x="0" y="0"/>
                  </a:moveTo>
                  <a:lnTo>
                    <a:pt x="2768435" y="0"/>
                  </a:lnTo>
                  <a:lnTo>
                    <a:pt x="2768435" y="581203"/>
                  </a:lnTo>
                  <a:lnTo>
                    <a:pt x="0" y="581203"/>
                  </a:lnTo>
                  <a:lnTo>
                    <a:pt x="0" y="0"/>
                  </a:lnTo>
                  <a:close/>
                </a:path>
              </a:pathLst>
            </a:custGeom>
            <a:blipFill>
              <a:blip r:embed="rId8"/>
              <a:stretch>
                <a:fillRect l="0" t="0" r="0" b="0"/>
              </a:stretch>
            </a:blipFill>
          </p:spPr>
        </p:sp>
        <p:sp>
          <p:nvSpPr>
            <p:cNvPr name="TextBox 8" id="8"/>
            <p:cNvSpPr txBox="true"/>
            <p:nvPr/>
          </p:nvSpPr>
          <p:spPr>
            <a:xfrm rot="0">
              <a:off x="2894076" y="-9525"/>
              <a:ext cx="6473749" cy="819582"/>
            </a:xfrm>
            <a:prstGeom prst="rect">
              <a:avLst/>
            </a:prstGeom>
          </p:spPr>
          <p:txBody>
            <a:bodyPr anchor="t" rtlCol="false" tIns="0" lIns="0" bIns="0" rIns="0">
              <a:spAutoFit/>
            </a:bodyPr>
            <a:lstStyle/>
            <a:p>
              <a:pPr algn="l">
                <a:lnSpc>
                  <a:spcPts val="1235"/>
                </a:lnSpc>
              </a:pPr>
              <a:r>
                <a:rPr lang="en-US" sz="90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Agreement Number: 2022-2-AT01-KA220-YOU-000096509 </a:t>
              </a:r>
            </a:p>
          </p:txBody>
        </p:sp>
      </p:grpSp>
      <p:sp>
        <p:nvSpPr>
          <p:cNvPr name="TextBox 9" id="9"/>
          <p:cNvSpPr txBox="true"/>
          <p:nvPr/>
        </p:nvSpPr>
        <p:spPr>
          <a:xfrm rot="0">
            <a:off x="2286638" y="6739071"/>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
        <p:nvSpPr>
          <p:cNvPr name="TextBox 10" id="10"/>
          <p:cNvSpPr txBox="true"/>
          <p:nvPr/>
        </p:nvSpPr>
        <p:spPr>
          <a:xfrm rot="0">
            <a:off x="1266749" y="4666383"/>
            <a:ext cx="5285746" cy="1245774"/>
          </a:xfrm>
          <a:prstGeom prst="rect">
            <a:avLst/>
          </a:prstGeom>
        </p:spPr>
        <p:txBody>
          <a:bodyPr anchor="t" rtlCol="false" tIns="0" lIns="0" bIns="0" rIns="0">
            <a:spAutoFit/>
          </a:bodyPr>
          <a:lstStyle/>
          <a:p>
            <a:pPr algn="ctr">
              <a:lnSpc>
                <a:spcPts val="2476"/>
              </a:lnSpc>
            </a:pPr>
            <a:r>
              <a:rPr lang="en-US" sz="1800" spc="-7">
                <a:solidFill>
                  <a:srgbClr val="000000"/>
                </a:solidFill>
                <a:latin typeface="IBM Plex Sans"/>
                <a:ea typeface="IBM Plex Sans"/>
                <a:cs typeface="IBM Plex Sans"/>
                <a:sym typeface="IBM Plex Sans"/>
              </a:rPr>
              <a:t>Mikrointerventioner för grön påverkan i ungdomars fysiska och digitala sociala rum för att främja miljövänliga och hållbara beteenden.</a:t>
            </a:r>
          </a:p>
          <a:p>
            <a:pPr algn="ctr">
              <a:lnSpc>
                <a:spcPts val="2476"/>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DAGbze45Dsw</dc:identifier>
  <dcterms:modified xsi:type="dcterms:W3CDTF">2011-08-01T06:04:30Z</dcterms:modified>
  <cp:revision>1</cp:revision>
  <dc:title>Green Theme Days Idea Set - SV</dc:title>
</cp:coreProperties>
</file>